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270" r:id="rId6"/>
    <p:sldId id="778" r:id="rId7"/>
    <p:sldId id="265" r:id="rId8"/>
    <p:sldId id="713" r:id="rId9"/>
    <p:sldId id="276" r:id="rId10"/>
    <p:sldId id="715" r:id="rId11"/>
    <p:sldId id="720" r:id="rId12"/>
    <p:sldId id="746" r:id="rId13"/>
    <p:sldId id="780" r:id="rId14"/>
    <p:sldId id="262" r:id="rId15"/>
    <p:sldId id="764" r:id="rId16"/>
    <p:sldId id="765" r:id="rId17"/>
    <p:sldId id="258" r:id="rId18"/>
    <p:sldId id="766" r:id="rId19"/>
    <p:sldId id="767" r:id="rId20"/>
    <p:sldId id="768" r:id="rId21"/>
    <p:sldId id="775" r:id="rId22"/>
    <p:sldId id="769" r:id="rId23"/>
    <p:sldId id="716" r:id="rId24"/>
    <p:sldId id="722" r:id="rId25"/>
    <p:sldId id="741" r:id="rId26"/>
    <p:sldId id="742" r:id="rId27"/>
    <p:sldId id="745" r:id="rId28"/>
    <p:sldId id="267" r:id="rId29"/>
    <p:sldId id="734" r:id="rId30"/>
    <p:sldId id="782" r:id="rId31"/>
    <p:sldId id="781" r:id="rId32"/>
    <p:sldId id="783" r:id="rId33"/>
    <p:sldId id="779" r:id="rId34"/>
    <p:sldId id="762" r:id="rId35"/>
    <p:sldId id="697" r:id="rId36"/>
    <p:sldId id="777" r:id="rId37"/>
    <p:sldId id="747" r:id="rId38"/>
    <p:sldId id="763" r:id="rId39"/>
    <p:sldId id="760" r:id="rId40"/>
    <p:sldId id="761" r:id="rId41"/>
    <p:sldId id="728" r:id="rId42"/>
    <p:sldId id="268" r:id="rId43"/>
    <p:sldId id="277" r:id="rId44"/>
    <p:sldId id="729" r:id="rId45"/>
    <p:sldId id="730" r:id="rId46"/>
    <p:sldId id="718" r:id="rId47"/>
    <p:sldId id="719" r:id="rId48"/>
    <p:sldId id="770" r:id="rId49"/>
    <p:sldId id="731" r:id="rId50"/>
    <p:sldId id="750" r:id="rId51"/>
    <p:sldId id="701" r:id="rId52"/>
    <p:sldId id="772" r:id="rId53"/>
    <p:sldId id="732" r:id="rId54"/>
    <p:sldId id="771" r:id="rId55"/>
    <p:sldId id="721" r:id="rId56"/>
    <p:sldId id="735" r:id="rId57"/>
    <p:sldId id="736" r:id="rId58"/>
    <p:sldId id="737" r:id="rId59"/>
    <p:sldId id="738" r:id="rId60"/>
    <p:sldId id="739" r:id="rId61"/>
    <p:sldId id="740" r:id="rId62"/>
    <p:sldId id="774" r:id="rId63"/>
  </p:sldIdLst>
  <p:sldSz cx="9144000" cy="5143500" type="screen16x9"/>
  <p:notesSz cx="6858000" cy="9144000"/>
  <p:defaultTextStyle>
    <a:defPPr>
      <a:defRPr lang="en-US"/>
    </a:defPPr>
    <a:lvl1pPr marL="0" algn="l" defTabSz="457136" rtl="0" eaLnBrk="1" latinLnBrk="0" hangingPunct="1">
      <a:defRPr sz="900" kern="1200">
        <a:solidFill>
          <a:schemeClr val="tx1"/>
        </a:solidFill>
        <a:latin typeface="+mn-lt"/>
        <a:ea typeface="+mn-ea"/>
        <a:cs typeface="+mn-cs"/>
      </a:defRPr>
    </a:lvl1pPr>
    <a:lvl2pPr marL="228569" algn="l" defTabSz="457136" rtl="0" eaLnBrk="1" latinLnBrk="0" hangingPunct="1">
      <a:defRPr sz="900" kern="1200">
        <a:solidFill>
          <a:schemeClr val="tx1"/>
        </a:solidFill>
        <a:latin typeface="+mn-lt"/>
        <a:ea typeface="+mn-ea"/>
        <a:cs typeface="+mn-cs"/>
      </a:defRPr>
    </a:lvl2pPr>
    <a:lvl3pPr marL="457136" algn="l" defTabSz="457136" rtl="0" eaLnBrk="1" latinLnBrk="0" hangingPunct="1">
      <a:defRPr sz="900" kern="1200">
        <a:solidFill>
          <a:schemeClr val="tx1"/>
        </a:solidFill>
        <a:latin typeface="+mn-lt"/>
        <a:ea typeface="+mn-ea"/>
        <a:cs typeface="+mn-cs"/>
      </a:defRPr>
    </a:lvl3pPr>
    <a:lvl4pPr marL="685704" algn="l" defTabSz="457136" rtl="0" eaLnBrk="1" latinLnBrk="0" hangingPunct="1">
      <a:defRPr sz="900" kern="1200">
        <a:solidFill>
          <a:schemeClr val="tx1"/>
        </a:solidFill>
        <a:latin typeface="+mn-lt"/>
        <a:ea typeface="+mn-ea"/>
        <a:cs typeface="+mn-cs"/>
      </a:defRPr>
    </a:lvl4pPr>
    <a:lvl5pPr marL="914272" algn="l" defTabSz="457136" rtl="0" eaLnBrk="1" latinLnBrk="0" hangingPunct="1">
      <a:defRPr sz="900" kern="1200">
        <a:solidFill>
          <a:schemeClr val="tx1"/>
        </a:solidFill>
        <a:latin typeface="+mn-lt"/>
        <a:ea typeface="+mn-ea"/>
        <a:cs typeface="+mn-cs"/>
      </a:defRPr>
    </a:lvl5pPr>
    <a:lvl6pPr marL="1142840" algn="l" defTabSz="457136" rtl="0" eaLnBrk="1" latinLnBrk="0" hangingPunct="1">
      <a:defRPr sz="900" kern="1200">
        <a:solidFill>
          <a:schemeClr val="tx1"/>
        </a:solidFill>
        <a:latin typeface="+mn-lt"/>
        <a:ea typeface="+mn-ea"/>
        <a:cs typeface="+mn-cs"/>
      </a:defRPr>
    </a:lvl6pPr>
    <a:lvl7pPr marL="1371408" algn="l" defTabSz="457136" rtl="0" eaLnBrk="1" latinLnBrk="0" hangingPunct="1">
      <a:defRPr sz="900" kern="1200">
        <a:solidFill>
          <a:schemeClr val="tx1"/>
        </a:solidFill>
        <a:latin typeface="+mn-lt"/>
        <a:ea typeface="+mn-ea"/>
        <a:cs typeface="+mn-cs"/>
      </a:defRPr>
    </a:lvl7pPr>
    <a:lvl8pPr marL="1599976" algn="l" defTabSz="457136" rtl="0" eaLnBrk="1" latinLnBrk="0" hangingPunct="1">
      <a:defRPr sz="900" kern="1200">
        <a:solidFill>
          <a:schemeClr val="tx1"/>
        </a:solidFill>
        <a:latin typeface="+mn-lt"/>
        <a:ea typeface="+mn-ea"/>
        <a:cs typeface="+mn-cs"/>
      </a:defRPr>
    </a:lvl8pPr>
    <a:lvl9pPr marL="1828544" algn="l" defTabSz="457136"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4C6D17-7F06-20FD-90C5-C4F0104C2055}" name="Clementine Dubos" initials="CD" userId="S::clementine.dubos@ac-versailles.fr::c79e64a4-98db-47ad-8872-b6f347cb1b58" providerId="AD"/>
  <p188:author id="{9FF066BF-D33A-B9A5-F945-985CBB8F645E}" name="Michaël Vilbenoit" initials="MV" userId="S::michael.vilbenoit@ac-versailles.fr::6158e293-168d-4612-b4a6-51c6e6a91b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134"/>
    <a:srgbClr val="E62967"/>
    <a:srgbClr val="27347F"/>
    <a:srgbClr val="2E54A2"/>
    <a:srgbClr val="FCBF3E"/>
    <a:srgbClr val="EDA39D"/>
    <a:srgbClr val="FFFFFF"/>
    <a:srgbClr val="404040"/>
    <a:srgbClr val="EFEFEF"/>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881B3-1E71-40D3-87AD-C639D2808629}" v="2" dt="2024-05-29T15:35:18.152"/>
    <p1510:client id="{A77E4933-DBE6-4531-AE94-28A6A1A438A6}" v="22" dt="2024-05-29T12:20:17.8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16" y="96"/>
      </p:cViewPr>
      <p:guideLst>
        <p:guide orient="horz" pos="108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2088879413486E-3"/>
          <c:y val="5.7683609603442376E-2"/>
          <c:w val="0.99633791112058656"/>
          <c:h val="0.92152991798032713"/>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layout>
                <c:manualLayout>
                  <c:x val="-0.12106035419714095"/>
                  <c:y val="-3.1251482033260642E-3"/>
                </c:manualLayout>
              </c:layout>
              <c:tx>
                <c:rich>
                  <a:bodyPr/>
                  <a:lstStyle/>
                  <a:p>
                    <a:fld id="{A2A200C6-B964-48EB-976F-6B5A7697DDB1}"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F7-45E4-B1AE-92EEE5228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7</c:v>
                </c:pt>
              </c:numCache>
            </c:numRef>
          </c:val>
          <c:extLst>
            <c:ext xmlns:c16="http://schemas.microsoft.com/office/drawing/2014/chart" uri="{C3380CC4-5D6E-409C-BE32-E72D297353CC}">
              <c16:uniqueId val="{00000001-50F7-45E4-B1AE-92EEE52286BA}"/>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3-50F7-45E4-B1AE-92EEE52286BA}"/>
              </c:ext>
            </c:extLst>
          </c:dPt>
          <c:dLbls>
            <c:dLbl>
              <c:idx val="0"/>
              <c:layout>
                <c:manualLayout>
                  <c:x val="-0.12413596505267412"/>
                  <c:y val="1.1770512444379247E-2"/>
                </c:manualLayout>
              </c:layout>
              <c:tx>
                <c:rich>
                  <a:bodyPr/>
                  <a:lstStyle/>
                  <a:p>
                    <a:fld id="{5D70C118-91AB-4FFA-A944-8C020B8D7FBE}"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F7-45E4-B1AE-92EEE5228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18</c:v>
                </c:pt>
              </c:numCache>
            </c:numRef>
          </c:val>
          <c:extLst>
            <c:ext xmlns:c16="http://schemas.microsoft.com/office/drawing/2014/chart" uri="{C3380CC4-5D6E-409C-BE32-E72D297353CC}">
              <c16:uniqueId val="{00000004-50F7-45E4-B1AE-92EEE52286BA}"/>
            </c:ext>
          </c:extLst>
        </c:ser>
        <c:ser>
          <c:idx val="2"/>
          <c:order val="2"/>
          <c:tx>
            <c:strRef>
              <c:f>Feuil1!$D$1</c:f>
              <c:strCache>
                <c:ptCount val="1"/>
                <c:pt idx="0">
                  <c:v>Série 3</c:v>
                </c:pt>
              </c:strCache>
            </c:strRef>
          </c:tx>
          <c:spPr>
            <a:solidFill>
              <a:schemeClr val="accent3"/>
            </a:solidFill>
            <a:ln>
              <a:noFill/>
            </a:ln>
            <a:effectLst/>
          </c:spPr>
          <c:invertIfNegative val="0"/>
          <c:dLbls>
            <c:dLbl>
              <c:idx val="0"/>
              <c:layout>
                <c:manualLayout>
                  <c:x val="-0.14265266051798914"/>
                  <c:y val="0"/>
                </c:manualLayout>
              </c:layout>
              <c:tx>
                <c:rich>
                  <a:bodyPr/>
                  <a:lstStyle/>
                  <a:p>
                    <a:fld id="{3A7ED291-F7F1-4EEF-91BF-5521B32259EB}"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0F7-45E4-B1AE-92EEE5228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General</c:formatCode>
                <c:ptCount val="1"/>
                <c:pt idx="0">
                  <c:v>26</c:v>
                </c:pt>
              </c:numCache>
            </c:numRef>
          </c:val>
          <c:extLst>
            <c:ext xmlns:c16="http://schemas.microsoft.com/office/drawing/2014/chart" uri="{C3380CC4-5D6E-409C-BE32-E72D297353CC}">
              <c16:uniqueId val="{00000006-50F7-45E4-B1AE-92EEE52286BA}"/>
            </c:ext>
          </c:extLst>
        </c:ser>
        <c:dLbls>
          <c:showLegendKey val="0"/>
          <c:showVal val="0"/>
          <c:showCatName val="0"/>
          <c:showSerName val="0"/>
          <c:showPercent val="0"/>
          <c:showBubbleSize val="0"/>
        </c:dLbls>
        <c:gapWidth val="182"/>
        <c:axId val="1372762016"/>
        <c:axId val="1372758688"/>
      </c:barChart>
      <c:catAx>
        <c:axId val="1372762016"/>
        <c:scaling>
          <c:orientation val="minMax"/>
        </c:scaling>
        <c:delete val="1"/>
        <c:axPos val="l"/>
        <c:numFmt formatCode="General" sourceLinked="1"/>
        <c:majorTickMark val="none"/>
        <c:minorTickMark val="none"/>
        <c:tickLblPos val="nextTo"/>
        <c:crossAx val="1372758688"/>
        <c:crosses val="autoZero"/>
        <c:auto val="1"/>
        <c:lblAlgn val="ctr"/>
        <c:lblOffset val="100"/>
        <c:noMultiLvlLbl val="0"/>
      </c:catAx>
      <c:valAx>
        <c:axId val="1372758688"/>
        <c:scaling>
          <c:orientation val="minMax"/>
        </c:scaling>
        <c:delete val="1"/>
        <c:axPos val="b"/>
        <c:numFmt formatCode="General" sourceLinked="1"/>
        <c:majorTickMark val="none"/>
        <c:minorTickMark val="none"/>
        <c:tickLblPos val="nextTo"/>
        <c:crossAx val="137276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58749105048892E-2"/>
          <c:y val="6.3466535458638534E-2"/>
          <c:w val="0.94634125089495114"/>
          <c:h val="0.88212670080825872"/>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layout>
                <c:manualLayout>
                  <c:x val="-0.12106035419714095"/>
                  <c:y val="-3.1251482033260642E-3"/>
                </c:manualLayout>
              </c:layout>
              <c:tx>
                <c:rich>
                  <a:bodyPr/>
                  <a:lstStyle/>
                  <a:p>
                    <a:fld id="{A2A200C6-B964-48EB-976F-6B5A7697DDB1}"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B7-42ED-B38D-7EF9941AD1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18</c:v>
                </c:pt>
              </c:numCache>
            </c:numRef>
          </c:val>
          <c:extLst>
            <c:ext xmlns:c16="http://schemas.microsoft.com/office/drawing/2014/chart" uri="{C3380CC4-5D6E-409C-BE32-E72D297353CC}">
              <c16:uniqueId val="{00000001-6BB7-42ED-B38D-7EF9941AD1B2}"/>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3-6BB7-42ED-B38D-7EF9941AD1B2}"/>
              </c:ext>
            </c:extLst>
          </c:dPt>
          <c:dLbls>
            <c:dLbl>
              <c:idx val="0"/>
              <c:layout>
                <c:manualLayout>
                  <c:x val="-0.12275673405762769"/>
                  <c:y val="2.0674432694636488E-3"/>
                </c:manualLayout>
              </c:layout>
              <c:tx>
                <c:rich>
                  <a:bodyPr/>
                  <a:lstStyle/>
                  <a:p>
                    <a:fld id="{5D70C118-91AB-4FFA-A944-8C020B8D7FBE}"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B7-42ED-B38D-7EF9941AD1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33</c:v>
                </c:pt>
              </c:numCache>
            </c:numRef>
          </c:val>
          <c:extLst>
            <c:ext xmlns:c16="http://schemas.microsoft.com/office/drawing/2014/chart" uri="{C3380CC4-5D6E-409C-BE32-E72D297353CC}">
              <c16:uniqueId val="{00000004-6BB7-42ED-B38D-7EF9941AD1B2}"/>
            </c:ext>
          </c:extLst>
        </c:ser>
        <c:ser>
          <c:idx val="2"/>
          <c:order val="2"/>
          <c:tx>
            <c:strRef>
              <c:f>Feuil1!$D$1</c:f>
              <c:strCache>
                <c:ptCount val="1"/>
                <c:pt idx="0">
                  <c:v>Série 3</c:v>
                </c:pt>
              </c:strCache>
            </c:strRef>
          </c:tx>
          <c:spPr>
            <a:solidFill>
              <a:schemeClr val="accent3"/>
            </a:solidFill>
            <a:ln>
              <a:noFill/>
            </a:ln>
            <a:effectLst/>
          </c:spPr>
          <c:invertIfNegative val="0"/>
          <c:dLbls>
            <c:dLbl>
              <c:idx val="0"/>
              <c:layout>
                <c:manualLayout>
                  <c:x val="-9.9431989947969965E-2"/>
                  <c:y val="0"/>
                </c:manualLayout>
              </c:layout>
              <c:tx>
                <c:rich>
                  <a:bodyPr/>
                  <a:lstStyle/>
                  <a:p>
                    <a:fld id="{3A7ED291-F7F1-4EEF-91BF-5521B32259EB}" type="VALUE">
                      <a:rPr lang="en-US" smtClean="0">
                        <a:solidFill>
                          <a:schemeClr val="bg1"/>
                        </a:solidFill>
                      </a:rPr>
                      <a:pPr/>
                      <a:t>[VALEUR]</a:t>
                    </a:fld>
                    <a:r>
                      <a:rPr lang="en-US">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B7-42ED-B38D-7EF9941AD1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General</c:formatCode>
                <c:ptCount val="1"/>
                <c:pt idx="0">
                  <c:v>7</c:v>
                </c:pt>
              </c:numCache>
            </c:numRef>
          </c:val>
          <c:extLst>
            <c:ext xmlns:c16="http://schemas.microsoft.com/office/drawing/2014/chart" uri="{C3380CC4-5D6E-409C-BE32-E72D297353CC}">
              <c16:uniqueId val="{00000006-6BB7-42ED-B38D-7EF9941AD1B2}"/>
            </c:ext>
          </c:extLst>
        </c:ser>
        <c:dLbls>
          <c:showLegendKey val="0"/>
          <c:showVal val="0"/>
          <c:showCatName val="0"/>
          <c:showSerName val="0"/>
          <c:showPercent val="0"/>
          <c:showBubbleSize val="0"/>
        </c:dLbls>
        <c:gapWidth val="182"/>
        <c:axId val="1372762016"/>
        <c:axId val="1372758688"/>
      </c:barChart>
      <c:catAx>
        <c:axId val="1372762016"/>
        <c:scaling>
          <c:orientation val="minMax"/>
        </c:scaling>
        <c:delete val="1"/>
        <c:axPos val="l"/>
        <c:numFmt formatCode="General" sourceLinked="1"/>
        <c:majorTickMark val="none"/>
        <c:minorTickMark val="none"/>
        <c:tickLblPos val="nextTo"/>
        <c:crossAx val="1372758688"/>
        <c:crosses val="autoZero"/>
        <c:auto val="1"/>
        <c:lblAlgn val="ctr"/>
        <c:lblOffset val="100"/>
        <c:noMultiLvlLbl val="0"/>
      </c:catAx>
      <c:valAx>
        <c:axId val="1372758688"/>
        <c:scaling>
          <c:orientation val="minMax"/>
        </c:scaling>
        <c:delete val="1"/>
        <c:axPos val="b"/>
        <c:numFmt formatCode="General" sourceLinked="1"/>
        <c:majorTickMark val="none"/>
        <c:minorTickMark val="none"/>
        <c:tickLblPos val="nextTo"/>
        <c:crossAx val="137276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8A20C-2DA8-46A0-85FF-AE4D38494C80}" type="doc">
      <dgm:prSet loTypeId="urn:microsoft.com/office/officeart/2005/8/layout/arrow2" loCatId="process" qsTypeId="urn:microsoft.com/office/officeart/2005/8/quickstyle/simple1" qsCatId="simple" csTypeId="urn:microsoft.com/office/officeart/2005/8/colors/accent0_1" csCatId="mainScheme" phldr="1"/>
      <dgm:spPr/>
    </dgm:pt>
    <dgm:pt modelId="{4D97FEDB-FA64-4959-ACEB-348B900F7524}">
      <dgm:prSet phldrT="[Texte]"/>
      <dgm:spPr/>
      <dgm:t>
        <a:bodyPr/>
        <a:lstStyle/>
        <a:p>
          <a:r>
            <a:rPr lang="fr-FR"/>
            <a:t>  </a:t>
          </a:r>
        </a:p>
      </dgm:t>
    </dgm:pt>
    <dgm:pt modelId="{0207AB4B-CBA1-4BA8-9069-1D79564AFC25}" type="sibTrans" cxnId="{71770B6E-1934-4D8D-81AA-8EA342C13ED0}">
      <dgm:prSet/>
      <dgm:spPr/>
      <dgm:t>
        <a:bodyPr/>
        <a:lstStyle/>
        <a:p>
          <a:endParaRPr lang="fr-FR"/>
        </a:p>
      </dgm:t>
    </dgm:pt>
    <dgm:pt modelId="{4BFFB1CC-7A46-4751-B57E-C19E35A39AAF}" type="parTrans" cxnId="{71770B6E-1934-4D8D-81AA-8EA342C13ED0}">
      <dgm:prSet/>
      <dgm:spPr/>
      <dgm:t>
        <a:bodyPr/>
        <a:lstStyle/>
        <a:p>
          <a:endParaRPr lang="fr-FR"/>
        </a:p>
      </dgm:t>
    </dgm:pt>
    <dgm:pt modelId="{A1E716FB-67FE-4745-B583-DF61C9483F26}" type="pres">
      <dgm:prSet presAssocID="{3198A20C-2DA8-46A0-85FF-AE4D38494C80}" presName="arrowDiagram" presStyleCnt="0">
        <dgm:presLayoutVars>
          <dgm:chMax val="5"/>
          <dgm:dir/>
          <dgm:resizeHandles val="exact"/>
        </dgm:presLayoutVars>
      </dgm:prSet>
      <dgm:spPr/>
    </dgm:pt>
    <dgm:pt modelId="{7A99ABC3-4DE9-4AF9-BA8A-33481C5C45AF}" type="pres">
      <dgm:prSet presAssocID="{3198A20C-2DA8-46A0-85FF-AE4D38494C80}" presName="arrow" presStyleLbl="bgShp" presStyleIdx="0" presStyleCnt="1" custAng="21449000" custLinFactNeighborY="5548"/>
      <dgm:spPr/>
    </dgm:pt>
    <dgm:pt modelId="{409E7596-3EE7-43BC-AA1B-C0411D2BE1EB}" type="pres">
      <dgm:prSet presAssocID="{3198A20C-2DA8-46A0-85FF-AE4D38494C80}" presName="arrowDiagram1" presStyleCnt="0">
        <dgm:presLayoutVars>
          <dgm:bulletEnabled val="1"/>
        </dgm:presLayoutVars>
      </dgm:prSet>
      <dgm:spPr/>
    </dgm:pt>
    <dgm:pt modelId="{A307240C-2B73-4008-BF9E-CB1FAD818281}" type="pres">
      <dgm:prSet presAssocID="{4D97FEDB-FA64-4959-ACEB-348B900F7524}" presName="bullet1" presStyleLbl="node1" presStyleIdx="0" presStyleCnt="1"/>
      <dgm:spPr>
        <a:noFill/>
        <a:ln>
          <a:noFill/>
        </a:ln>
      </dgm:spPr>
    </dgm:pt>
    <dgm:pt modelId="{A04C163D-0807-45E1-AE14-C589F8E2BA66}" type="pres">
      <dgm:prSet presAssocID="{4D97FEDB-FA64-4959-ACEB-348B900F7524}" presName="textBox1" presStyleLbl="revTx" presStyleIdx="0" presStyleCnt="1" custFlipVert="1" custFlipHor="1" custScaleX="27275" custScaleY="31021">
        <dgm:presLayoutVars>
          <dgm:bulletEnabled val="1"/>
        </dgm:presLayoutVars>
      </dgm:prSet>
      <dgm:spPr/>
    </dgm:pt>
  </dgm:ptLst>
  <dgm:cxnLst>
    <dgm:cxn modelId="{71770B6E-1934-4D8D-81AA-8EA342C13ED0}" srcId="{3198A20C-2DA8-46A0-85FF-AE4D38494C80}" destId="{4D97FEDB-FA64-4959-ACEB-348B900F7524}" srcOrd="0" destOrd="0" parTransId="{4BFFB1CC-7A46-4751-B57E-C19E35A39AAF}" sibTransId="{0207AB4B-CBA1-4BA8-9069-1D79564AFC25}"/>
    <dgm:cxn modelId="{0B14E7A8-6A24-4F81-BCA6-9B843525B7E5}" type="presOf" srcId="{3198A20C-2DA8-46A0-85FF-AE4D38494C80}" destId="{A1E716FB-67FE-4745-B583-DF61C9483F26}" srcOrd="0" destOrd="0" presId="urn:microsoft.com/office/officeart/2005/8/layout/arrow2"/>
    <dgm:cxn modelId="{DF5DB1CF-F0AC-4FD2-8A45-B3AD6C702B76}" type="presOf" srcId="{4D97FEDB-FA64-4959-ACEB-348B900F7524}" destId="{A04C163D-0807-45E1-AE14-C589F8E2BA66}" srcOrd="0" destOrd="0" presId="urn:microsoft.com/office/officeart/2005/8/layout/arrow2"/>
    <dgm:cxn modelId="{2731F84D-8529-4811-A9DA-E5C086712B9F}" type="presParOf" srcId="{A1E716FB-67FE-4745-B583-DF61C9483F26}" destId="{7A99ABC3-4DE9-4AF9-BA8A-33481C5C45AF}" srcOrd="0" destOrd="0" presId="urn:microsoft.com/office/officeart/2005/8/layout/arrow2"/>
    <dgm:cxn modelId="{C2B3BDD8-1DCD-4729-935A-B9CE473C0771}" type="presParOf" srcId="{A1E716FB-67FE-4745-B583-DF61C9483F26}" destId="{409E7596-3EE7-43BC-AA1B-C0411D2BE1EB}" srcOrd="1" destOrd="0" presId="urn:microsoft.com/office/officeart/2005/8/layout/arrow2"/>
    <dgm:cxn modelId="{B6EFE9E2-B2D6-4FC9-921B-C33B7C09F57C}" type="presParOf" srcId="{409E7596-3EE7-43BC-AA1B-C0411D2BE1EB}" destId="{A307240C-2B73-4008-BF9E-CB1FAD818281}" srcOrd="0" destOrd="0" presId="urn:microsoft.com/office/officeart/2005/8/layout/arrow2"/>
    <dgm:cxn modelId="{4222CE94-E122-42FA-81E7-F1D1BF244AF0}" type="presParOf" srcId="{409E7596-3EE7-43BC-AA1B-C0411D2BE1EB}" destId="{A04C163D-0807-45E1-AE14-C589F8E2BA66}"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ABC3-4DE9-4AF9-BA8A-33481C5C45AF}">
      <dsp:nvSpPr>
        <dsp:cNvPr id="0" name=""/>
        <dsp:cNvSpPr/>
      </dsp:nvSpPr>
      <dsp:spPr>
        <a:xfrm rot="21449000">
          <a:off x="0" y="418068"/>
          <a:ext cx="5701202" cy="3563251"/>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7240C-2B73-4008-BF9E-CB1FAD818281}">
      <dsp:nvSpPr>
        <dsp:cNvPr id="0" name=""/>
        <dsp:cNvSpPr/>
      </dsp:nvSpPr>
      <dsp:spPr>
        <a:xfrm>
          <a:off x="4350017" y="943006"/>
          <a:ext cx="421888" cy="42188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4C163D-0807-45E1-AE14-C589F8E2BA66}">
      <dsp:nvSpPr>
        <dsp:cNvPr id="0" name=""/>
        <dsp:cNvSpPr/>
      </dsp:nvSpPr>
      <dsp:spPr>
        <a:xfrm flipH="1" flipV="1">
          <a:off x="3109720" y="2060913"/>
          <a:ext cx="622001" cy="81575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3550" bIns="0" numCol="1" spcCol="1270" anchor="t" anchorCtr="0">
          <a:noAutofit/>
        </a:bodyPr>
        <a:lstStyle/>
        <a:p>
          <a:pPr marL="0" lvl="0" indent="0" algn="r" defTabSz="2400300">
            <a:lnSpc>
              <a:spcPct val="90000"/>
            </a:lnSpc>
            <a:spcBef>
              <a:spcPct val="0"/>
            </a:spcBef>
            <a:spcAft>
              <a:spcPct val="35000"/>
            </a:spcAft>
            <a:buNone/>
          </a:pPr>
          <a:r>
            <a:rPr lang="fr-FR" sz="5400" kern="1200"/>
            <a:t>  </a:t>
          </a:r>
        </a:p>
      </dsp:txBody>
      <dsp:txXfrm rot="10800000">
        <a:off x="3140084" y="2091277"/>
        <a:ext cx="561273" cy="75502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EB5CC-8333-4BB0-883E-5862902C0760}" type="datetimeFigureOut">
              <a:rPr lang="fr-FR" smtClean="0"/>
              <a:t>12/09/2024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80DCC-C187-455C-8DE0-09EF48A52C2A}" type="slidenum">
              <a:rPr lang="fr-FR" smtClean="0"/>
              <a:t>‹N°›</a:t>
            </a:fld>
            <a:endParaRPr lang="fr-FR"/>
          </a:p>
        </p:txBody>
      </p:sp>
    </p:spTree>
    <p:extLst>
      <p:ext uri="{BB962C8B-B14F-4D97-AF65-F5344CB8AC3E}">
        <p14:creationId xmlns:p14="http://schemas.microsoft.com/office/powerpoint/2010/main" val="125393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980DCC-C187-455C-8DE0-09EF48A52C2A}" type="slidenum">
              <a:rPr lang="fr-FR" smtClean="0"/>
              <a:t>29</a:t>
            </a:fld>
            <a:endParaRPr lang="fr-FR"/>
          </a:p>
        </p:txBody>
      </p:sp>
    </p:spTree>
    <p:extLst>
      <p:ext uri="{BB962C8B-B14F-4D97-AF65-F5344CB8AC3E}">
        <p14:creationId xmlns:p14="http://schemas.microsoft.com/office/powerpoint/2010/main" val="96451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20" indent="0" algn="ctr">
              <a:buNone/>
              <a:defRPr>
                <a:solidFill>
                  <a:schemeClr val="tx1">
                    <a:tint val="75000"/>
                  </a:schemeClr>
                </a:solidFill>
              </a:defRPr>
            </a:lvl2pPr>
            <a:lvl3pPr marL="457239" indent="0" algn="ctr">
              <a:buNone/>
              <a:defRPr>
                <a:solidFill>
                  <a:schemeClr val="tx1">
                    <a:tint val="75000"/>
                  </a:schemeClr>
                </a:solidFill>
              </a:defRPr>
            </a:lvl3pPr>
            <a:lvl4pPr marL="685860" indent="0" algn="ctr">
              <a:buNone/>
              <a:defRPr>
                <a:solidFill>
                  <a:schemeClr val="tx1">
                    <a:tint val="75000"/>
                  </a:schemeClr>
                </a:solidFill>
              </a:defRPr>
            </a:lvl4pPr>
            <a:lvl5pPr marL="914479" indent="0" algn="ctr">
              <a:buNone/>
              <a:defRPr>
                <a:solidFill>
                  <a:schemeClr val="tx1">
                    <a:tint val="75000"/>
                  </a:schemeClr>
                </a:solidFill>
              </a:defRPr>
            </a:lvl5pPr>
            <a:lvl6pPr marL="1143099" indent="0" algn="ctr">
              <a:buNone/>
              <a:defRPr>
                <a:solidFill>
                  <a:schemeClr val="tx1">
                    <a:tint val="75000"/>
                  </a:schemeClr>
                </a:solidFill>
              </a:defRPr>
            </a:lvl6pPr>
            <a:lvl7pPr marL="1371719" indent="0" algn="ctr">
              <a:buNone/>
              <a:defRPr>
                <a:solidFill>
                  <a:schemeClr val="tx1">
                    <a:tint val="75000"/>
                  </a:schemeClr>
                </a:solidFill>
              </a:defRPr>
            </a:lvl7pPr>
            <a:lvl8pPr marL="1600339" indent="0" algn="ctr">
              <a:buNone/>
              <a:defRPr>
                <a:solidFill>
                  <a:schemeClr val="tx1">
                    <a:tint val="75000"/>
                  </a:schemeClr>
                </a:solidFill>
              </a:defRPr>
            </a:lvl8pPr>
            <a:lvl9pPr marL="18289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1" y="137320"/>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1" y="137320"/>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1"/>
            <a:ext cx="3886200" cy="681038"/>
          </a:xfrm>
        </p:spPr>
        <p:txBody>
          <a:bodyPr anchor="t"/>
          <a:lstStyle>
            <a:lvl1pPr algn="l">
              <a:defRPr sz="2001"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999">
                <a:solidFill>
                  <a:schemeClr val="tx1">
                    <a:tint val="75000"/>
                  </a:schemeClr>
                </a:solidFill>
              </a:defRPr>
            </a:lvl1pPr>
            <a:lvl2pPr marL="228620" indent="0">
              <a:buNone/>
              <a:defRPr sz="900">
                <a:solidFill>
                  <a:schemeClr val="tx1">
                    <a:tint val="75000"/>
                  </a:schemeClr>
                </a:solidFill>
              </a:defRPr>
            </a:lvl2pPr>
            <a:lvl3pPr marL="457239" indent="0">
              <a:buNone/>
              <a:defRPr sz="801">
                <a:solidFill>
                  <a:schemeClr val="tx1">
                    <a:tint val="75000"/>
                  </a:schemeClr>
                </a:solidFill>
              </a:defRPr>
            </a:lvl3pPr>
            <a:lvl4pPr marL="685860" indent="0">
              <a:buNone/>
              <a:defRPr sz="700">
                <a:solidFill>
                  <a:schemeClr val="tx1">
                    <a:tint val="75000"/>
                  </a:schemeClr>
                </a:solidFill>
              </a:defRPr>
            </a:lvl4pPr>
            <a:lvl5pPr marL="914479" indent="0">
              <a:buNone/>
              <a:defRPr sz="700">
                <a:solidFill>
                  <a:schemeClr val="tx1">
                    <a:tint val="75000"/>
                  </a:schemeClr>
                </a:solidFill>
              </a:defRPr>
            </a:lvl5pPr>
            <a:lvl6pPr marL="1143099" indent="0">
              <a:buNone/>
              <a:defRPr sz="700">
                <a:solidFill>
                  <a:schemeClr val="tx1">
                    <a:tint val="75000"/>
                  </a:schemeClr>
                </a:solidFill>
              </a:defRPr>
            </a:lvl6pPr>
            <a:lvl7pPr marL="1371719" indent="0">
              <a:buNone/>
              <a:defRPr sz="700">
                <a:solidFill>
                  <a:schemeClr val="tx1">
                    <a:tint val="75000"/>
                  </a:schemeClr>
                </a:solidFill>
              </a:defRPr>
            </a:lvl7pPr>
            <a:lvl8pPr marL="1600339" indent="0">
              <a:buNone/>
              <a:defRPr sz="700">
                <a:solidFill>
                  <a:schemeClr val="tx1">
                    <a:tint val="75000"/>
                  </a:schemeClr>
                </a:solidFill>
              </a:defRPr>
            </a:lvl8pPr>
            <a:lvl9pPr marL="1828959"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1"/>
            <a:ext cx="2019300" cy="2262982"/>
          </a:xfrm>
        </p:spPr>
        <p:txBody>
          <a:bodyPr/>
          <a:lstStyle>
            <a:lvl1pPr>
              <a:defRPr sz="1401"/>
            </a:lvl1pPr>
            <a:lvl2pPr>
              <a:defRPr sz="1200"/>
            </a:lvl2pPr>
            <a:lvl3pPr>
              <a:defRPr sz="999"/>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1" y="800101"/>
            <a:ext cx="2019300" cy="2262982"/>
          </a:xfrm>
        </p:spPr>
        <p:txBody>
          <a:bodyPr/>
          <a:lstStyle>
            <a:lvl1pPr>
              <a:defRPr sz="1401"/>
            </a:lvl1pPr>
            <a:lvl2pPr>
              <a:defRPr sz="1200"/>
            </a:lvl2pPr>
            <a:lvl3pPr>
              <a:defRPr sz="999"/>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20" indent="0">
              <a:buNone/>
              <a:defRPr sz="999" b="1"/>
            </a:lvl2pPr>
            <a:lvl3pPr marL="457239" indent="0">
              <a:buNone/>
              <a:defRPr sz="900" b="1"/>
            </a:lvl3pPr>
            <a:lvl4pPr marL="685860" indent="0">
              <a:buNone/>
              <a:defRPr sz="801" b="1"/>
            </a:lvl4pPr>
            <a:lvl5pPr marL="914479" indent="0">
              <a:buNone/>
              <a:defRPr sz="801" b="1"/>
            </a:lvl5pPr>
            <a:lvl6pPr marL="1143099" indent="0">
              <a:buNone/>
              <a:defRPr sz="801" b="1"/>
            </a:lvl6pPr>
            <a:lvl7pPr marL="1371719" indent="0">
              <a:buNone/>
              <a:defRPr sz="801" b="1"/>
            </a:lvl7pPr>
            <a:lvl8pPr marL="1600339" indent="0">
              <a:buNone/>
              <a:defRPr sz="801" b="1"/>
            </a:lvl8pPr>
            <a:lvl9pPr marL="1828959" indent="0">
              <a:buNone/>
              <a:defRPr sz="801"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999"/>
            </a:lvl2pPr>
            <a:lvl3pPr>
              <a:defRPr sz="900"/>
            </a:lvl3pPr>
            <a:lvl4pPr>
              <a:defRPr sz="801"/>
            </a:lvl4pPr>
            <a:lvl5pPr>
              <a:defRPr sz="801"/>
            </a:lvl5pPr>
            <a:lvl6pPr>
              <a:defRPr sz="801"/>
            </a:lvl6pPr>
            <a:lvl7pPr>
              <a:defRPr sz="801"/>
            </a:lvl7pPr>
            <a:lvl8pPr>
              <a:defRPr sz="801"/>
            </a:lvl8pPr>
            <a:lvl9pPr>
              <a:defRPr sz="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20" indent="0">
              <a:buNone/>
              <a:defRPr sz="999" b="1"/>
            </a:lvl2pPr>
            <a:lvl3pPr marL="457239" indent="0">
              <a:buNone/>
              <a:defRPr sz="900" b="1"/>
            </a:lvl3pPr>
            <a:lvl4pPr marL="685860" indent="0">
              <a:buNone/>
              <a:defRPr sz="801" b="1"/>
            </a:lvl4pPr>
            <a:lvl5pPr marL="914479" indent="0">
              <a:buNone/>
              <a:defRPr sz="801" b="1"/>
            </a:lvl5pPr>
            <a:lvl6pPr marL="1143099" indent="0">
              <a:buNone/>
              <a:defRPr sz="801" b="1"/>
            </a:lvl6pPr>
            <a:lvl7pPr marL="1371719" indent="0">
              <a:buNone/>
              <a:defRPr sz="801" b="1"/>
            </a:lvl7pPr>
            <a:lvl8pPr marL="1600339" indent="0">
              <a:buNone/>
              <a:defRPr sz="801" b="1"/>
            </a:lvl8pPr>
            <a:lvl9pPr marL="1828959" indent="0">
              <a:buNone/>
              <a:defRPr sz="801"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999"/>
            </a:lvl2pPr>
            <a:lvl3pPr>
              <a:defRPr sz="900"/>
            </a:lvl3pPr>
            <a:lvl4pPr>
              <a:defRPr sz="801"/>
            </a:lvl4pPr>
            <a:lvl5pPr>
              <a:defRPr sz="801"/>
            </a:lvl5pPr>
            <a:lvl6pPr>
              <a:defRPr sz="801"/>
            </a:lvl6pPr>
            <a:lvl7pPr>
              <a:defRPr sz="801"/>
            </a:lvl7pPr>
            <a:lvl8pPr>
              <a:defRPr sz="801"/>
            </a:lvl8pPr>
            <a:lvl9pPr>
              <a:defRPr sz="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36525"/>
            <a:ext cx="1504157" cy="581025"/>
          </a:xfrm>
        </p:spPr>
        <p:txBody>
          <a:bodyPr anchor="b"/>
          <a:lstStyle>
            <a:lvl1pPr algn="l">
              <a:defRPr sz="999" b="1"/>
            </a:lvl1pPr>
          </a:lstStyle>
          <a:p>
            <a:r>
              <a:rPr lang="en-US"/>
              <a:t>Click to edit Master title style</a:t>
            </a:r>
          </a:p>
        </p:txBody>
      </p:sp>
      <p:sp>
        <p:nvSpPr>
          <p:cNvPr id="3" name="Content Placeholder 2"/>
          <p:cNvSpPr>
            <a:spLocks noGrp="1"/>
          </p:cNvSpPr>
          <p:nvPr>
            <p:ph idx="1"/>
          </p:nvPr>
        </p:nvSpPr>
        <p:spPr>
          <a:xfrm>
            <a:off x="1787525" y="136526"/>
            <a:ext cx="2555876" cy="2926557"/>
          </a:xfrm>
        </p:spPr>
        <p:txBody>
          <a:bodyPr/>
          <a:lstStyle>
            <a:lvl1pPr>
              <a:defRPr sz="1600"/>
            </a:lvl1pPr>
            <a:lvl2pPr>
              <a:defRPr sz="1401"/>
            </a:lvl2pPr>
            <a:lvl3pPr>
              <a:defRPr sz="1200"/>
            </a:lvl3pPr>
            <a:lvl4pPr>
              <a:defRPr sz="999"/>
            </a:lvl4pPr>
            <a:lvl5pPr>
              <a:defRPr sz="999"/>
            </a:lvl5pPr>
            <a:lvl6pPr>
              <a:defRPr sz="999"/>
            </a:lvl6pPr>
            <a:lvl7pPr>
              <a:defRPr sz="999"/>
            </a:lvl7pPr>
            <a:lvl8pPr>
              <a:defRPr sz="999"/>
            </a:lvl8pPr>
            <a:lvl9pPr>
              <a:defRPr sz="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1" y="717551"/>
            <a:ext cx="1504157" cy="2345532"/>
          </a:xfrm>
        </p:spPr>
        <p:txBody>
          <a:bodyPr/>
          <a:lstStyle>
            <a:lvl1pPr marL="0" indent="0">
              <a:buNone/>
              <a:defRPr sz="700"/>
            </a:lvl1pPr>
            <a:lvl2pPr marL="228620" indent="0">
              <a:buNone/>
              <a:defRPr sz="600"/>
            </a:lvl2pPr>
            <a:lvl3pPr marL="457239" indent="0">
              <a:buNone/>
              <a:defRPr sz="501"/>
            </a:lvl3pPr>
            <a:lvl4pPr marL="685860" indent="0">
              <a:buNone/>
              <a:defRPr sz="451"/>
            </a:lvl4pPr>
            <a:lvl5pPr marL="914479" indent="0">
              <a:buNone/>
              <a:defRPr sz="451"/>
            </a:lvl5pPr>
            <a:lvl6pPr marL="1143099" indent="0">
              <a:buNone/>
              <a:defRPr sz="451"/>
            </a:lvl6pPr>
            <a:lvl7pPr marL="1371719" indent="0">
              <a:buNone/>
              <a:defRPr sz="451"/>
            </a:lvl7pPr>
            <a:lvl8pPr marL="1600339" indent="0">
              <a:buNone/>
              <a:defRPr sz="451"/>
            </a:lvl8pPr>
            <a:lvl9pPr marL="1828959" indent="0">
              <a:buNone/>
              <a:defRPr sz="45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5" y="2400301"/>
            <a:ext cx="2743200" cy="283369"/>
          </a:xfrm>
        </p:spPr>
        <p:txBody>
          <a:bodyPr anchor="b"/>
          <a:lstStyle>
            <a:lvl1pPr algn="l">
              <a:defRPr sz="999" b="1"/>
            </a:lvl1pPr>
          </a:lstStyle>
          <a:p>
            <a:r>
              <a:rPr lang="en-US"/>
              <a:t>Click to edit Master title style</a:t>
            </a:r>
          </a:p>
        </p:txBody>
      </p:sp>
      <p:sp>
        <p:nvSpPr>
          <p:cNvPr id="3" name="Picture Placeholder 2"/>
          <p:cNvSpPr>
            <a:spLocks noGrp="1"/>
          </p:cNvSpPr>
          <p:nvPr>
            <p:ph type="pic" idx="1"/>
          </p:nvPr>
        </p:nvSpPr>
        <p:spPr>
          <a:xfrm>
            <a:off x="896145" y="306388"/>
            <a:ext cx="2743200" cy="2057400"/>
          </a:xfrm>
        </p:spPr>
        <p:txBody>
          <a:bodyPr/>
          <a:lstStyle>
            <a:lvl1pPr marL="0" indent="0">
              <a:buNone/>
              <a:defRPr sz="1600"/>
            </a:lvl1pPr>
            <a:lvl2pPr marL="228620" indent="0">
              <a:buNone/>
              <a:defRPr sz="1401"/>
            </a:lvl2pPr>
            <a:lvl3pPr marL="457239" indent="0">
              <a:buNone/>
              <a:defRPr sz="1200"/>
            </a:lvl3pPr>
            <a:lvl4pPr marL="685860" indent="0">
              <a:buNone/>
              <a:defRPr sz="999"/>
            </a:lvl4pPr>
            <a:lvl5pPr marL="914479" indent="0">
              <a:buNone/>
              <a:defRPr sz="999"/>
            </a:lvl5pPr>
            <a:lvl6pPr marL="1143099" indent="0">
              <a:buNone/>
              <a:defRPr sz="999"/>
            </a:lvl6pPr>
            <a:lvl7pPr marL="1371719" indent="0">
              <a:buNone/>
              <a:defRPr sz="999"/>
            </a:lvl7pPr>
            <a:lvl8pPr marL="1600339" indent="0">
              <a:buNone/>
              <a:defRPr sz="999"/>
            </a:lvl8pPr>
            <a:lvl9pPr marL="1828959" indent="0">
              <a:buNone/>
              <a:defRPr sz="999"/>
            </a:lvl9pPr>
          </a:lstStyle>
          <a:p>
            <a:endParaRPr lang="en-US"/>
          </a:p>
        </p:txBody>
      </p:sp>
      <p:sp>
        <p:nvSpPr>
          <p:cNvPr id="4" name="Text Placeholder 3"/>
          <p:cNvSpPr>
            <a:spLocks noGrp="1"/>
          </p:cNvSpPr>
          <p:nvPr>
            <p:ph type="body" sz="half" idx="2"/>
          </p:nvPr>
        </p:nvSpPr>
        <p:spPr>
          <a:xfrm>
            <a:off x="896145" y="2683669"/>
            <a:ext cx="2743200" cy="402432"/>
          </a:xfrm>
        </p:spPr>
        <p:txBody>
          <a:bodyPr/>
          <a:lstStyle>
            <a:lvl1pPr marL="0" indent="0">
              <a:buNone/>
              <a:defRPr sz="700"/>
            </a:lvl1pPr>
            <a:lvl2pPr marL="228620" indent="0">
              <a:buNone/>
              <a:defRPr sz="600"/>
            </a:lvl2pPr>
            <a:lvl3pPr marL="457239" indent="0">
              <a:buNone/>
              <a:defRPr sz="501"/>
            </a:lvl3pPr>
            <a:lvl4pPr marL="685860" indent="0">
              <a:buNone/>
              <a:defRPr sz="451"/>
            </a:lvl4pPr>
            <a:lvl5pPr marL="914479" indent="0">
              <a:buNone/>
              <a:defRPr sz="451"/>
            </a:lvl5pPr>
            <a:lvl6pPr marL="1143099" indent="0">
              <a:buNone/>
              <a:defRPr sz="451"/>
            </a:lvl6pPr>
            <a:lvl7pPr marL="1371719" indent="0">
              <a:buNone/>
              <a:defRPr sz="451"/>
            </a:lvl7pPr>
            <a:lvl8pPr marL="1600339" indent="0">
              <a:buNone/>
              <a:defRPr sz="451"/>
            </a:lvl8pPr>
            <a:lvl9pPr marL="1828959" indent="0">
              <a:buNone/>
              <a:defRPr sz="45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1"/>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39" rtl="0" eaLnBrk="1" latinLnBrk="0" hangingPunct="1">
        <a:spcBef>
          <a:spcPct val="0"/>
        </a:spcBef>
        <a:buNone/>
        <a:defRPr sz="2200" kern="1200">
          <a:solidFill>
            <a:schemeClr val="tx1"/>
          </a:solidFill>
          <a:latin typeface="+mj-lt"/>
          <a:ea typeface="+mj-ea"/>
          <a:cs typeface="+mj-cs"/>
        </a:defRPr>
      </a:lvl1pPr>
    </p:titleStyle>
    <p:bodyStyle>
      <a:lvl1pPr marL="171465" indent="-171465" algn="l" defTabSz="45723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507" indent="-142888" algn="l" defTabSz="457239" rtl="0" eaLnBrk="1" latinLnBrk="0" hangingPunct="1">
        <a:spcBef>
          <a:spcPct val="20000"/>
        </a:spcBef>
        <a:buFont typeface="Arial" pitchFamily="34" charset="0"/>
        <a:buChar char="–"/>
        <a:defRPr sz="1401" kern="1200">
          <a:solidFill>
            <a:schemeClr val="tx1"/>
          </a:solidFill>
          <a:latin typeface="+mn-lt"/>
          <a:ea typeface="+mn-ea"/>
          <a:cs typeface="+mn-cs"/>
        </a:defRPr>
      </a:lvl2pPr>
      <a:lvl3pPr marL="571550" indent="-114310" algn="l" defTabSz="45723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4pPr>
      <a:lvl5pPr marL="1028790"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5pPr>
      <a:lvl6pPr marL="125740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6pPr>
      <a:lvl7pPr marL="148602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7pPr>
      <a:lvl8pPr marL="1714648"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8pPr>
      <a:lvl9pPr marL="19432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9pPr>
    </p:bodyStyle>
    <p:otherStyle>
      <a:defPPr>
        <a:defRPr lang="en-US"/>
      </a:defPPr>
      <a:lvl1pPr marL="0" algn="l" defTabSz="457239" rtl="0" eaLnBrk="1" latinLnBrk="0" hangingPunct="1">
        <a:defRPr sz="900" kern="1200">
          <a:solidFill>
            <a:schemeClr val="tx1"/>
          </a:solidFill>
          <a:latin typeface="+mn-lt"/>
          <a:ea typeface="+mn-ea"/>
          <a:cs typeface="+mn-cs"/>
        </a:defRPr>
      </a:lvl1pPr>
      <a:lvl2pPr marL="228620" algn="l" defTabSz="457239" rtl="0" eaLnBrk="1" latinLnBrk="0" hangingPunct="1">
        <a:defRPr sz="900" kern="1200">
          <a:solidFill>
            <a:schemeClr val="tx1"/>
          </a:solidFill>
          <a:latin typeface="+mn-lt"/>
          <a:ea typeface="+mn-ea"/>
          <a:cs typeface="+mn-cs"/>
        </a:defRPr>
      </a:lvl2pPr>
      <a:lvl3pPr marL="457239" algn="l" defTabSz="457239" rtl="0" eaLnBrk="1" latinLnBrk="0" hangingPunct="1">
        <a:defRPr sz="900" kern="1200">
          <a:solidFill>
            <a:schemeClr val="tx1"/>
          </a:solidFill>
          <a:latin typeface="+mn-lt"/>
          <a:ea typeface="+mn-ea"/>
          <a:cs typeface="+mn-cs"/>
        </a:defRPr>
      </a:lvl3pPr>
      <a:lvl4pPr marL="685860" algn="l" defTabSz="457239" rtl="0" eaLnBrk="1" latinLnBrk="0" hangingPunct="1">
        <a:defRPr sz="900" kern="1200">
          <a:solidFill>
            <a:schemeClr val="tx1"/>
          </a:solidFill>
          <a:latin typeface="+mn-lt"/>
          <a:ea typeface="+mn-ea"/>
          <a:cs typeface="+mn-cs"/>
        </a:defRPr>
      </a:lvl4pPr>
      <a:lvl5pPr marL="914479" algn="l" defTabSz="457239" rtl="0" eaLnBrk="1" latinLnBrk="0" hangingPunct="1">
        <a:defRPr sz="900" kern="1200">
          <a:solidFill>
            <a:schemeClr val="tx1"/>
          </a:solidFill>
          <a:latin typeface="+mn-lt"/>
          <a:ea typeface="+mn-ea"/>
          <a:cs typeface="+mn-cs"/>
        </a:defRPr>
      </a:lvl5pPr>
      <a:lvl6pPr marL="1143099" algn="l" defTabSz="457239" rtl="0" eaLnBrk="1" latinLnBrk="0" hangingPunct="1">
        <a:defRPr sz="900" kern="1200">
          <a:solidFill>
            <a:schemeClr val="tx1"/>
          </a:solidFill>
          <a:latin typeface="+mn-lt"/>
          <a:ea typeface="+mn-ea"/>
          <a:cs typeface="+mn-cs"/>
        </a:defRPr>
      </a:lvl6pPr>
      <a:lvl7pPr marL="1371719" algn="l" defTabSz="457239" rtl="0" eaLnBrk="1" latinLnBrk="0" hangingPunct="1">
        <a:defRPr sz="900" kern="1200">
          <a:solidFill>
            <a:schemeClr val="tx1"/>
          </a:solidFill>
          <a:latin typeface="+mn-lt"/>
          <a:ea typeface="+mn-ea"/>
          <a:cs typeface="+mn-cs"/>
        </a:defRPr>
      </a:lvl7pPr>
      <a:lvl8pPr marL="1600339" algn="l" defTabSz="457239" rtl="0" eaLnBrk="1" latinLnBrk="0" hangingPunct="1">
        <a:defRPr sz="900" kern="1200">
          <a:solidFill>
            <a:schemeClr val="tx1"/>
          </a:solidFill>
          <a:latin typeface="+mn-lt"/>
          <a:ea typeface="+mn-ea"/>
          <a:cs typeface="+mn-cs"/>
        </a:defRPr>
      </a:lvl8pPr>
      <a:lvl9pPr marL="1828959" algn="l" defTabSz="45723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voie-professionnelle.ac-versailles.fr/" TargetMode="External"/><Relationship Id="rId5" Type="http://schemas.openxmlformats.org/officeDocument/2006/relationships/image" Target="../media/image3.jpeg"/><Relationship Id="rId4" Type="http://schemas.openxmlformats.org/officeDocument/2006/relationships/hyperlink" Target="https://www.ac-versailles.fr/"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6.png"/><Relationship Id="rId18" Type="http://schemas.openxmlformats.org/officeDocument/2006/relationships/hyperlink" Target="https://eduscol.education.fr/document/58287/download" TargetMode="External"/><Relationship Id="rId3" Type="http://schemas.openxmlformats.org/officeDocument/2006/relationships/image" Target="../media/image13.svg"/><Relationship Id="rId21" Type="http://schemas.openxmlformats.org/officeDocument/2006/relationships/image" Target="../media/image6.png"/><Relationship Id="rId7" Type="http://schemas.openxmlformats.org/officeDocument/2006/relationships/image" Target="../media/image34.jpeg"/><Relationship Id="rId12" Type="http://schemas.openxmlformats.org/officeDocument/2006/relationships/hyperlink" Target="https://eduscol.education.fr/3860/allocation-de-stage-au-lycee-professionnel#summary-item-3" TargetMode="External"/><Relationship Id="rId17" Type="http://schemas.openxmlformats.org/officeDocument/2006/relationships/image" Target="../media/image38.png"/><Relationship Id="rId2" Type="http://schemas.openxmlformats.org/officeDocument/2006/relationships/image" Target="../media/image12.png"/><Relationship Id="rId16" Type="http://schemas.openxmlformats.org/officeDocument/2006/relationships/hyperlink" Target="https://eduscol.education.fr/document/58290/download" TargetMode="External"/><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hyperlink" Target="https://eduscol.education.fr/3954/cursus-renove-preparant-au-bac-pro" TargetMode="External"/><Relationship Id="rId5" Type="http://schemas.openxmlformats.org/officeDocument/2006/relationships/image" Target="../media/image32.svg"/><Relationship Id="rId15" Type="http://schemas.openxmlformats.org/officeDocument/2006/relationships/image" Target="../media/image37.jpeg"/><Relationship Id="rId10" Type="http://schemas.openxmlformats.org/officeDocument/2006/relationships/hyperlink" Target="https://eduscol.education.fr/2224/reforme-des-lycees-professionnels" TargetMode="External"/><Relationship Id="rId19"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hyperlink" Target="https://www.education.gouv.fr/12-mesures-pour-faire-du-lycee-professionnel-un-choix-d-avenir-pour-les-jeunes-et-les-entreprises-378032" TargetMode="External"/><Relationship Id="rId14" Type="http://schemas.openxmlformats.org/officeDocument/2006/relationships/hyperlink" Target="https://eduscol.education.fr/document/58293/downloa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13.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svg"/><Relationship Id="rId7" Type="http://schemas.openxmlformats.org/officeDocument/2006/relationships/hyperlink" Target="https://eduscol.education.fr/3954/cursus-renove-preparant-au-bac-pro" TargetMode="Externa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13.svg"/><Relationship Id="rId7" Type="http://schemas.openxmlformats.org/officeDocument/2006/relationships/image" Target="../media/image5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3.svg"/><Relationship Id="rId7"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voie-professionnelle.ac-versailles.fr/arrete-du-22-janvier-2024-modifiant-l-arrete-du-21-novembre-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12.png"/><Relationship Id="rId7" Type="http://schemas.openxmlformats.org/officeDocument/2006/relationships/image" Target="../media/image6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70.sv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13.svg"/><Relationship Id="rId9" Type="http://schemas.openxmlformats.org/officeDocument/2006/relationships/image" Target="../media/image68.sv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svg"/><Relationship Id="rId7" Type="http://schemas.openxmlformats.org/officeDocument/2006/relationships/image" Target="../media/image7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77.png"/><Relationship Id="rId4" Type="http://schemas.openxmlformats.org/officeDocument/2006/relationships/hyperlink" Target="https://bbb-adm-scalelite.visio.education.fr/playback/video/56ff2b623468bf4c23dbabbc5bc9971328356955-1707227725864/" TargetMode="External"/><Relationship Id="rId9" Type="http://schemas.openxmlformats.org/officeDocument/2006/relationships/image" Target="../media/image76.svg"/></Relationships>
</file>

<file path=ppt/slides/_rels/slide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1.svg"/><Relationship Id="rId3" Type="http://schemas.openxmlformats.org/officeDocument/2006/relationships/image" Target="../media/image12.png"/><Relationship Id="rId7" Type="http://schemas.openxmlformats.org/officeDocument/2006/relationships/hyperlink" Target="https://podeduc.apps.education.fr/dgesco-lycees-professionnels-apprentissage-et-formation-professionnelle-continue/" TargetMode="External"/><Relationship Id="rId12"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ac-versailles.fr/eafc#formations-collectives-FIL" TargetMode="External"/><Relationship Id="rId11" Type="http://schemas.openxmlformats.org/officeDocument/2006/relationships/image" Target="../media/image52.svg"/><Relationship Id="rId5" Type="http://schemas.openxmlformats.org/officeDocument/2006/relationships/image" Target="../media/image78.jpeg"/><Relationship Id="rId10" Type="http://schemas.openxmlformats.org/officeDocument/2006/relationships/image" Target="../media/image79.png"/><Relationship Id="rId4" Type="http://schemas.openxmlformats.org/officeDocument/2006/relationships/image" Target="../media/image13.svg"/><Relationship Id="rId9" Type="http://schemas.openxmlformats.org/officeDocument/2006/relationships/image" Target="../media/image6.png"/><Relationship Id="rId14" Type="http://schemas.openxmlformats.org/officeDocument/2006/relationships/hyperlink" Target="https://www.canva.com/design/DAGGmDoYjZ8/p-RrhivXdJ_HR6AaHzjnIQ/view?utm_content=DAGGmDoYjZ8&amp;utm_campaign=designshare&amp;utm_medium=link&amp;utm_source=edi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2.svg"/><Relationship Id="rId7" Type="http://schemas.openxmlformats.org/officeDocument/2006/relationships/hyperlink" Target="https://eduscol.education.fr/3857/un-bureau-des-entreprises-dans-chaque-lycee-professionnel#summary-item-0" TargetMode="External"/><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5.png"/><Relationship Id="rId5" Type="http://schemas.openxmlformats.org/officeDocument/2006/relationships/image" Target="../media/image83.png"/><Relationship Id="rId10" Type="http://schemas.openxmlformats.org/officeDocument/2006/relationships/image" Target="../media/image6.png"/><Relationship Id="rId4" Type="http://schemas.openxmlformats.org/officeDocument/2006/relationships/hyperlink" Target="https://magistere.education.fr/ih2ef/course/view.php?id=1904" TargetMode="External"/><Relationship Id="rId9" Type="http://schemas.openxmlformats.org/officeDocument/2006/relationships/hyperlink" Target="https://podeduc.apps.education.fr/dgesco-lycees-professionnels-apprentissage-et-formation-professionnelle-continu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canva.com/design/DAF6juS7Sp8/qHQDerX9bMCaMUBTSvGHaQ/view?utm_content=DAF6juS7Sp8&amp;utm_campaign=designshare&amp;utm_medium=link&amp;utm_source=editor" TargetMode="External"/><Relationship Id="rId13" Type="http://schemas.openxmlformats.org/officeDocument/2006/relationships/hyperlink" Target="https://eduscol.education.fr/document/56382/download" TargetMode="External"/><Relationship Id="rId18" Type="http://schemas.openxmlformats.org/officeDocument/2006/relationships/hyperlink" Target="https://www.problematheque-csen.fr/" TargetMode="External"/><Relationship Id="rId3" Type="http://schemas.openxmlformats.org/officeDocument/2006/relationships/image" Target="../media/image13.svg"/><Relationship Id="rId21" Type="http://schemas.openxmlformats.org/officeDocument/2006/relationships/hyperlink" Target="https://www.santepubliquefrance.fr/docs/les-competences-psychosociales-un-referentiel-pour-un-deploiement-aupres-des-enfants-et-des-jeunes.-synthese-de-l-etat-des-connaissances-scientif" TargetMode="External"/><Relationship Id="rId7" Type="http://schemas.openxmlformats.org/officeDocument/2006/relationships/image" Target="../media/image88.png"/><Relationship Id="rId12" Type="http://schemas.openxmlformats.org/officeDocument/2006/relationships/hyperlink" Target="https://eduscol.education.fr/4023/les-savoirs-fondamentaux-au-lycee-professionnel" TargetMode="External"/><Relationship Id="rId17" Type="http://schemas.openxmlformats.org/officeDocument/2006/relationships/image" Target="../media/image5.png"/><Relationship Id="rId2" Type="http://schemas.openxmlformats.org/officeDocument/2006/relationships/image" Target="../media/image12.png"/><Relationship Id="rId16" Type="http://schemas.openxmlformats.org/officeDocument/2006/relationships/hyperlink" Target="https://www.youtube.com/playlist?list=PLM-uQ68CqvO74D1JgMnjHGojhXWB4lCHn" TargetMode="External"/><Relationship Id="rId20" Type="http://schemas.openxmlformats.org/officeDocument/2006/relationships/hyperlink" Target="https://rectec.ac-versailles.fr/" TargetMode="External"/><Relationship Id="rId1" Type="http://schemas.openxmlformats.org/officeDocument/2006/relationships/slideLayout" Target="../slideLayouts/slideLayout7.xml"/><Relationship Id="rId6" Type="http://schemas.openxmlformats.org/officeDocument/2006/relationships/hyperlink" Target="https://www.canva.com/design/DAFu62sh4hQ/YpSieuw82qAKgWZpWCFBtg/view?utm_content=DAFu62sh4hQ&amp;utm_campaign=designshare&amp;utm_medium=link&amp;utm_source=publishsharelink" TargetMode="External"/><Relationship Id="rId11" Type="http://schemas.openxmlformats.org/officeDocument/2006/relationships/image" Target="../media/image91.png"/><Relationship Id="rId5" Type="http://schemas.openxmlformats.org/officeDocument/2006/relationships/image" Target="../media/image87.svg"/><Relationship Id="rId15" Type="http://schemas.openxmlformats.org/officeDocument/2006/relationships/hyperlink" Target="https://eduscol.education.fr/document/56376/download" TargetMode="External"/><Relationship Id="rId10" Type="http://schemas.openxmlformats.org/officeDocument/2006/relationships/image" Target="../media/image90.png"/><Relationship Id="rId19" Type="http://schemas.openxmlformats.org/officeDocument/2006/relationships/hyperlink" Target="https://www.certificat-clea.fr/le-dispositif-clea/le-referentiel/" TargetMode="External"/><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hyperlink" Target="https://eduscol.education.fr/document/56379/download" TargetMode="External"/><Relationship Id="rId22"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7.sv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hyperlink" Target="https://voie-professionnelle.ac-versailles.fr/" TargetMode="External"/><Relationship Id="rId2" Type="http://schemas.openxmlformats.org/officeDocument/2006/relationships/hyperlink" Target="https://www.canva.com/design/DAFu6ZVOoSk/mrN-BMcfXWPiAt3L7jfucw/view?utm_content=DAFu6ZVOoSk&amp;utm_campaign=designshare&amp;utm_medium=link&amp;utm_source=viewer" TargetMode="External"/><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57.png"/><Relationship Id="rId3" Type="http://schemas.openxmlformats.org/officeDocument/2006/relationships/image" Target="../media/image93.svg"/><Relationship Id="rId7" Type="http://schemas.openxmlformats.org/officeDocument/2006/relationships/hyperlink" Target="https://view.genially.com/6650a8c05fcf2300144cccbd/interactive-content-mesure-2-les-essentiels" TargetMode="External"/><Relationship Id="rId12" Type="http://schemas.openxmlformats.org/officeDocument/2006/relationships/hyperlink" Target="https://tube-numerique-educatif.apps.education.fr/w/wBbwA5WGDkWjQGj5XF85JS" TargetMode="External"/><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95.svg"/><Relationship Id="rId10" Type="http://schemas.openxmlformats.org/officeDocument/2006/relationships/image" Target="../media/image13.svg"/><Relationship Id="rId4" Type="http://schemas.openxmlformats.org/officeDocument/2006/relationships/image" Target="../media/image94.png"/><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7.png"/><Relationship Id="rId3" Type="http://schemas.openxmlformats.org/officeDocument/2006/relationships/image" Target="../media/image13.svg"/><Relationship Id="rId7" Type="http://schemas.openxmlformats.org/officeDocument/2006/relationships/image" Target="../media/image5.png"/><Relationship Id="rId12" Type="http://schemas.openxmlformats.org/officeDocument/2006/relationships/hyperlink" Target="https://www.ac-versailles.fr/eafc#formations-collectives-FIL"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voie-professionnelle.ac-versailles.fr/vademecum-options-en-lycee-professionnel" TargetMode="External"/><Relationship Id="rId11" Type="http://schemas.openxmlformats.org/officeDocument/2006/relationships/image" Target="../media/image97.png"/><Relationship Id="rId5" Type="http://schemas.openxmlformats.org/officeDocument/2006/relationships/image" Target="../media/image87.svg"/><Relationship Id="rId10" Type="http://schemas.openxmlformats.org/officeDocument/2006/relationships/image" Target="../media/image93.svg"/><Relationship Id="rId4" Type="http://schemas.openxmlformats.org/officeDocument/2006/relationships/image" Target="../media/image86.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8" Type="http://schemas.openxmlformats.org/officeDocument/2006/relationships/hyperlink" Target="https://voie-professionnelle.ac-versailles.fr/parcours-augmentes-pour-une-insertion-professionnelle-reussie" TargetMode="External"/><Relationship Id="rId3" Type="http://schemas.openxmlformats.org/officeDocument/2006/relationships/image" Target="../media/image93.svg"/><Relationship Id="rId7" Type="http://schemas.openxmlformats.org/officeDocument/2006/relationships/image" Target="../media/image13.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5.svg"/><Relationship Id="rId10" Type="http://schemas.openxmlformats.org/officeDocument/2006/relationships/image" Target="../media/image57.png"/><Relationship Id="rId4" Type="http://schemas.openxmlformats.org/officeDocument/2006/relationships/image" Target="../media/image94.png"/><Relationship Id="rId9" Type="http://schemas.openxmlformats.org/officeDocument/2006/relationships/image" Target="../media/image98.png"/></Relationships>
</file>

<file path=ppt/slides/_rels/slide38.xml.rels><?xml version="1.0" encoding="UTF-8" standalone="yes"?>
<Relationships xmlns="http://schemas.openxmlformats.org/package/2006/relationships"><Relationship Id="rId8" Type="http://schemas.openxmlformats.org/officeDocument/2006/relationships/hyperlink" Target="https://www.education.gouv.fr/bo/2024/Hebdo11/MENE2404141N" TargetMode="External"/><Relationship Id="rId13" Type="http://schemas.openxmlformats.org/officeDocument/2006/relationships/hyperlink" Target="https://voie-professionnelle.ac-versailles.fr/IMG/pdf/fiche_presentation_pearltrees_orientation.pdf" TargetMode="External"/><Relationship Id="rId18" Type="http://schemas.openxmlformats.org/officeDocument/2006/relationships/hyperlink" Target="https://nuage02.apps.education.fr/index.php/s/oJHcXs66iEpxZmF" TargetMode="External"/><Relationship Id="rId3" Type="http://schemas.openxmlformats.org/officeDocument/2006/relationships/image" Target="../media/image87.svg"/><Relationship Id="rId21" Type="http://schemas.openxmlformats.org/officeDocument/2006/relationships/image" Target="../media/image5.png"/><Relationship Id="rId7" Type="http://schemas.openxmlformats.org/officeDocument/2006/relationships/image" Target="../media/image95.svg"/><Relationship Id="rId12" Type="http://schemas.openxmlformats.org/officeDocument/2006/relationships/hyperlink" Target="https://www.canva.com/design/DAGFf9SoB78/w1PB2i3l842_H9YBo34_sg/view?utm_content=DAGFf9SoB78&amp;utm_campaign=designshare&amp;utm_medium=link&amp;utm_source=editor" TargetMode="External"/><Relationship Id="rId17" Type="http://schemas.openxmlformats.org/officeDocument/2006/relationships/hyperlink" Target="https://nuage02.apps.education.fr/index.php/s/cLBHaNWPp5iXcXp" TargetMode="External"/><Relationship Id="rId2" Type="http://schemas.openxmlformats.org/officeDocument/2006/relationships/image" Target="../media/image86.png"/><Relationship Id="rId16" Type="http://schemas.openxmlformats.org/officeDocument/2006/relationships/hyperlink" Target="https://nuage02.apps.education.fr/index.php/s/Tkr5aMbQbfXSC44" TargetMode="External"/><Relationship Id="rId20" Type="http://schemas.openxmlformats.org/officeDocument/2006/relationships/hyperlink" Target="https://nuage02.apps.education.fr/index.php/s/SaRNBW2AZKawXFm" TargetMode="External"/><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hyperlink" Target="https://www.canva.com/design/DAGFZtKgk18/Y2l5wLiSIHWlmFLhdHZ2EA/view?utm_content=DAGFZtKgk18&amp;utm_campaign=designshare&amp;utm_medium=link&amp;utm_source=editor" TargetMode="External"/><Relationship Id="rId24" Type="http://schemas.openxmlformats.org/officeDocument/2006/relationships/image" Target="../media/image6.png"/><Relationship Id="rId5" Type="http://schemas.openxmlformats.org/officeDocument/2006/relationships/image" Target="../media/image93.svg"/><Relationship Id="rId15" Type="http://schemas.openxmlformats.org/officeDocument/2006/relationships/hyperlink" Target="http://www.pearltrees.com/t/avenir-lyceens-professionnels/id62116580/item529759456" TargetMode="External"/><Relationship Id="rId23" Type="http://schemas.openxmlformats.org/officeDocument/2006/relationships/image" Target="../media/image100.svg"/><Relationship Id="rId10" Type="http://schemas.openxmlformats.org/officeDocument/2006/relationships/hyperlink" Target="https://eduscol.education.fr/document/58461/download" TargetMode="External"/><Relationship Id="rId19" Type="http://schemas.openxmlformats.org/officeDocument/2006/relationships/hyperlink" Target="https://nuage02.apps.education.fr/index.php/s/wfCwREWsDT9ZsXS" TargetMode="External"/><Relationship Id="rId4" Type="http://schemas.openxmlformats.org/officeDocument/2006/relationships/image" Target="../media/image92.png"/><Relationship Id="rId9" Type="http://schemas.openxmlformats.org/officeDocument/2006/relationships/hyperlink" Target="https://eduscol.education.fr/document/58458/download" TargetMode="External"/><Relationship Id="rId14" Type="http://schemas.openxmlformats.org/officeDocument/2006/relationships/hyperlink" Target="https://www.pearltrees.com/t/avenir-lyceens-professionnels/id62116580" TargetMode="External"/><Relationship Id="rId22"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60.png"/><Relationship Id="rId4" Type="http://schemas.openxmlformats.org/officeDocument/2006/relationships/image" Target="../media/image59.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7.sv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5.png"/><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hyperlink" Target="https://www.ih2ef.gouv.fr/demarche-tous-droits-ouverts-analyse-du-systeme-de-prevention-et-de-lutte-contre-le-decrochage#:~:text=Tous%20droits%20ouverts%20(TDO)%20est,de%20l%27emploi%20des%20jeunes."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nuage02.apps.education.fr/index.php/s/Ewyx46msi6B7T5Q" TargetMode="External"/><Relationship Id="rId5" Type="http://schemas.openxmlformats.org/officeDocument/2006/relationships/image" Target="../media/image87.svg"/><Relationship Id="rId10" Type="http://schemas.openxmlformats.org/officeDocument/2006/relationships/hyperlink" Target="https://nuage02.apps.education.fr/index.php/s/43SGHKLK3cyBL5n" TargetMode="External"/><Relationship Id="rId4" Type="http://schemas.openxmlformats.org/officeDocument/2006/relationships/image" Target="../media/image86.png"/><Relationship Id="rId9" Type="http://schemas.openxmlformats.org/officeDocument/2006/relationships/image" Target="../media/image95.svg"/><Relationship Id="rId14" Type="http://schemas.openxmlformats.org/officeDocument/2006/relationships/image" Target="../media/image101.png"/></Relationships>
</file>

<file path=ppt/slides/_rels/slide4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nuage02.apps.education.fr/index.php/s/wzEwRRydLJGByxi" TargetMode="External"/><Relationship Id="rId5" Type="http://schemas.openxmlformats.org/officeDocument/2006/relationships/image" Target="../media/image87.svg"/><Relationship Id="rId10" Type="http://schemas.openxmlformats.org/officeDocument/2006/relationships/hyperlink" Target="https://nuage02.apps.education.fr/index.php/s/Mz8paB3qsEgsbpX" TargetMode="External"/><Relationship Id="rId4" Type="http://schemas.openxmlformats.org/officeDocument/2006/relationships/image" Target="../media/image86.png"/><Relationship Id="rId9" Type="http://schemas.openxmlformats.org/officeDocument/2006/relationships/image" Target="../media/image95.svg"/></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digipad.app/p/621452/8e888a265c13c" TargetMode="External"/><Relationship Id="rId1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hyperlink" Target="https://bbb-adm-scalelite.visio.education.fr/playback/video/56ff2b623468bf4c23dbabbc5bc9971328356955-1707227725864/" TargetMode="External"/><Relationship Id="rId17" Type="http://schemas.openxmlformats.org/officeDocument/2006/relationships/image" Target="../media/image5.png"/><Relationship Id="rId2" Type="http://schemas.openxmlformats.org/officeDocument/2006/relationships/image" Target="../media/image12.png"/><Relationship Id="rId16" Type="http://schemas.openxmlformats.org/officeDocument/2006/relationships/hyperlink" Target="https://pod.phm.education.gouv.fr/video/32990-parcours-de-consolidation-en-bts-tourisme-lycee-voilin-a-puteaux/" TargetMode="External"/><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create.piktochart.com/output/e9003fb392a4-cybersecurity-roadmap" TargetMode="External"/><Relationship Id="rId5" Type="http://schemas.openxmlformats.org/officeDocument/2006/relationships/image" Target="../media/image87.svg"/><Relationship Id="rId15" Type="http://schemas.openxmlformats.org/officeDocument/2006/relationships/hyperlink" Target="https://pod.phm.education.gouv.fr/video/32991-module-mentorat-parcours-de-consolidation-en-bts-tourisme-mme-flaceliere-lycee-lucien-voilin-puteaux/" TargetMode="External"/><Relationship Id="rId10" Type="http://schemas.openxmlformats.org/officeDocument/2006/relationships/hyperlink" Target="https://nuage02.apps.education.fr/index.php/s/KpLSf784YTPiqSK" TargetMode="External"/><Relationship Id="rId4" Type="http://schemas.openxmlformats.org/officeDocument/2006/relationships/image" Target="../media/image86.png"/><Relationship Id="rId9" Type="http://schemas.openxmlformats.org/officeDocument/2006/relationships/image" Target="../media/image95.svg"/><Relationship Id="rId14" Type="http://schemas.openxmlformats.org/officeDocument/2006/relationships/hyperlink" Target="https://pod.phm.education.gouv.fr/video/32992-le-parcours-de-consolidation-en-bts-tourisme-m-therneus-lycee-lucien-voilin-puteaux/"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ac-versailles.fr/dispositif-avenir-pro-127482" TargetMode="External"/><Relationship Id="rId13" Type="http://schemas.openxmlformats.org/officeDocument/2006/relationships/image" Target="../media/image5.png"/><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image" Target="../media/image10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dai.ly/x8o0pvy" TargetMode="External"/><Relationship Id="rId5" Type="http://schemas.openxmlformats.org/officeDocument/2006/relationships/image" Target="../media/image87.svg"/><Relationship Id="rId10" Type="http://schemas.openxmlformats.org/officeDocument/2006/relationships/hyperlink" Target="https://www.francetravail.org/regions/centre-val-de-loire/acteurs-de-lemploi/partenariat/avenir-pro.html?type=article" TargetMode="External"/><Relationship Id="rId4" Type="http://schemas.openxmlformats.org/officeDocument/2006/relationships/image" Target="../media/image86.png"/><Relationship Id="rId9" Type="http://schemas.openxmlformats.org/officeDocument/2006/relationships/hyperlink" Target="https://voie-professionnelle.ac-versailles.fr/dispositif-avenir-pro" TargetMode="External"/><Relationship Id="rId14" Type="http://schemas.openxmlformats.org/officeDocument/2006/relationships/image" Target="../media/image103.png"/></Relationships>
</file>

<file path=ppt/slides/_rels/slide45.xml.rels><?xml version="1.0" encoding="UTF-8" standalone="yes"?>
<Relationships xmlns="http://schemas.openxmlformats.org/package/2006/relationships"><Relationship Id="rId3" Type="http://schemas.openxmlformats.org/officeDocument/2006/relationships/image" Target="../media/image95.svg"/><Relationship Id="rId7" Type="http://schemas.openxmlformats.org/officeDocument/2006/relationships/image" Target="../media/image13.sv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www.youtube.com/watch?v=alZWjO9oHXw&amp;t=6s" TargetMode="External"/><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hyperlink" Target="https://www.youtube.com/watch?v=Z3Bp0DzPOX4"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www.education.gouv.fr/les-bureaux-des-entreprises-dans-les-lycees-professionnels-379392" TargetMode="External"/><Relationship Id="rId5" Type="http://schemas.openxmlformats.org/officeDocument/2006/relationships/image" Target="../media/image87.svg"/><Relationship Id="rId15" Type="http://schemas.openxmlformats.org/officeDocument/2006/relationships/image" Target="../media/image5.png"/><Relationship Id="rId10" Type="http://schemas.openxmlformats.org/officeDocument/2006/relationships/hyperlink" Target="https://eduscol.education.fr/3857/un-bureau-des-entreprises-dans-chaque-lycee-professionnel" TargetMode="External"/><Relationship Id="rId4" Type="http://schemas.openxmlformats.org/officeDocument/2006/relationships/image" Target="../media/image86.png"/><Relationship Id="rId9" Type="http://schemas.openxmlformats.org/officeDocument/2006/relationships/image" Target="../media/image95.svg"/><Relationship Id="rId14" Type="http://schemas.openxmlformats.org/officeDocument/2006/relationships/image" Target="../media/image105.png"/></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7.sv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voie-professionnelle.ac-versailles.fr/IMG/pdf/le_pacte_au_service_des_lp__2023_06_14.vdef.pdf" TargetMode="External"/><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hyperlink" Target="https://www.education.gouv.fr/les-missions-complementaires-du-pacte-enseignant-378856"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www.canva.com/design/DAFkkZ5lXtU/view?embed#1" TargetMode="External"/><Relationship Id="rId5" Type="http://schemas.openxmlformats.org/officeDocument/2006/relationships/image" Target="../media/image87.svg"/><Relationship Id="rId15" Type="http://schemas.openxmlformats.org/officeDocument/2006/relationships/image" Target="../media/image5.png"/><Relationship Id="rId10" Type="http://schemas.openxmlformats.org/officeDocument/2006/relationships/image" Target="../media/image106.png"/><Relationship Id="rId4" Type="http://schemas.openxmlformats.org/officeDocument/2006/relationships/image" Target="../media/image86.png"/><Relationship Id="rId9" Type="http://schemas.openxmlformats.org/officeDocument/2006/relationships/image" Target="../media/image95.svg"/><Relationship Id="rId14" Type="http://schemas.openxmlformats.org/officeDocument/2006/relationships/image" Target="../media/image10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orion.inserjeunes.beta.gouv.fr/panorama/region/11" TargetMode="Externa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www.reseau-canope.fr/notice/renforcer-la-resilience-des-eleves-et-leurs-competences-psychosociales-cps-quelles-pratiques-quels-defis_35797.html" TargetMode="External"/><Relationship Id="rId3" Type="http://schemas.openxmlformats.org/officeDocument/2006/relationships/image" Target="../media/image13.svg"/><Relationship Id="rId7" Type="http://schemas.openxmlformats.org/officeDocument/2006/relationships/image" Target="../media/image93.svg"/><Relationship Id="rId12" Type="http://schemas.openxmlformats.org/officeDocument/2006/relationships/hyperlink" Target="https://www.youtube.com/watch?v=e1Dc-aIn8j8"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pod.phm.education.gouv.fr/dgesco-formation/voie-professionnelle/video/20742-5-profan-transfert-a-sere-jm-monteil-mp4/" TargetMode="External"/><Relationship Id="rId5" Type="http://schemas.openxmlformats.org/officeDocument/2006/relationships/image" Target="../media/image87.svg"/><Relationship Id="rId15" Type="http://schemas.openxmlformats.org/officeDocument/2006/relationships/image" Target="../media/image5.png"/><Relationship Id="rId10" Type="http://schemas.openxmlformats.org/officeDocument/2006/relationships/hyperlink" Target="https://nuage02.apps.education.fr/index.php/s/E9AGpQjwA4Ms9ns" TargetMode="External"/><Relationship Id="rId4" Type="http://schemas.openxmlformats.org/officeDocument/2006/relationships/image" Target="../media/image86.png"/><Relationship Id="rId9" Type="http://schemas.openxmlformats.org/officeDocument/2006/relationships/image" Target="../media/image95.svg"/><Relationship Id="rId14" Type="http://schemas.openxmlformats.org/officeDocument/2006/relationships/hyperlink" Target="https://ecolhuma.fr/2022/10/12/enquete-scientifique-role-et-pratiques-des-enseignants-dans-le-developpement-des-competences-psychosociales-a-lecole-dupliquer-439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3.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2.sv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3.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2.sv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3.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0.sv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3.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9.svg"/><Relationship Id="rId7"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0.jp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13.svg"/></Relationships>
</file>

<file path=ppt/slides/_rels/slide57.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3.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6.sv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9.svg"/><Relationship Id="rId7" Type="http://schemas.openxmlformats.org/officeDocument/2006/relationships/image" Target="../media/image112.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hyperlink" Target="https://www.soltea.education.gouv.fr/espace-public" TargetMode="External"/><Relationship Id="rId5" Type="http://schemas.openxmlformats.org/officeDocument/2006/relationships/image" Target="../media/image46.svg"/><Relationship Id="rId10" Type="http://schemas.openxmlformats.org/officeDocument/2006/relationships/image" Target="../media/image5.png"/><Relationship Id="rId4" Type="http://schemas.openxmlformats.org/officeDocument/2006/relationships/image" Target="../media/image45.png"/><Relationship Id="rId9" Type="http://schemas.openxmlformats.org/officeDocument/2006/relationships/image" Target="../media/image13.svg"/></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3.sv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6.jpeg"/><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3.svg"/><Relationship Id="rId7"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3.sv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apps.depp.education.fr/archipel/superset/dashboard/accueil/" TargetMode="External"/><Relationship Id="rId9" Type="http://schemas.openxmlformats.org/officeDocument/2006/relationships/hyperlink" Target="https://ariane.ac-versailles.fr/pia/upload/docs/application/pdf/2023-08/archipel_2022_pap_20230831_mise_a_jour.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legifrance.gouv.fr/eli/decret/2023/7/15/MENE2233991D/jo/texte" TargetMode="External"/><Relationship Id="rId13" Type="http://schemas.openxmlformats.org/officeDocument/2006/relationships/hyperlink" Target="https://www.legifrance.gouv.fr/eli/arrete/2023/7/19/MENH2319966A/jo/texte" TargetMode="External"/><Relationship Id="rId18" Type="http://schemas.openxmlformats.org/officeDocument/2006/relationships/hyperlink" Target="https://www.education.gouv.fr/bo/2023/Hebdo29/MENE2315401C" TargetMode="External"/><Relationship Id="rId3" Type="http://schemas.openxmlformats.org/officeDocument/2006/relationships/image" Target="../media/image13.svg"/><Relationship Id="rId21" Type="http://schemas.openxmlformats.org/officeDocument/2006/relationships/hyperlink" Target="https://www.legifrance.gouv.fr/eli/decret/2023/8/11/MENE2319039D/jo/texte" TargetMode="External"/><Relationship Id="rId7" Type="http://schemas.openxmlformats.org/officeDocument/2006/relationships/hyperlink" Target="https://www.legifrance.gouv.fr/eli/decret/2023/5/26/MTRD2310367D/jo/texte" TargetMode="External"/><Relationship Id="rId12" Type="http://schemas.openxmlformats.org/officeDocument/2006/relationships/hyperlink" Target="https://www.legifrance.gouv.fr/eli/arrete/2023/7/19/MENH2318567A/jo/texte" TargetMode="External"/><Relationship Id="rId17" Type="http://schemas.openxmlformats.org/officeDocument/2006/relationships/hyperlink" Target="https://www.education.gouv.fr/bo/2023/Hebdo29/MENE2310972C" TargetMode="External"/><Relationship Id="rId2" Type="http://schemas.openxmlformats.org/officeDocument/2006/relationships/image" Target="../media/image12.png"/><Relationship Id="rId16" Type="http://schemas.openxmlformats.org/officeDocument/2006/relationships/hyperlink" Target="https://www.education.gouv.fr/bo/2023/Hebdo30/MENH2320037N" TargetMode="External"/><Relationship Id="rId20" Type="http://schemas.openxmlformats.org/officeDocument/2006/relationships/hyperlink" Target="https://www.legifrance.gouv.fr/eli/decret/2023/8/11/MENF2312026D/jo/texte" TargetMode="External"/><Relationship Id="rId1" Type="http://schemas.openxmlformats.org/officeDocument/2006/relationships/slideLayout" Target="../slideLayouts/slideLayout7.xml"/><Relationship Id="rId6" Type="http://schemas.openxmlformats.org/officeDocument/2006/relationships/hyperlink" Target="https://www.legifrance.gouv.fr/eli/arrete/2023/5/31/MTRD2314526A/jo/texte" TargetMode="External"/><Relationship Id="rId11" Type="http://schemas.openxmlformats.org/officeDocument/2006/relationships/hyperlink" Target="https://www.legifrance.gouv.fr/eli/decret/2023/7/19/MENH2319965D/jo/texte" TargetMode="External"/><Relationship Id="rId5" Type="http://schemas.openxmlformats.org/officeDocument/2006/relationships/hyperlink" Target="https://www.education.gouv.fr/bo/2023/Hebdo21/MENE2311700C" TargetMode="External"/><Relationship Id="rId15" Type="http://schemas.openxmlformats.org/officeDocument/2006/relationships/hyperlink" Target="https://www.legifrance.gouv.fr/eli/arrete/2023/7/18/MENE2318171A/jo/texte" TargetMode="External"/><Relationship Id="rId10" Type="http://schemas.openxmlformats.org/officeDocument/2006/relationships/hyperlink" Target="https://www.legifrance.gouv.fr/eli/decret/2023/7/19/MENH2318573D/jo/texte" TargetMode="External"/><Relationship Id="rId19" Type="http://schemas.openxmlformats.org/officeDocument/2006/relationships/hyperlink" Target="https://www.legifrance.gouv.fr/eli/decret/2023/8/10/MENE2319577D/jo/texte" TargetMode="External"/><Relationship Id="rId4" Type="http://schemas.openxmlformats.org/officeDocument/2006/relationships/hyperlink" Target="https://www.education.gouv.fr/bo/2023/Hebdo21/MENE2312737N" TargetMode="External"/><Relationship Id="rId9" Type="http://schemas.openxmlformats.org/officeDocument/2006/relationships/hyperlink" Target="https://www.legifrance.gouv.fr/eli/decret/2023/7/15/MENE2233992D/jo/texte" TargetMode="External"/><Relationship Id="rId14" Type="http://schemas.openxmlformats.org/officeDocument/2006/relationships/hyperlink" Target="https://www.legifrance.gouv.fr/eli/arrete/2023/7/13/MENH2319427A/jo/text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egifrance.gouv.fr/eli/arrete/2023/9/12/MENF2320236A/jo/texte" TargetMode="External"/><Relationship Id="rId3" Type="http://schemas.openxmlformats.org/officeDocument/2006/relationships/image" Target="../media/image13.svg"/><Relationship Id="rId7" Type="http://schemas.openxmlformats.org/officeDocument/2006/relationships/hyperlink" Target="https://www.legifrance.gouv.fr/eli/decret/2023/8/31/MENE2319041D/jo/texte" TargetMode="External"/><Relationship Id="rId12" Type="http://schemas.openxmlformats.org/officeDocument/2006/relationships/hyperlink" Target="https://www.education.gouv.fr/bo/2024/Hebdo11/MENE2404141N"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legifrance.gouv.fr/eli/arrete/2023/8/25/MENE2320603A/jo/texte" TargetMode="External"/><Relationship Id="rId11" Type="http://schemas.openxmlformats.org/officeDocument/2006/relationships/hyperlink" Target="https://www.legifrance.gouv.fr/loda/id/LEGIARTI000049172287?dateVersion=22%2F02%2F2024&amp;nor=MENE2332837D&amp;page=1&amp;pageSize=10&amp;query=%7B%28%40ALL%5Bt%22*%22%5D%29%7D&amp;tab_selection=lawarticledecree&amp;typePagination=ARTICLE&amp;typeRecherche=date" TargetMode="External"/><Relationship Id="rId5" Type="http://schemas.openxmlformats.org/officeDocument/2006/relationships/hyperlink" Target="https://www.legifrance.gouv.fr/eli/decret/2023/8/25/MENE2320610D/jo/texte" TargetMode="External"/><Relationship Id="rId10" Type="http://schemas.openxmlformats.org/officeDocument/2006/relationships/hyperlink" Target="https://www.legifrance.gouv.fr/jorf/id/JORFTEXT000049083922" TargetMode="External"/><Relationship Id="rId4" Type="http://schemas.openxmlformats.org/officeDocument/2006/relationships/hyperlink" Target="https://www.legifrance.gouv.fr/eli/arrete/2023/8/11/MENE2319040A/jo/texte" TargetMode="External"/><Relationship Id="rId9" Type="http://schemas.openxmlformats.org/officeDocument/2006/relationships/hyperlink" Target="https://www.education.gouv.fr/bo/2023/Hebdo43/MENE2319599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906780" y="4187190"/>
            <a:ext cx="1911854" cy="1911854"/>
          </a:xfrm>
          <a:custGeom>
            <a:avLst/>
            <a:gdLst/>
            <a:ahLst/>
            <a:cxnLst/>
            <a:rect l="l" t="t" r="r" b="b"/>
            <a:pathLst>
              <a:path w="3823708" h="3823708">
                <a:moveTo>
                  <a:pt x="0" y="0"/>
                </a:moveTo>
                <a:lnTo>
                  <a:pt x="3823708" y="0"/>
                </a:lnTo>
                <a:lnTo>
                  <a:pt x="3823708" y="3823707"/>
                </a:lnTo>
                <a:lnTo>
                  <a:pt x="0" y="3823707"/>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 name="Freeform 6"/>
          <p:cNvSpPr/>
          <p:nvPr/>
        </p:nvSpPr>
        <p:spPr>
          <a:xfrm flipH="1">
            <a:off x="7543800" y="-949479"/>
            <a:ext cx="1961208" cy="2054813"/>
          </a:xfrm>
          <a:custGeom>
            <a:avLst/>
            <a:gdLst/>
            <a:ahLst/>
            <a:cxnLst/>
            <a:rect l="l" t="t" r="r" b="b"/>
            <a:pathLst>
              <a:path w="7289372" h="7289372">
                <a:moveTo>
                  <a:pt x="7289371" y="0"/>
                </a:moveTo>
                <a:lnTo>
                  <a:pt x="0" y="0"/>
                </a:lnTo>
                <a:lnTo>
                  <a:pt x="0" y="7289372"/>
                </a:lnTo>
                <a:lnTo>
                  <a:pt x="7289371" y="7289372"/>
                </a:lnTo>
                <a:lnTo>
                  <a:pt x="7289371"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7288210" y="3839322"/>
            <a:ext cx="3011432" cy="301143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9" name="TextBox 9"/>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0" name="Freeform 10">
            <a:hlinkClick r:id="rId4"/>
          </p:cNvPr>
          <p:cNvSpPr/>
          <p:nvPr/>
        </p:nvSpPr>
        <p:spPr>
          <a:xfrm>
            <a:off x="131835" y="80124"/>
            <a:ext cx="1851169" cy="1424826"/>
          </a:xfrm>
          <a:custGeom>
            <a:avLst/>
            <a:gdLst/>
            <a:ahLst/>
            <a:cxnLst/>
            <a:rect l="l" t="t" r="r" b="b"/>
            <a:pathLst>
              <a:path w="2829813" h="2178078">
                <a:moveTo>
                  <a:pt x="0" y="0"/>
                </a:moveTo>
                <a:lnTo>
                  <a:pt x="2829813" y="0"/>
                </a:lnTo>
                <a:lnTo>
                  <a:pt x="2829813" y="2178078"/>
                </a:lnTo>
                <a:lnTo>
                  <a:pt x="0" y="2178078"/>
                </a:lnTo>
                <a:lnTo>
                  <a:pt x="0" y="0"/>
                </a:lnTo>
                <a:close/>
              </a:path>
            </a:pathLst>
          </a:custGeom>
          <a:blipFill>
            <a:blip r:embed="rId5"/>
            <a:stretch>
              <a:fillRect/>
            </a:stretch>
          </a:blipFill>
        </p:spPr>
      </p:sp>
      <p:sp>
        <p:nvSpPr>
          <p:cNvPr id="11" name="TextBox 11"/>
          <p:cNvSpPr txBox="1"/>
          <p:nvPr/>
        </p:nvSpPr>
        <p:spPr>
          <a:xfrm>
            <a:off x="-56403" y="1504950"/>
            <a:ext cx="9000265" cy="2128788"/>
          </a:xfrm>
          <a:prstGeom prst="rect">
            <a:avLst/>
          </a:prstGeom>
        </p:spPr>
        <p:txBody>
          <a:bodyPr lIns="0" tIns="0" rIns="0" bIns="0" rtlCol="0" anchor="t">
            <a:spAutoFit/>
          </a:bodyPr>
          <a:lstStyle/>
          <a:p>
            <a:pPr algn="ctr">
              <a:lnSpc>
                <a:spcPts val="5000"/>
              </a:lnSpc>
            </a:pPr>
            <a:r>
              <a:rPr lang="en-US" sz="5000">
                <a:solidFill>
                  <a:srgbClr val="27347F"/>
                </a:solidFill>
                <a:latin typeface="Marianne ExtraBold"/>
              </a:rPr>
              <a:t>RÉFORME DU LYCÉE PROFESSIONNEL</a:t>
            </a:r>
          </a:p>
          <a:p>
            <a:pPr algn="ctr"/>
            <a:endParaRPr lang="en-US" sz="700">
              <a:solidFill>
                <a:srgbClr val="27347F"/>
              </a:solidFill>
              <a:latin typeface="Marianne" panose="02000000000000000000" pitchFamily="50" charset="0"/>
            </a:endParaRPr>
          </a:p>
          <a:p>
            <a:pPr algn="ctr"/>
            <a:r>
              <a:rPr lang="fr-FR" sz="1600">
                <a:solidFill>
                  <a:schemeClr val="tx1">
                    <a:lumMod val="75000"/>
                    <a:lumOff val="25000"/>
                  </a:schemeClr>
                </a:solidFill>
                <a:latin typeface="Marianne Light"/>
              </a:rPr>
              <a:t>Une vision prospective adossée à l’existant,</a:t>
            </a:r>
            <a:endParaRPr lang="fr-FR" sz="1600">
              <a:solidFill>
                <a:schemeClr val="tx1">
                  <a:lumMod val="75000"/>
                  <a:lumOff val="25000"/>
                </a:schemeClr>
              </a:solidFill>
              <a:latin typeface="Marianne Light" panose="02000000000000000000" pitchFamily="50" charset="0"/>
            </a:endParaRPr>
          </a:p>
          <a:p>
            <a:pPr algn="ctr"/>
            <a:r>
              <a:rPr lang="fr-FR" sz="1600">
                <a:solidFill>
                  <a:schemeClr val="tx1">
                    <a:lumMod val="75000"/>
                    <a:lumOff val="25000"/>
                  </a:schemeClr>
                </a:solidFill>
                <a:latin typeface="Marianne Light"/>
              </a:rPr>
              <a:t>Une réflexion systémique et des leviers nouveaux,</a:t>
            </a:r>
          </a:p>
          <a:p>
            <a:pPr algn="ctr"/>
            <a:r>
              <a:rPr lang="fr-FR" sz="1600">
                <a:solidFill>
                  <a:schemeClr val="tx1">
                    <a:lumMod val="75000"/>
                    <a:lumOff val="25000"/>
                  </a:schemeClr>
                </a:solidFill>
                <a:latin typeface="Marianne Light"/>
              </a:rPr>
              <a:t>Un parcours de l’élève vers sa réussite plus adapté à chaque réalité locale.</a:t>
            </a:r>
            <a:endParaRPr lang="fr-FR" sz="1600">
              <a:solidFill>
                <a:schemeClr val="tx1">
                  <a:lumMod val="75000"/>
                  <a:lumOff val="25000"/>
                </a:schemeClr>
              </a:solidFill>
              <a:latin typeface="Marianne Light" panose="02000000000000000000" pitchFamily="50" charset="0"/>
            </a:endParaRPr>
          </a:p>
        </p:txBody>
      </p:sp>
      <p:sp>
        <p:nvSpPr>
          <p:cNvPr id="12" name="Freeform 12">
            <a:hlinkClick r:id="rId6"/>
          </p:cNvPr>
          <p:cNvSpPr/>
          <p:nvPr/>
        </p:nvSpPr>
        <p:spPr>
          <a:xfrm>
            <a:off x="7728631" y="4175248"/>
            <a:ext cx="1215231" cy="911102"/>
          </a:xfrm>
          <a:custGeom>
            <a:avLst/>
            <a:gdLst/>
            <a:ahLst/>
            <a:cxnLst/>
            <a:rect l="l" t="t" r="r" b="b"/>
            <a:pathLst>
              <a:path w="3895610" h="2920677">
                <a:moveTo>
                  <a:pt x="0" y="0"/>
                </a:moveTo>
                <a:lnTo>
                  <a:pt x="3895611" y="0"/>
                </a:lnTo>
                <a:lnTo>
                  <a:pt x="3895611" y="2920677"/>
                </a:lnTo>
                <a:lnTo>
                  <a:pt x="0" y="2920677"/>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sp>
      <p:sp>
        <p:nvSpPr>
          <p:cNvPr id="14" name="ZoneTexte 13">
            <a:extLst>
              <a:ext uri="{FF2B5EF4-FFF2-40B4-BE49-F238E27FC236}">
                <a16:creationId xmlns:a16="http://schemas.microsoft.com/office/drawing/2014/main" id="{A70FA3BE-9A99-4CF1-A1E6-5C952F79AAD9}"/>
              </a:ext>
            </a:extLst>
          </p:cNvPr>
          <p:cNvSpPr txBox="1"/>
          <p:nvPr/>
        </p:nvSpPr>
        <p:spPr>
          <a:xfrm>
            <a:off x="5524186" y="4896896"/>
            <a:ext cx="2139210" cy="246221"/>
          </a:xfrm>
          <a:prstGeom prst="rect">
            <a:avLst/>
          </a:prstGeom>
          <a:noFill/>
        </p:spPr>
        <p:txBody>
          <a:bodyPr wrap="square">
            <a:spAutoFit/>
          </a:bodyPr>
          <a:lstStyle/>
          <a:p>
            <a:r>
              <a:rPr lang="fr-FR" sz="1000" b="1">
                <a:solidFill>
                  <a:srgbClr val="E62967"/>
                </a:solidFill>
                <a:latin typeface="Marianne Light" panose="02000000000000000000" pitchFamily="50" charset="0"/>
              </a:rPr>
              <a:t>Mise à jour - Mai 2024</a:t>
            </a:r>
            <a:endParaRPr lang="fr-FR" sz="1000" b="1">
              <a:solidFill>
                <a:srgbClr val="E62967"/>
              </a:solidFill>
            </a:endParaRPr>
          </a:p>
        </p:txBody>
      </p:sp>
      <p:grpSp>
        <p:nvGrpSpPr>
          <p:cNvPr id="15" name="Group 2">
            <a:extLst>
              <a:ext uri="{FF2B5EF4-FFF2-40B4-BE49-F238E27FC236}">
                <a16:creationId xmlns:a16="http://schemas.microsoft.com/office/drawing/2014/main" id="{6CE84700-A776-41D4-976C-404BA1BC31FE}"/>
              </a:ext>
            </a:extLst>
          </p:cNvPr>
          <p:cNvGrpSpPr/>
          <p:nvPr/>
        </p:nvGrpSpPr>
        <p:grpSpPr>
          <a:xfrm>
            <a:off x="7900777" y="415151"/>
            <a:ext cx="1043085" cy="1043085"/>
            <a:chOff x="0" y="0"/>
            <a:chExt cx="812800" cy="812800"/>
          </a:xfrm>
        </p:grpSpPr>
        <p:sp>
          <p:nvSpPr>
            <p:cNvPr id="16" name="Freeform 3">
              <a:extLst>
                <a:ext uri="{FF2B5EF4-FFF2-40B4-BE49-F238E27FC236}">
                  <a16:creationId xmlns:a16="http://schemas.microsoft.com/office/drawing/2014/main" id="{70BD2EA1-B6BE-4092-A7B1-229FD70F741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BF3E"/>
            </a:solidFill>
          </p:spPr>
        </p:sp>
        <p:sp>
          <p:nvSpPr>
            <p:cNvPr id="17" name="TextBox 4">
              <a:extLst>
                <a:ext uri="{FF2B5EF4-FFF2-40B4-BE49-F238E27FC236}">
                  <a16:creationId xmlns:a16="http://schemas.microsoft.com/office/drawing/2014/main" id="{B31B2E7D-BD07-46CD-8027-845C34AD0869}"/>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2" name="TextBox 11">
            <a:extLst>
              <a:ext uri="{FF2B5EF4-FFF2-40B4-BE49-F238E27FC236}">
                <a16:creationId xmlns:a16="http://schemas.microsoft.com/office/drawing/2014/main" id="{686AC6C2-C628-1354-09DB-D821525F0514}"/>
              </a:ext>
            </a:extLst>
          </p:cNvPr>
          <p:cNvSpPr txBox="1"/>
          <p:nvPr/>
        </p:nvSpPr>
        <p:spPr>
          <a:xfrm>
            <a:off x="2515987" y="4230848"/>
            <a:ext cx="3521485" cy="246221"/>
          </a:xfrm>
          <a:prstGeom prst="rect">
            <a:avLst/>
          </a:prstGeom>
        </p:spPr>
        <p:txBody>
          <a:bodyPr wrap="square" lIns="0" tIns="0" rIns="0" bIns="0" rtlCol="0" anchor="t">
            <a:spAutoFit/>
          </a:bodyPr>
          <a:lstStyle/>
          <a:p>
            <a:pPr algn="ctr"/>
            <a:r>
              <a:rPr lang="fr-FR" sz="1600">
                <a:solidFill>
                  <a:schemeClr val="tx1">
                    <a:lumMod val="75000"/>
                    <a:lumOff val="25000"/>
                  </a:schemeClr>
                </a:solidFill>
                <a:ea typeface="+mn-lt"/>
                <a:cs typeface="+mn-lt"/>
                <a:hlinkClick r:id="rId6">
                  <a:extLst>
                    <a:ext uri="{A12FA001-AC4F-418D-AE19-62706E023703}">
                      <ahyp:hlinkClr xmlns:ahyp="http://schemas.microsoft.com/office/drawing/2018/hyperlinkcolor" val="tx"/>
                    </a:ext>
                  </a:extLst>
                </a:hlinkClick>
              </a:rPr>
              <a:t>voie-professionnelle.ac-versailles.fr</a:t>
            </a:r>
            <a:endParaRPr lang="fr-FR">
              <a:solidFill>
                <a:schemeClr val="tx1">
                  <a:lumMod val="75000"/>
                  <a:lumOff val="25000"/>
                </a:schemeClr>
              </a:solidFill>
              <a:cs typeface="Calibri"/>
            </a:endParaRPr>
          </a:p>
        </p:txBody>
      </p:sp>
      <p:pic>
        <p:nvPicPr>
          <p:cNvPr id="13" name="Image 12" descr="Une image contenant logo, croquis, clipart, Graphique&#10;&#10;Description générée automatiquement">
            <a:hlinkClick r:id="rId6"/>
            <a:extLst>
              <a:ext uri="{FF2B5EF4-FFF2-40B4-BE49-F238E27FC236}">
                <a16:creationId xmlns:a16="http://schemas.microsoft.com/office/drawing/2014/main" id="{5C9E8B69-DFB0-AF72-C859-60D6FF47EC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49931" y="4195606"/>
            <a:ext cx="464820" cy="466725"/>
          </a:xfrm>
          <a:prstGeom prst="rect">
            <a:avLst/>
          </a:prstGeom>
        </p:spPr>
      </p:pic>
      <p:pic>
        <p:nvPicPr>
          <p:cNvPr id="18" name="Image 17">
            <a:extLst>
              <a:ext uri="{FF2B5EF4-FFF2-40B4-BE49-F238E27FC236}">
                <a16:creationId xmlns:a16="http://schemas.microsoft.com/office/drawing/2014/main" id="{A7DFD96D-8979-4AA8-9DB2-7A9906871F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039" y="4510627"/>
            <a:ext cx="792000" cy="632490"/>
          </a:xfrm>
          <a:prstGeom prst="rect">
            <a:avLst/>
          </a:prstGeom>
        </p:spPr>
      </p:pic>
      <p:sp>
        <p:nvSpPr>
          <p:cNvPr id="19" name="ZoneTexte 18">
            <a:extLst>
              <a:ext uri="{FF2B5EF4-FFF2-40B4-BE49-F238E27FC236}">
                <a16:creationId xmlns:a16="http://schemas.microsoft.com/office/drawing/2014/main" id="{90B30FD4-F48D-4565-BEFB-95A6FF0B8516}"/>
              </a:ext>
            </a:extLst>
          </p:cNvPr>
          <p:cNvSpPr txBox="1"/>
          <p:nvPr/>
        </p:nvSpPr>
        <p:spPr>
          <a:xfrm>
            <a:off x="1885016" y="4662331"/>
            <a:ext cx="2592000" cy="442674"/>
          </a:xfrm>
          <a:prstGeom prst="roundRect">
            <a:avLst/>
          </a:prstGeom>
          <a:solidFill>
            <a:srgbClr val="2E54A2"/>
          </a:solidFill>
        </p:spPr>
        <p:txBody>
          <a:bodyPr wrap="square">
            <a:spAutoFit/>
          </a:bodyPr>
          <a:lstStyle/>
          <a:p>
            <a:r>
              <a:rPr lang="fr-FR" sz="1000">
                <a:solidFill>
                  <a:srgbClr val="FDE134"/>
                </a:solidFill>
                <a:latin typeface="Marianne" panose="02000000000000000000" pitchFamily="50" charset="0"/>
              </a:rPr>
              <a:t>Les mises à jour apparaissent en jaune et sont signalées par ce pictogramme.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2">
            <a:extLst>
              <a:ext uri="{FF2B5EF4-FFF2-40B4-BE49-F238E27FC236}">
                <a16:creationId xmlns:a16="http://schemas.microsoft.com/office/drawing/2014/main" id="{2130D62C-5B60-432A-A73B-7B9295CA3276}"/>
              </a:ext>
            </a:extLst>
          </p:cNvPr>
          <p:cNvSpPr/>
          <p:nvPr/>
        </p:nvSpPr>
        <p:spPr>
          <a:xfrm flipH="1">
            <a:off x="-978455" y="-1759780"/>
            <a:ext cx="1798366" cy="2327465"/>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pic>
        <p:nvPicPr>
          <p:cNvPr id="10" name="Graphique 9" descr="Questions avec un remplissage uni">
            <a:extLst>
              <a:ext uri="{FF2B5EF4-FFF2-40B4-BE49-F238E27FC236}">
                <a16:creationId xmlns:a16="http://schemas.microsoft.com/office/drawing/2014/main" id="{84DC27F0-5585-4E58-9F87-6371CE7E2BA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315" y="698596"/>
            <a:ext cx="769441" cy="769441"/>
          </a:xfrm>
          <a:prstGeom prst="rect">
            <a:avLst/>
          </a:prstGeom>
        </p:spPr>
      </p:pic>
      <p:grpSp>
        <p:nvGrpSpPr>
          <p:cNvPr id="4" name="Groupe 3">
            <a:extLst>
              <a:ext uri="{FF2B5EF4-FFF2-40B4-BE49-F238E27FC236}">
                <a16:creationId xmlns:a16="http://schemas.microsoft.com/office/drawing/2014/main" id="{42F8D0AB-B3C7-4C5C-8735-725161EA4D20}"/>
              </a:ext>
            </a:extLst>
          </p:cNvPr>
          <p:cNvGrpSpPr/>
          <p:nvPr/>
        </p:nvGrpSpPr>
        <p:grpSpPr>
          <a:xfrm>
            <a:off x="7548933" y="698596"/>
            <a:ext cx="816557" cy="1423731"/>
            <a:chOff x="6096000" y="2579875"/>
            <a:chExt cx="1131456" cy="1972780"/>
          </a:xfrm>
        </p:grpSpPr>
        <p:pic>
          <p:nvPicPr>
            <p:cNvPr id="20" name="object 9">
              <a:extLst>
                <a:ext uri="{FF2B5EF4-FFF2-40B4-BE49-F238E27FC236}">
                  <a16:creationId xmlns:a16="http://schemas.microsoft.com/office/drawing/2014/main" id="{0C577FD7-554C-4BFE-A913-769C2CE17717}"/>
                </a:ext>
              </a:extLst>
            </p:cNvPr>
            <p:cNvPicPr/>
            <p:nvPr/>
          </p:nvPicPr>
          <p:blipFill>
            <a:blip r:embed="rId6" cstate="print">
              <a:extLst>
                <a:ext uri="{28A0092B-C50C-407E-A947-70E740481C1C}">
                  <a14:useLocalDpi xmlns:a14="http://schemas.microsoft.com/office/drawing/2010/main"/>
                </a:ext>
              </a:extLst>
            </a:blip>
            <a:stretch>
              <a:fillRect/>
            </a:stretch>
          </p:blipFill>
          <p:spPr>
            <a:xfrm>
              <a:off x="6508038" y="2579875"/>
              <a:ext cx="719418" cy="1153010"/>
            </a:xfrm>
            <a:prstGeom prst="rect">
              <a:avLst/>
            </a:prstGeom>
            <a:ln>
              <a:solidFill>
                <a:schemeClr val="tx1"/>
              </a:solidFill>
            </a:ln>
          </p:spPr>
        </p:pic>
        <p:pic>
          <p:nvPicPr>
            <p:cNvPr id="21" name="object 10">
              <a:extLst>
                <a:ext uri="{FF2B5EF4-FFF2-40B4-BE49-F238E27FC236}">
                  <a16:creationId xmlns:a16="http://schemas.microsoft.com/office/drawing/2014/main" id="{09F4DFFE-3D60-4C6F-A861-3CC745991A7E}"/>
                </a:ext>
              </a:extLst>
            </p:cNvPr>
            <p:cNvPicPr/>
            <p:nvPr/>
          </p:nvPicPr>
          <p:blipFill>
            <a:blip r:embed="rId7" cstate="print">
              <a:extLst>
                <a:ext uri="{28A0092B-C50C-407E-A947-70E740481C1C}">
                  <a14:useLocalDpi xmlns:a14="http://schemas.microsoft.com/office/drawing/2010/main"/>
                </a:ext>
              </a:extLst>
            </a:blip>
            <a:stretch>
              <a:fillRect/>
            </a:stretch>
          </p:blipFill>
          <p:spPr>
            <a:xfrm>
              <a:off x="6311828" y="2999759"/>
              <a:ext cx="765199" cy="1173005"/>
            </a:xfrm>
            <a:prstGeom prst="rect">
              <a:avLst/>
            </a:prstGeom>
            <a:ln>
              <a:solidFill>
                <a:schemeClr val="tx1"/>
              </a:solidFill>
            </a:ln>
          </p:spPr>
        </p:pic>
        <p:pic>
          <p:nvPicPr>
            <p:cNvPr id="23" name="object 11">
              <a:extLst>
                <a:ext uri="{FF2B5EF4-FFF2-40B4-BE49-F238E27FC236}">
                  <a16:creationId xmlns:a16="http://schemas.microsoft.com/office/drawing/2014/main" id="{868F57A6-9CB7-4769-A75B-9821D0B64CBD}"/>
                </a:ext>
              </a:extLst>
            </p:cNvPr>
            <p:cNvPicPr/>
            <p:nvPr/>
          </p:nvPicPr>
          <p:blipFill>
            <a:blip r:embed="rId8" cstate="print">
              <a:extLst>
                <a:ext uri="{28A0092B-C50C-407E-A947-70E740481C1C}">
                  <a14:useLocalDpi xmlns:a14="http://schemas.microsoft.com/office/drawing/2010/main"/>
                </a:ext>
              </a:extLst>
            </a:blip>
            <a:stretch>
              <a:fillRect/>
            </a:stretch>
          </p:blipFill>
          <p:spPr>
            <a:xfrm>
              <a:off x="6096000" y="3392980"/>
              <a:ext cx="745578" cy="1159675"/>
            </a:xfrm>
            <a:prstGeom prst="rect">
              <a:avLst/>
            </a:prstGeom>
            <a:ln>
              <a:solidFill>
                <a:schemeClr val="tx1"/>
              </a:solidFill>
            </a:ln>
          </p:spPr>
        </p:pic>
      </p:grpSp>
      <p:sp>
        <p:nvSpPr>
          <p:cNvPr id="24" name="object 3">
            <a:extLst>
              <a:ext uri="{FF2B5EF4-FFF2-40B4-BE49-F238E27FC236}">
                <a16:creationId xmlns:a16="http://schemas.microsoft.com/office/drawing/2014/main" id="{D1541D8A-BDCB-4F11-AC58-F70EDE3BACF5}"/>
              </a:ext>
            </a:extLst>
          </p:cNvPr>
          <p:cNvSpPr txBox="1"/>
          <p:nvPr/>
        </p:nvSpPr>
        <p:spPr>
          <a:xfrm>
            <a:off x="1084056" y="668779"/>
            <a:ext cx="5081371" cy="1455880"/>
          </a:xfrm>
          <a:prstGeom prst="rect">
            <a:avLst/>
          </a:prstGeom>
        </p:spPr>
        <p:txBody>
          <a:bodyPr vert="horz" wrap="square" lIns="0" tIns="9049" rIns="0" bIns="0" rtlCol="0">
            <a:spAutoFit/>
          </a:bodyPr>
          <a:lstStyle/>
          <a:p>
            <a:pPr marL="9525" marR="3810" indent="14288" defTabSz="685800">
              <a:lnSpc>
                <a:spcPts val="1000"/>
              </a:lnSpc>
              <a:spcBef>
                <a:spcPts val="71"/>
              </a:spcBef>
            </a:pPr>
            <a:r>
              <a:rPr lang="fr-FR" sz="1000" dirty="0">
                <a:latin typeface="Marianne" panose="02000000000000000000" pitchFamily="50" charset="0"/>
              </a:rPr>
              <a:t>Présentation des 12 mesures :</a:t>
            </a:r>
          </a:p>
          <a:p>
            <a:pPr marL="9525" marR="3810" indent="14288" defTabSz="685800">
              <a:lnSpc>
                <a:spcPts val="1000"/>
              </a:lnSpc>
              <a:spcBef>
                <a:spcPts val="71"/>
              </a:spcBef>
            </a:pPr>
            <a:r>
              <a:rPr lang="fr-FR" sz="800" kern="0" dirty="0">
                <a:latin typeface="Calibri"/>
                <a:cs typeface="Calibri"/>
                <a:hlinkClick r:id="rId9">
                  <a:extLst>
                    <a:ext uri="{A12FA001-AC4F-418D-AE19-62706E023703}">
                      <ahyp:hlinkClr xmlns:ahyp="http://schemas.microsoft.com/office/drawing/2018/hyperlinkcolor" val="tx"/>
                    </a:ext>
                  </a:extLst>
                </a:hlinkClick>
              </a:rPr>
              <a:t>https://www.education.gouv.fr/12-mesures-pour-faire-du-lycee-professionnel-un-choix-d-avenir-pour-les-jeunes-et-les-entreprises-378032</a:t>
            </a:r>
            <a:endParaRPr lang="fr-FR" sz="800" kern="0" dirty="0">
              <a:latin typeface="Calibri"/>
              <a:cs typeface="Calibri"/>
            </a:endParaRPr>
          </a:p>
          <a:p>
            <a:pPr marL="9525" marR="3810" indent="14288" defTabSz="685800">
              <a:spcBef>
                <a:spcPts val="71"/>
              </a:spcBef>
            </a:pPr>
            <a:endParaRPr lang="fr-FR" sz="300" b="1" kern="0" dirty="0">
              <a:latin typeface="Calibri"/>
              <a:cs typeface="Calibri"/>
            </a:endParaRPr>
          </a:p>
          <a:p>
            <a:pPr marL="9525" marR="3810" indent="14288" defTabSz="685800">
              <a:lnSpc>
                <a:spcPts val="1000"/>
              </a:lnSpc>
              <a:spcBef>
                <a:spcPts val="71"/>
              </a:spcBef>
            </a:pPr>
            <a:r>
              <a:rPr lang="fr-FR" sz="1000" dirty="0">
                <a:solidFill>
                  <a:srgbClr val="E62967"/>
                </a:solidFill>
                <a:latin typeface="Marianne" panose="02000000000000000000" pitchFamily="50" charset="0"/>
              </a:rPr>
              <a:t>ÉDUSCOL Réforme des lycées professionnels :</a:t>
            </a:r>
          </a:p>
          <a:p>
            <a:pPr marL="9525" marR="3810" indent="14288" defTabSz="685800">
              <a:lnSpc>
                <a:spcPts val="1000"/>
              </a:lnSpc>
              <a:spcBef>
                <a:spcPts val="71"/>
              </a:spcBef>
            </a:pPr>
            <a:r>
              <a:rPr lang="fr-FR" sz="800" kern="0" dirty="0">
                <a:solidFill>
                  <a:srgbClr val="E62967"/>
                </a:solidFill>
                <a:latin typeface="Calibri"/>
                <a:cs typeface="Calibri"/>
                <a:hlinkClick r:id="rId10">
                  <a:extLst>
                    <a:ext uri="{A12FA001-AC4F-418D-AE19-62706E023703}">
                      <ahyp:hlinkClr xmlns:ahyp="http://schemas.microsoft.com/office/drawing/2018/hyperlinkcolor" val="tx"/>
                    </a:ext>
                  </a:extLst>
                </a:hlinkClick>
              </a:rPr>
              <a:t>https://eduscol.education.fr/2224/reforme-des-lycees-professionnels</a:t>
            </a:r>
            <a:endParaRPr lang="fr-FR" sz="800" kern="0" dirty="0">
              <a:solidFill>
                <a:srgbClr val="E62967"/>
              </a:solidFill>
              <a:latin typeface="Calibri"/>
              <a:cs typeface="Calibri"/>
            </a:endParaRPr>
          </a:p>
          <a:p>
            <a:pPr marL="9525" marR="3810" indent="14288" defTabSz="685800">
              <a:spcBef>
                <a:spcPts val="71"/>
              </a:spcBef>
            </a:pPr>
            <a:endParaRPr lang="fr-FR" sz="300" dirty="0">
              <a:latin typeface="Marianne" panose="02000000000000000000" pitchFamily="50" charset="0"/>
            </a:endParaRPr>
          </a:p>
          <a:p>
            <a:pPr marL="9525" marR="3810" indent="14288" defTabSz="685800">
              <a:lnSpc>
                <a:spcPts val="1000"/>
              </a:lnSpc>
              <a:spcBef>
                <a:spcPts val="71"/>
              </a:spcBef>
            </a:pPr>
            <a:r>
              <a:rPr lang="fr-FR" sz="1000" dirty="0">
                <a:latin typeface="Marianne" panose="02000000000000000000" pitchFamily="50" charset="0"/>
              </a:rPr>
              <a:t>FAQ sur la réorganisation du cursus préparant au baccalauréat professionnel :</a:t>
            </a:r>
          </a:p>
          <a:p>
            <a:pPr marL="9525" marR="3810" indent="14288" defTabSz="685800">
              <a:lnSpc>
                <a:spcPts val="1000"/>
              </a:lnSpc>
              <a:spcBef>
                <a:spcPts val="71"/>
              </a:spcBef>
            </a:pPr>
            <a:r>
              <a:rPr lang="fr-FR" sz="800" kern="0" dirty="0">
                <a:latin typeface="Calibri"/>
                <a:cs typeface="Calibri"/>
                <a:hlinkClick r:id="rId11">
                  <a:extLst>
                    <a:ext uri="{A12FA001-AC4F-418D-AE19-62706E023703}">
                      <ahyp:hlinkClr xmlns:ahyp="http://schemas.microsoft.com/office/drawing/2018/hyperlinkcolor" val="tx"/>
                    </a:ext>
                  </a:extLst>
                </a:hlinkClick>
              </a:rPr>
              <a:t>https://eduscol.education.fr/3954/cursus-renove-preparant-au-bac-pro</a:t>
            </a:r>
            <a:r>
              <a:rPr lang="fr-FR" sz="800" kern="0" dirty="0">
                <a:latin typeface="Calibri"/>
                <a:cs typeface="Calibri"/>
              </a:rPr>
              <a:t> </a:t>
            </a:r>
          </a:p>
          <a:p>
            <a:pPr marL="9525" marR="3810" indent="14288" defTabSz="685800">
              <a:spcBef>
                <a:spcPts val="71"/>
              </a:spcBef>
            </a:pPr>
            <a:endParaRPr lang="fr-FR" sz="400" kern="0" dirty="0">
              <a:latin typeface="Calibri"/>
              <a:cs typeface="Calibri"/>
            </a:endParaRPr>
          </a:p>
          <a:p>
            <a:pPr marL="9525" marR="3810" indent="14288" defTabSz="685800">
              <a:lnSpc>
                <a:spcPts val="1000"/>
              </a:lnSpc>
              <a:spcBef>
                <a:spcPts val="71"/>
              </a:spcBef>
            </a:pPr>
            <a:r>
              <a:rPr lang="fr-FR" sz="1000" dirty="0">
                <a:latin typeface="Marianne" panose="02000000000000000000" pitchFamily="50" charset="0"/>
              </a:rPr>
              <a:t>Fiches techniques DGESCO traitant de l’allocation des PFMP :</a:t>
            </a:r>
          </a:p>
          <a:p>
            <a:pPr marL="9525" marR="3810" indent="14288" defTabSz="685800">
              <a:lnSpc>
                <a:spcPts val="1000"/>
              </a:lnSpc>
              <a:spcBef>
                <a:spcPts val="71"/>
              </a:spcBef>
            </a:pPr>
            <a:r>
              <a:rPr lang="fr-FR" sz="800" dirty="0">
                <a:hlinkClick r:id="rId12">
                  <a:extLst>
                    <a:ext uri="{A12FA001-AC4F-418D-AE19-62706E023703}">
                      <ahyp:hlinkClr xmlns:ahyp="http://schemas.microsoft.com/office/drawing/2018/hyperlinkcolor" val="tx"/>
                    </a:ext>
                  </a:extLst>
                </a:hlinkClick>
              </a:rPr>
              <a:t>https://eduscol.education.fr/3860/allocation-de-stage-au-lycee-professionnel#summary-item-3</a:t>
            </a:r>
            <a:r>
              <a:rPr lang="fr-FR" sz="800" dirty="0"/>
              <a:t> </a:t>
            </a:r>
          </a:p>
        </p:txBody>
      </p:sp>
      <p:sp>
        <p:nvSpPr>
          <p:cNvPr id="27" name="Freeform 6">
            <a:extLst>
              <a:ext uri="{FF2B5EF4-FFF2-40B4-BE49-F238E27FC236}">
                <a16:creationId xmlns:a16="http://schemas.microsoft.com/office/drawing/2014/main" id="{D7FA3C38-E3AA-42E4-9174-E5E902E86374}"/>
              </a:ext>
            </a:extLst>
          </p:cNvPr>
          <p:cNvSpPr/>
          <p:nvPr/>
        </p:nvSpPr>
        <p:spPr>
          <a:xfrm>
            <a:off x="8357971" y="4667251"/>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pic>
        <p:nvPicPr>
          <p:cNvPr id="13" name="Image 12" descr="Une image contenant logo, croquis, clipart, Graphique&#10;&#10;Description générée automatiquement">
            <a:extLst>
              <a:ext uri="{FF2B5EF4-FFF2-40B4-BE49-F238E27FC236}">
                <a16:creationId xmlns:a16="http://schemas.microsoft.com/office/drawing/2014/main" id="{4DF52C80-0D37-41CC-AE93-00520B83769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321185" y="782311"/>
            <a:ext cx="682927" cy="685726"/>
          </a:xfrm>
          <a:prstGeom prst="rect">
            <a:avLst/>
          </a:prstGeom>
        </p:spPr>
      </p:pic>
      <p:sp>
        <p:nvSpPr>
          <p:cNvPr id="12" name="Rectangle : coins arrondis 11">
            <a:extLst>
              <a:ext uri="{FF2B5EF4-FFF2-40B4-BE49-F238E27FC236}">
                <a16:creationId xmlns:a16="http://schemas.microsoft.com/office/drawing/2014/main" id="{ADDBAA99-4289-4678-97E7-F48CE94AEB97}"/>
              </a:ext>
            </a:extLst>
          </p:cNvPr>
          <p:cNvSpPr/>
          <p:nvPr/>
        </p:nvSpPr>
        <p:spPr>
          <a:xfrm>
            <a:off x="210315" y="2496004"/>
            <a:ext cx="8705086" cy="2448009"/>
          </a:xfrm>
          <a:prstGeom prst="roundRect">
            <a:avLst>
              <a:gd name="adj" fmla="val 10888"/>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9" name="TextBox 62">
            <a:extLst>
              <a:ext uri="{FF2B5EF4-FFF2-40B4-BE49-F238E27FC236}">
                <a16:creationId xmlns:a16="http://schemas.microsoft.com/office/drawing/2014/main" id="{42944AF9-9C14-4CB2-8103-3D3C0C1F61AB}"/>
              </a:ext>
            </a:extLst>
          </p:cNvPr>
          <p:cNvSpPr txBox="1"/>
          <p:nvPr/>
        </p:nvSpPr>
        <p:spPr>
          <a:xfrm>
            <a:off x="537156" y="4257363"/>
            <a:ext cx="2359846" cy="597664"/>
          </a:xfrm>
          <a:prstGeom prst="rect">
            <a:avLst/>
          </a:prstGeom>
        </p:spPr>
        <p:txBody>
          <a:bodyPr wrap="square" lIns="0" tIns="0" rIns="0" bIns="0" rtlCol="0" anchor="t">
            <a:spAutoFit/>
          </a:bodyPr>
          <a:lstStyle/>
          <a:p>
            <a:pPr marL="171450" indent="-171450">
              <a:lnSpc>
                <a:spcPts val="1560"/>
              </a:lnSpc>
              <a:spcAft>
                <a:spcPts val="600"/>
              </a:spcAft>
              <a:buFont typeface="Arial" panose="020B0604020202020204" pitchFamily="34" charset="0"/>
              <a:buChar char="•"/>
            </a:pPr>
            <a:r>
              <a:rPr lang="fr-FR" sz="1050" dirty="0">
                <a:solidFill>
                  <a:srgbClr val="27347F"/>
                </a:solidFill>
                <a:latin typeface="Marianne"/>
              </a:rPr>
              <a:t>Plaquette destinée aux lycéens professionnels à leur diffuser, ainsi qu’à leur famille.</a:t>
            </a:r>
          </a:p>
        </p:txBody>
      </p:sp>
      <p:sp>
        <p:nvSpPr>
          <p:cNvPr id="22" name="TextBox 60">
            <a:extLst>
              <a:ext uri="{FF2B5EF4-FFF2-40B4-BE49-F238E27FC236}">
                <a16:creationId xmlns:a16="http://schemas.microsoft.com/office/drawing/2014/main" id="{F22D68B8-5CAF-461E-895A-040B99B20FD9}"/>
              </a:ext>
            </a:extLst>
          </p:cNvPr>
          <p:cNvSpPr txBox="1"/>
          <p:nvPr/>
        </p:nvSpPr>
        <p:spPr>
          <a:xfrm>
            <a:off x="1218089" y="2204744"/>
            <a:ext cx="2898191" cy="254557"/>
          </a:xfrm>
          <a:prstGeom prst="rect">
            <a:avLst/>
          </a:prstGeom>
        </p:spPr>
        <p:txBody>
          <a:bodyPr wrap="square" lIns="0" tIns="0" rIns="0" bIns="0" rtlCol="0" anchor="t">
            <a:spAutoFit/>
          </a:bodyPr>
          <a:lstStyle/>
          <a:p>
            <a:pPr>
              <a:lnSpc>
                <a:spcPts val="2145"/>
              </a:lnSpc>
            </a:pPr>
            <a:r>
              <a:rPr lang="fr-FR" sz="1650">
                <a:solidFill>
                  <a:srgbClr val="FCBF3E"/>
                </a:solidFill>
                <a:latin typeface="Marianne ExtraBold" panose="02000000000000000000" pitchFamily="50" charset="0"/>
              </a:rPr>
              <a:t>Ressources DGESCO</a:t>
            </a:r>
          </a:p>
        </p:txBody>
      </p:sp>
      <p:pic>
        <p:nvPicPr>
          <p:cNvPr id="7" name="Image 6">
            <a:hlinkClick r:id="rId14"/>
            <a:extLst>
              <a:ext uri="{FF2B5EF4-FFF2-40B4-BE49-F238E27FC236}">
                <a16:creationId xmlns:a16="http://schemas.microsoft.com/office/drawing/2014/main" id="{291A2716-CB93-4D89-8610-C97B2EF8B7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8931" y="2538808"/>
            <a:ext cx="1054365" cy="1692000"/>
          </a:xfrm>
          <a:prstGeom prst="rect">
            <a:avLst/>
          </a:prstGeom>
          <a:ln>
            <a:solidFill>
              <a:schemeClr val="tx1"/>
            </a:solidFill>
          </a:ln>
        </p:spPr>
      </p:pic>
      <p:sp>
        <p:nvSpPr>
          <p:cNvPr id="32" name="TextBox 62">
            <a:extLst>
              <a:ext uri="{FF2B5EF4-FFF2-40B4-BE49-F238E27FC236}">
                <a16:creationId xmlns:a16="http://schemas.microsoft.com/office/drawing/2014/main" id="{A04F6490-39E5-4697-AEC0-A5086F2D7628}"/>
              </a:ext>
            </a:extLst>
          </p:cNvPr>
          <p:cNvSpPr txBox="1"/>
          <p:nvPr/>
        </p:nvSpPr>
        <p:spPr>
          <a:xfrm>
            <a:off x="6150094" y="2593782"/>
            <a:ext cx="2557655" cy="597664"/>
          </a:xfrm>
          <a:prstGeom prst="rect">
            <a:avLst/>
          </a:prstGeom>
        </p:spPr>
        <p:txBody>
          <a:bodyPr wrap="square" lIns="0" tIns="0" rIns="0" bIns="0" rtlCol="0" anchor="t">
            <a:spAutoFit/>
          </a:bodyPr>
          <a:lstStyle/>
          <a:p>
            <a:pPr marL="171450" indent="-171450">
              <a:lnSpc>
                <a:spcPts val="1560"/>
              </a:lnSpc>
              <a:spcAft>
                <a:spcPts val="600"/>
              </a:spcAft>
              <a:buFont typeface="Arial" panose="020B0604020202020204" pitchFamily="34" charset="0"/>
              <a:buChar char="•"/>
            </a:pPr>
            <a:r>
              <a:rPr lang="fr-FR" sz="1050" dirty="0">
                <a:solidFill>
                  <a:srgbClr val="27347F"/>
                </a:solidFill>
                <a:latin typeface="Marianne"/>
              </a:rPr>
              <a:t>Diaporama destiné aux équipes pédagogiques sur les différentes mesures de la rentrée 2024.</a:t>
            </a:r>
          </a:p>
        </p:txBody>
      </p:sp>
      <p:pic>
        <p:nvPicPr>
          <p:cNvPr id="33" name="Image 32">
            <a:hlinkClick r:id="rId16"/>
            <a:extLst>
              <a:ext uri="{FF2B5EF4-FFF2-40B4-BE49-F238E27FC236}">
                <a16:creationId xmlns:a16="http://schemas.microsoft.com/office/drawing/2014/main" id="{1AEE206A-1527-4A66-A24E-7F7A12EDA89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10726" y="3452251"/>
            <a:ext cx="2160000" cy="1215000"/>
          </a:xfrm>
          <a:prstGeom prst="rect">
            <a:avLst/>
          </a:prstGeom>
          <a:ln>
            <a:solidFill>
              <a:schemeClr val="tx1"/>
            </a:solidFill>
          </a:ln>
        </p:spPr>
      </p:pic>
      <p:pic>
        <p:nvPicPr>
          <p:cNvPr id="36" name="Image 35">
            <a:hlinkClick r:id="rId18"/>
            <a:extLst>
              <a:ext uri="{FF2B5EF4-FFF2-40B4-BE49-F238E27FC236}">
                <a16:creationId xmlns:a16="http://schemas.microsoft.com/office/drawing/2014/main" id="{1ABE1E50-E63B-4273-AC20-A76DFB5BBC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40096" y="3456499"/>
            <a:ext cx="2160000" cy="1215000"/>
          </a:xfrm>
          <a:prstGeom prst="rect">
            <a:avLst/>
          </a:prstGeom>
          <a:ln>
            <a:solidFill>
              <a:schemeClr val="tx1"/>
            </a:solidFill>
          </a:ln>
        </p:spPr>
      </p:pic>
      <p:sp>
        <p:nvSpPr>
          <p:cNvPr id="37" name="TextBox 62">
            <a:extLst>
              <a:ext uri="{FF2B5EF4-FFF2-40B4-BE49-F238E27FC236}">
                <a16:creationId xmlns:a16="http://schemas.microsoft.com/office/drawing/2014/main" id="{DC55635C-F87F-4F7B-A4DE-5F883B9D396A}"/>
              </a:ext>
            </a:extLst>
          </p:cNvPr>
          <p:cNvSpPr txBox="1"/>
          <p:nvPr/>
        </p:nvSpPr>
        <p:spPr>
          <a:xfrm>
            <a:off x="3111898" y="2593782"/>
            <a:ext cx="2557655" cy="597664"/>
          </a:xfrm>
          <a:prstGeom prst="rect">
            <a:avLst/>
          </a:prstGeom>
        </p:spPr>
        <p:txBody>
          <a:bodyPr wrap="square" lIns="0" tIns="0" rIns="0" bIns="0" rtlCol="0" anchor="t">
            <a:spAutoFit/>
          </a:bodyPr>
          <a:lstStyle/>
          <a:p>
            <a:pPr marL="171450" indent="-171450">
              <a:lnSpc>
                <a:spcPts val="1560"/>
              </a:lnSpc>
              <a:spcAft>
                <a:spcPts val="600"/>
              </a:spcAft>
              <a:buFont typeface="Arial" panose="020B0604020202020204" pitchFamily="34" charset="0"/>
              <a:buChar char="•"/>
            </a:pPr>
            <a:r>
              <a:rPr lang="fr-FR" sz="1050" dirty="0">
                <a:solidFill>
                  <a:srgbClr val="27347F"/>
                </a:solidFill>
                <a:latin typeface="Marianne"/>
              </a:rPr>
              <a:t>Diaporama de présentation de la réforme des LP à destination des élèves et leur famille.</a:t>
            </a:r>
          </a:p>
        </p:txBody>
      </p:sp>
      <p:pic>
        <p:nvPicPr>
          <p:cNvPr id="38" name="Image 37" descr="Une image contenant logo, croquis, clipart, Graphique&#10;&#10;Description générée automatiquement">
            <a:extLst>
              <a:ext uri="{FF2B5EF4-FFF2-40B4-BE49-F238E27FC236}">
                <a16:creationId xmlns:a16="http://schemas.microsoft.com/office/drawing/2014/main" id="{7CC85EBA-BD3E-4322-ADF1-48211F88636F}"/>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242929" y="3717878"/>
            <a:ext cx="464820" cy="466725"/>
          </a:xfrm>
          <a:prstGeom prst="rect">
            <a:avLst/>
          </a:prstGeom>
        </p:spPr>
      </p:pic>
      <p:pic>
        <p:nvPicPr>
          <p:cNvPr id="39" name="Image 38" descr="Une image contenant logo, croquis, clipart, Graphique&#10;&#10;Description générée automatiquement">
            <a:extLst>
              <a:ext uri="{FF2B5EF4-FFF2-40B4-BE49-F238E27FC236}">
                <a16:creationId xmlns:a16="http://schemas.microsoft.com/office/drawing/2014/main" id="{D3D91F5B-2ABE-4189-B2C1-26F6EBB835D1}"/>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238316" y="3593026"/>
            <a:ext cx="464820" cy="466725"/>
          </a:xfrm>
          <a:prstGeom prst="rect">
            <a:avLst/>
          </a:prstGeom>
        </p:spPr>
      </p:pic>
      <p:pic>
        <p:nvPicPr>
          <p:cNvPr id="40" name="Image 39">
            <a:extLst>
              <a:ext uri="{FF2B5EF4-FFF2-40B4-BE49-F238E27FC236}">
                <a16:creationId xmlns:a16="http://schemas.microsoft.com/office/drawing/2014/main" id="{00F6D27C-8796-4B2B-A946-8A08BD97BB4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6577" y="2089391"/>
            <a:ext cx="972354" cy="776523"/>
          </a:xfrm>
          <a:prstGeom prst="rect">
            <a:avLst/>
          </a:prstGeom>
        </p:spPr>
      </p:pic>
      <p:pic>
        <p:nvPicPr>
          <p:cNvPr id="26" name="Image 25" descr="Une image contenant logo, croquis, clipart, Graphique&#10;&#10;Description générée automatiquement">
            <a:extLst>
              <a:ext uri="{FF2B5EF4-FFF2-40B4-BE49-F238E27FC236}">
                <a16:creationId xmlns:a16="http://schemas.microsoft.com/office/drawing/2014/main" id="{60C50090-F630-4B3A-8802-264AB77B5EE6}"/>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223963" y="3218888"/>
            <a:ext cx="464820" cy="466725"/>
          </a:xfrm>
          <a:prstGeom prst="rect">
            <a:avLst/>
          </a:prstGeom>
        </p:spPr>
      </p:pic>
      <p:sp>
        <p:nvSpPr>
          <p:cNvPr id="25" name="TextBox 2">
            <a:extLst>
              <a:ext uri="{FF2B5EF4-FFF2-40B4-BE49-F238E27FC236}">
                <a16:creationId xmlns:a16="http://schemas.microsoft.com/office/drawing/2014/main" id="{37A15196-AE47-453F-B321-5954312A64C4}"/>
              </a:ext>
            </a:extLst>
          </p:cNvPr>
          <p:cNvSpPr txBox="1"/>
          <p:nvPr/>
        </p:nvSpPr>
        <p:spPr>
          <a:xfrm>
            <a:off x="91714" y="199486"/>
            <a:ext cx="9038915" cy="359073"/>
          </a:xfrm>
          <a:prstGeom prst="rect">
            <a:avLst/>
          </a:prstGeom>
        </p:spPr>
        <p:txBody>
          <a:bodyPr wrap="square" lIns="0" tIns="0" rIns="0" bIns="0" rtlCol="0" anchor="t">
            <a:spAutoFit/>
          </a:bodyPr>
          <a:lstStyle/>
          <a:p>
            <a:pPr algn="ctr">
              <a:lnSpc>
                <a:spcPts val="2772"/>
              </a:lnSpc>
            </a:pPr>
            <a:r>
              <a:rPr lang="en-US" sz="3200" spc="300" dirty="0">
                <a:solidFill>
                  <a:srgbClr val="2E54A2"/>
                </a:solidFill>
                <a:latin typeface="Bahnschrift Condensed"/>
              </a:rPr>
              <a:t>TEXTES RÉGLEMENTAIRES ET INFORMATIONS PRATIQUES</a:t>
            </a:r>
          </a:p>
        </p:txBody>
      </p:sp>
    </p:spTree>
    <p:extLst>
      <p:ext uri="{BB962C8B-B14F-4D97-AF65-F5344CB8AC3E}">
        <p14:creationId xmlns:p14="http://schemas.microsoft.com/office/powerpoint/2010/main" val="96047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croquis, noir, noir et blanc&#10;&#10;Description générée automatiquement">
            <a:extLst>
              <a:ext uri="{FF2B5EF4-FFF2-40B4-BE49-F238E27FC236}">
                <a16:creationId xmlns:a16="http://schemas.microsoft.com/office/drawing/2014/main" id="{D06118DE-3D57-4726-956D-6DA5B29FD578}"/>
              </a:ext>
            </a:extLst>
          </p:cNvPr>
          <p:cNvPicPr>
            <a:picLocks noChangeAspect="1"/>
          </p:cNvPicPr>
          <p:nvPr/>
        </p:nvPicPr>
        <p:blipFill>
          <a:blip r:embed="rId2"/>
          <a:stretch>
            <a:fillRect/>
          </a:stretch>
        </p:blipFill>
        <p:spPr>
          <a:xfrm rot="5716673">
            <a:off x="393386" y="3730384"/>
            <a:ext cx="3583152" cy="1171037"/>
          </a:xfrm>
          <a:prstGeom prst="rect">
            <a:avLst/>
          </a:prstGeom>
        </p:spPr>
      </p:pic>
      <p:sp>
        <p:nvSpPr>
          <p:cNvPr id="6" name="Freeform 6"/>
          <p:cNvSpPr/>
          <p:nvPr/>
        </p:nvSpPr>
        <p:spPr>
          <a:xfrm>
            <a:off x="8534400" y="4781550"/>
            <a:ext cx="729108" cy="704141"/>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8" name="TextBox 18"/>
          <p:cNvSpPr txBox="1"/>
          <p:nvPr/>
        </p:nvSpPr>
        <p:spPr>
          <a:xfrm>
            <a:off x="719217" y="827597"/>
            <a:ext cx="3817405" cy="325025"/>
          </a:xfrm>
          <a:prstGeom prst="rect">
            <a:avLst/>
          </a:prstGeom>
        </p:spPr>
        <p:txBody>
          <a:bodyPr wrap="square" lIns="0" tIns="0" rIns="0" bIns="0" rtlCol="0" anchor="t">
            <a:spAutoFit/>
          </a:bodyPr>
          <a:lstStyle/>
          <a:p>
            <a:pPr algn="ctr">
              <a:lnSpc>
                <a:spcPts val="2501"/>
              </a:lnSpc>
            </a:pPr>
            <a:r>
              <a:rPr lang="en-US" sz="2800" dirty="0">
                <a:solidFill>
                  <a:srgbClr val="27347F"/>
                </a:solidFill>
                <a:latin typeface="Bahnschrift SemiBold"/>
              </a:rPr>
              <a:t>TROIS ORIENTATIONS</a:t>
            </a:r>
            <a:endParaRPr lang="en-US" sz="2800" dirty="0">
              <a:solidFill>
                <a:srgbClr val="27347F"/>
              </a:solidFill>
              <a:latin typeface="Bahnschrift SemiBold" panose="020B0502040204020203" pitchFamily="34" charset="0"/>
            </a:endParaRPr>
          </a:p>
        </p:txBody>
      </p:sp>
      <p:sp>
        <p:nvSpPr>
          <p:cNvPr id="22" name="Freeform 22"/>
          <p:cNvSpPr/>
          <p:nvPr/>
        </p:nvSpPr>
        <p:spPr>
          <a:xfrm flipH="1">
            <a:off x="-1317006" y="-2212356"/>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7" name="Image 6">
            <a:extLst>
              <a:ext uri="{FF2B5EF4-FFF2-40B4-BE49-F238E27FC236}">
                <a16:creationId xmlns:a16="http://schemas.microsoft.com/office/drawing/2014/main" id="{4F8363E6-5322-4C12-9675-DE7D3280E7CD}"/>
              </a:ext>
            </a:extLst>
          </p:cNvPr>
          <p:cNvPicPr>
            <a:picLocks noChangeAspect="1"/>
          </p:cNvPicPr>
          <p:nvPr/>
        </p:nvPicPr>
        <p:blipFill>
          <a:blip r:embed="rId5"/>
          <a:stretch>
            <a:fillRect/>
          </a:stretch>
        </p:blipFill>
        <p:spPr>
          <a:xfrm>
            <a:off x="3312004" y="1715273"/>
            <a:ext cx="2569975" cy="3008333"/>
          </a:xfrm>
          <a:prstGeom prst="rect">
            <a:avLst/>
          </a:prstGeom>
        </p:spPr>
      </p:pic>
      <p:pic>
        <p:nvPicPr>
          <p:cNvPr id="9" name="Image 8">
            <a:extLst>
              <a:ext uri="{FF2B5EF4-FFF2-40B4-BE49-F238E27FC236}">
                <a16:creationId xmlns:a16="http://schemas.microsoft.com/office/drawing/2014/main" id="{97D620FF-FDD6-4586-844C-66C5615DCA2E}"/>
              </a:ext>
            </a:extLst>
          </p:cNvPr>
          <p:cNvPicPr>
            <a:picLocks noChangeAspect="1"/>
          </p:cNvPicPr>
          <p:nvPr/>
        </p:nvPicPr>
        <p:blipFill>
          <a:blip r:embed="rId6"/>
          <a:stretch>
            <a:fillRect/>
          </a:stretch>
        </p:blipFill>
        <p:spPr>
          <a:xfrm>
            <a:off x="6127656" y="1736189"/>
            <a:ext cx="2682513" cy="2238331"/>
          </a:xfrm>
          <a:prstGeom prst="rect">
            <a:avLst/>
          </a:prstGeom>
        </p:spPr>
      </p:pic>
      <p:pic>
        <p:nvPicPr>
          <p:cNvPr id="38" name="Picture 2">
            <a:extLst>
              <a:ext uri="{FF2B5EF4-FFF2-40B4-BE49-F238E27FC236}">
                <a16:creationId xmlns:a16="http://schemas.microsoft.com/office/drawing/2014/main" id="{B3F7FB89-DE6B-4FF6-8D66-CD7C4228B5D4}"/>
              </a:ext>
            </a:extLst>
          </p:cNvPr>
          <p:cNvPicPr>
            <a:picLocks noChangeAspect="1"/>
          </p:cNvPicPr>
          <p:nvPr/>
        </p:nvPicPr>
        <p:blipFill>
          <a:blip r:embed="rId7"/>
          <a:stretch>
            <a:fillRect/>
          </a:stretch>
        </p:blipFill>
        <p:spPr>
          <a:xfrm>
            <a:off x="4888425" y="-44706"/>
            <a:ext cx="3870945" cy="1193937"/>
          </a:xfrm>
          <a:prstGeom prst="rect">
            <a:avLst/>
          </a:prstGeom>
        </p:spPr>
      </p:pic>
      <p:pic>
        <p:nvPicPr>
          <p:cNvPr id="10" name="Image 9" descr="Une image contenant croquis, noir, noir et blanc&#10;&#10;Description générée automatiquement">
            <a:extLst>
              <a:ext uri="{FF2B5EF4-FFF2-40B4-BE49-F238E27FC236}">
                <a16:creationId xmlns:a16="http://schemas.microsoft.com/office/drawing/2014/main" id="{122B01E7-A4D4-434B-9E9A-D91AE3C8BEC6}"/>
              </a:ext>
            </a:extLst>
          </p:cNvPr>
          <p:cNvPicPr>
            <a:picLocks noChangeAspect="1"/>
          </p:cNvPicPr>
          <p:nvPr/>
        </p:nvPicPr>
        <p:blipFill>
          <a:blip r:embed="rId2"/>
          <a:stretch>
            <a:fillRect/>
          </a:stretch>
        </p:blipFill>
        <p:spPr>
          <a:xfrm rot="6866873">
            <a:off x="1311832" y="1964264"/>
            <a:ext cx="3410117" cy="1171037"/>
          </a:xfrm>
          <a:prstGeom prst="rect">
            <a:avLst/>
          </a:prstGeom>
        </p:spPr>
      </p:pic>
      <p:pic>
        <p:nvPicPr>
          <p:cNvPr id="4" name="Image 3">
            <a:extLst>
              <a:ext uri="{FF2B5EF4-FFF2-40B4-BE49-F238E27FC236}">
                <a16:creationId xmlns:a16="http://schemas.microsoft.com/office/drawing/2014/main" id="{C92C5F2E-C457-403B-9B5B-9597336D2E02}"/>
              </a:ext>
            </a:extLst>
          </p:cNvPr>
          <p:cNvPicPr>
            <a:picLocks noChangeAspect="1"/>
          </p:cNvPicPr>
          <p:nvPr/>
        </p:nvPicPr>
        <p:blipFill>
          <a:blip r:embed="rId8"/>
          <a:stretch>
            <a:fillRect/>
          </a:stretch>
        </p:blipFill>
        <p:spPr>
          <a:xfrm>
            <a:off x="203550" y="1715273"/>
            <a:ext cx="2841006" cy="22369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C9FD-AEE5-C2F1-4132-055FAA712A2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630E97D-2F49-08B6-A976-67EC98E34BAC}"/>
              </a:ext>
            </a:extLst>
          </p:cNvPr>
          <p:cNvPicPr>
            <a:picLocks noChangeAspect="1"/>
          </p:cNvPicPr>
          <p:nvPr/>
        </p:nvPicPr>
        <p:blipFill>
          <a:blip r:embed="rId2"/>
          <a:stretch>
            <a:fillRect/>
          </a:stretch>
        </p:blipFill>
        <p:spPr>
          <a:xfrm>
            <a:off x="76200" y="3085869"/>
            <a:ext cx="3870945" cy="1193937"/>
          </a:xfrm>
          <a:prstGeom prst="rect">
            <a:avLst/>
          </a:prstGeom>
        </p:spPr>
      </p:pic>
      <p:sp>
        <p:nvSpPr>
          <p:cNvPr id="6" name="Freeform 6">
            <a:extLst>
              <a:ext uri="{FF2B5EF4-FFF2-40B4-BE49-F238E27FC236}">
                <a16:creationId xmlns:a16="http://schemas.microsoft.com/office/drawing/2014/main" id="{90BA9117-5CCA-BA74-B2E4-10EFF7FBEFF1}"/>
              </a:ext>
            </a:extLst>
          </p:cNvPr>
          <p:cNvSpPr/>
          <p:nvPr/>
        </p:nvSpPr>
        <p:spPr>
          <a:xfrm>
            <a:off x="8534400" y="4781550"/>
            <a:ext cx="729108" cy="704141"/>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8" name="TextBox 18">
            <a:extLst>
              <a:ext uri="{FF2B5EF4-FFF2-40B4-BE49-F238E27FC236}">
                <a16:creationId xmlns:a16="http://schemas.microsoft.com/office/drawing/2014/main" id="{1A1F17B4-05AA-DBEB-0CB2-FE4451493860}"/>
              </a:ext>
            </a:extLst>
          </p:cNvPr>
          <p:cNvSpPr txBox="1"/>
          <p:nvPr/>
        </p:nvSpPr>
        <p:spPr>
          <a:xfrm>
            <a:off x="129740" y="1267783"/>
            <a:ext cx="3817405" cy="325025"/>
          </a:xfrm>
          <a:prstGeom prst="rect">
            <a:avLst/>
          </a:prstGeom>
        </p:spPr>
        <p:txBody>
          <a:bodyPr wrap="square" lIns="0" tIns="0" rIns="0" bIns="0" rtlCol="0" anchor="t">
            <a:spAutoFit/>
          </a:bodyPr>
          <a:lstStyle/>
          <a:p>
            <a:pPr algn="ctr">
              <a:lnSpc>
                <a:spcPts val="2501"/>
              </a:lnSpc>
            </a:pPr>
            <a:r>
              <a:rPr lang="en-US" sz="2800">
                <a:solidFill>
                  <a:srgbClr val="27347F"/>
                </a:solidFill>
                <a:latin typeface="Bahnschrift SemiBold"/>
              </a:rPr>
              <a:t>QUATRE EXIGENCES</a:t>
            </a:r>
            <a:endParaRPr lang="en-US" sz="2800">
              <a:solidFill>
                <a:srgbClr val="27347F"/>
              </a:solidFill>
              <a:latin typeface="Bahnschrift SemiBold" panose="020B0502040204020203" pitchFamily="34" charset="0"/>
            </a:endParaRPr>
          </a:p>
        </p:txBody>
      </p:sp>
      <p:sp>
        <p:nvSpPr>
          <p:cNvPr id="19" name="TextBox 19">
            <a:extLst>
              <a:ext uri="{FF2B5EF4-FFF2-40B4-BE49-F238E27FC236}">
                <a16:creationId xmlns:a16="http://schemas.microsoft.com/office/drawing/2014/main" id="{2A387410-C6A2-A485-E7C0-9AC58FE1D7E8}"/>
              </a:ext>
            </a:extLst>
          </p:cNvPr>
          <p:cNvSpPr txBox="1"/>
          <p:nvPr/>
        </p:nvSpPr>
        <p:spPr>
          <a:xfrm>
            <a:off x="429399" y="1634816"/>
            <a:ext cx="3285355" cy="1318823"/>
          </a:xfrm>
          <a:prstGeom prst="rect">
            <a:avLst/>
          </a:prstGeom>
        </p:spPr>
        <p:txBody>
          <a:bodyPr wrap="square" lIns="0" tIns="0" rIns="0" bIns="0" rtlCol="0" anchor="t">
            <a:spAutoFit/>
          </a:bodyPr>
          <a:lstStyle/>
          <a:p>
            <a:pPr algn="just">
              <a:lnSpc>
                <a:spcPts val="2100"/>
              </a:lnSpc>
            </a:pPr>
            <a:r>
              <a:rPr lang="en-US" sz="1500">
                <a:solidFill>
                  <a:srgbClr val="545454"/>
                </a:solidFill>
                <a:latin typeface="Bahnschrift Light"/>
              </a:rPr>
              <a:t>Pour </a:t>
            </a:r>
            <a:r>
              <a:rPr lang="fr-FR" sz="1500">
                <a:solidFill>
                  <a:srgbClr val="545454"/>
                </a:solidFill>
                <a:latin typeface="Bahnschrift Light"/>
              </a:rPr>
              <a:t>penser, à l’échelle de l’établissement, l’organisation de la formation au service du renforcement de l’accompagnement de l’élève dans la construction de son parcours.</a:t>
            </a:r>
            <a:endParaRPr lang="en-US" sz="1500">
              <a:solidFill>
                <a:srgbClr val="545454"/>
              </a:solidFill>
              <a:latin typeface="Bahnschrift Light" panose="020B0502040204020203" pitchFamily="34" charset="0"/>
            </a:endParaRPr>
          </a:p>
        </p:txBody>
      </p:sp>
      <p:sp>
        <p:nvSpPr>
          <p:cNvPr id="22" name="Freeform 22">
            <a:extLst>
              <a:ext uri="{FF2B5EF4-FFF2-40B4-BE49-F238E27FC236}">
                <a16:creationId xmlns:a16="http://schemas.microsoft.com/office/drawing/2014/main" id="{68B2C1EE-F90F-0B28-6922-42C5CEC50310}"/>
              </a:ext>
            </a:extLst>
          </p:cNvPr>
          <p:cNvSpPr/>
          <p:nvPr/>
        </p:nvSpPr>
        <p:spPr>
          <a:xfrm flipH="1">
            <a:off x="-1317006" y="-2212356"/>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6" name="Groupe 55">
            <a:extLst>
              <a:ext uri="{FF2B5EF4-FFF2-40B4-BE49-F238E27FC236}">
                <a16:creationId xmlns:a16="http://schemas.microsoft.com/office/drawing/2014/main" id="{85D11140-5551-89E7-97FC-04C623EDD7D3}"/>
              </a:ext>
            </a:extLst>
          </p:cNvPr>
          <p:cNvGrpSpPr/>
          <p:nvPr/>
        </p:nvGrpSpPr>
        <p:grpSpPr>
          <a:xfrm>
            <a:off x="4419600" y="3729014"/>
            <a:ext cx="4479354" cy="979113"/>
            <a:chOff x="4419600" y="3729014"/>
            <a:chExt cx="4479354" cy="979113"/>
          </a:xfrm>
        </p:grpSpPr>
        <p:sp>
          <p:nvSpPr>
            <p:cNvPr id="52" name="Rectangle : coins arrondis 51">
              <a:extLst>
                <a:ext uri="{FF2B5EF4-FFF2-40B4-BE49-F238E27FC236}">
                  <a16:creationId xmlns:a16="http://schemas.microsoft.com/office/drawing/2014/main" id="{0E09C044-DF70-64A2-AB14-1C8CA3178707}"/>
                </a:ext>
              </a:extLst>
            </p:cNvPr>
            <p:cNvSpPr/>
            <p:nvPr/>
          </p:nvSpPr>
          <p:spPr>
            <a:xfrm>
              <a:off x="4865117" y="3729014"/>
              <a:ext cx="4033837" cy="979113"/>
            </a:xfrm>
            <a:prstGeom prst="roundRect">
              <a:avLst>
                <a:gd name="adj" fmla="val 24736"/>
              </a:avLst>
            </a:prstGeom>
            <a:solidFill>
              <a:srgbClr val="2E54A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45720" rIns="91440" bIns="45720" rtlCol="0" anchor="ctr"/>
            <a:lstStyle/>
            <a:p>
              <a:pPr marL="6350" marR="2540" algn="just">
                <a:lnSpc>
                  <a:spcPct val="90800"/>
                </a:lnSpc>
                <a:spcBef>
                  <a:spcPts val="133"/>
                </a:spcBef>
              </a:pPr>
              <a:r>
                <a:rPr lang="fr-FR" sz="1200" spc="-10">
                  <a:solidFill>
                    <a:srgbClr val="FFFFFF"/>
                  </a:solidFill>
                  <a:latin typeface="Marianne"/>
                  <a:cs typeface="Calibri"/>
                </a:rPr>
                <a:t>Renforcer le lien école-entreprise pour positionner le lycée professionnel comme un acteur majeur d’un service public d’éducation en matière de formation professionnelle.</a:t>
              </a:r>
              <a:endParaRPr lang="en-US"/>
            </a:p>
          </p:txBody>
        </p:sp>
        <p:grpSp>
          <p:nvGrpSpPr>
            <p:cNvPr id="30" name="Group 13">
              <a:extLst>
                <a:ext uri="{FF2B5EF4-FFF2-40B4-BE49-F238E27FC236}">
                  <a16:creationId xmlns:a16="http://schemas.microsoft.com/office/drawing/2014/main" id="{731DF50E-4CE0-B617-2BFA-836E39E3DEA9}"/>
                </a:ext>
              </a:extLst>
            </p:cNvPr>
            <p:cNvGrpSpPr/>
            <p:nvPr/>
          </p:nvGrpSpPr>
          <p:grpSpPr>
            <a:xfrm>
              <a:off x="4419600" y="3802438"/>
              <a:ext cx="771525" cy="771525"/>
              <a:chOff x="0" y="0"/>
              <a:chExt cx="812800" cy="812800"/>
            </a:xfrm>
          </p:grpSpPr>
          <p:sp>
            <p:nvSpPr>
              <p:cNvPr id="31" name="Freeform 14">
                <a:extLst>
                  <a:ext uri="{FF2B5EF4-FFF2-40B4-BE49-F238E27FC236}">
                    <a16:creationId xmlns:a16="http://schemas.microsoft.com/office/drawing/2014/main" id="{39292CEE-02A0-94DD-861B-FE30EC15887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2" name="TextBox 15">
                <a:extLst>
                  <a:ext uri="{FF2B5EF4-FFF2-40B4-BE49-F238E27FC236}">
                    <a16:creationId xmlns:a16="http://schemas.microsoft.com/office/drawing/2014/main" id="{8C89594A-7B4B-F736-D3CC-FA3654B7CBD9}"/>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42" name="Graphique 41" descr="Usine avec un remplissage uni">
              <a:extLst>
                <a:ext uri="{FF2B5EF4-FFF2-40B4-BE49-F238E27FC236}">
                  <a16:creationId xmlns:a16="http://schemas.microsoft.com/office/drawing/2014/main" id="{63618676-D372-C35D-6833-D3DD4EB4983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0282" y="3873922"/>
              <a:ext cx="606252" cy="606252"/>
            </a:xfrm>
            <a:prstGeom prst="rect">
              <a:avLst/>
            </a:prstGeom>
          </p:spPr>
        </p:pic>
      </p:grpSp>
      <p:grpSp>
        <p:nvGrpSpPr>
          <p:cNvPr id="55" name="Groupe 54">
            <a:extLst>
              <a:ext uri="{FF2B5EF4-FFF2-40B4-BE49-F238E27FC236}">
                <a16:creationId xmlns:a16="http://schemas.microsoft.com/office/drawing/2014/main" id="{2332878B-59E2-A120-6488-65A9FFD1F40E}"/>
              </a:ext>
            </a:extLst>
          </p:cNvPr>
          <p:cNvGrpSpPr/>
          <p:nvPr/>
        </p:nvGrpSpPr>
        <p:grpSpPr>
          <a:xfrm>
            <a:off x="4419600" y="2647951"/>
            <a:ext cx="4437645" cy="979113"/>
            <a:chOff x="4419600" y="2647951"/>
            <a:chExt cx="4437645" cy="979113"/>
          </a:xfrm>
        </p:grpSpPr>
        <p:sp>
          <p:nvSpPr>
            <p:cNvPr id="51" name="Rectangle : coins arrondis 50">
              <a:extLst>
                <a:ext uri="{FF2B5EF4-FFF2-40B4-BE49-F238E27FC236}">
                  <a16:creationId xmlns:a16="http://schemas.microsoft.com/office/drawing/2014/main" id="{1235D5E2-18E8-5713-A0C9-58A7CC881E8F}"/>
                </a:ext>
              </a:extLst>
            </p:cNvPr>
            <p:cNvSpPr/>
            <p:nvPr/>
          </p:nvSpPr>
          <p:spPr>
            <a:xfrm>
              <a:off x="4823408" y="2647951"/>
              <a:ext cx="4033837"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45720" rIns="91440" bIns="45720" rtlCol="0" anchor="ctr"/>
            <a:lstStyle/>
            <a:p>
              <a:pPr marL="6350" marR="2540" algn="just">
                <a:lnSpc>
                  <a:spcPct val="90800"/>
                </a:lnSpc>
                <a:spcBef>
                  <a:spcPts val="133"/>
                </a:spcBef>
              </a:pPr>
              <a:r>
                <a:rPr lang="fr-FR" sz="1200">
                  <a:solidFill>
                    <a:srgbClr val="FFFFFF"/>
                  </a:solidFill>
                  <a:latin typeface="Marianne"/>
                  <a:cs typeface="Calibri"/>
                </a:rPr>
                <a:t>Développer et valoriser les compétences des personnels.</a:t>
              </a:r>
              <a:endParaRPr lang="en-US"/>
            </a:p>
          </p:txBody>
        </p:sp>
        <p:grpSp>
          <p:nvGrpSpPr>
            <p:cNvPr id="34" name="Group 10">
              <a:extLst>
                <a:ext uri="{FF2B5EF4-FFF2-40B4-BE49-F238E27FC236}">
                  <a16:creationId xmlns:a16="http://schemas.microsoft.com/office/drawing/2014/main" id="{AF74C74B-B819-D90B-4EBB-64BB119E67C9}"/>
                </a:ext>
              </a:extLst>
            </p:cNvPr>
            <p:cNvGrpSpPr/>
            <p:nvPr/>
          </p:nvGrpSpPr>
          <p:grpSpPr>
            <a:xfrm>
              <a:off x="4419600" y="2726112"/>
              <a:ext cx="771525" cy="771525"/>
              <a:chOff x="0" y="0"/>
              <a:chExt cx="812800" cy="812800"/>
            </a:xfrm>
          </p:grpSpPr>
          <p:sp>
            <p:nvSpPr>
              <p:cNvPr id="36" name="Freeform 11">
                <a:extLst>
                  <a:ext uri="{FF2B5EF4-FFF2-40B4-BE49-F238E27FC236}">
                    <a16:creationId xmlns:a16="http://schemas.microsoft.com/office/drawing/2014/main" id="{3E1295E5-B13C-6619-D84F-05B590D483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7" name="TextBox 12">
                <a:extLst>
                  <a:ext uri="{FF2B5EF4-FFF2-40B4-BE49-F238E27FC236}">
                    <a16:creationId xmlns:a16="http://schemas.microsoft.com/office/drawing/2014/main" id="{17AE6DE1-2BB1-1E21-D50D-6D5EE357772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44" name="Graphique 43" descr="Plante avec un remplissage uni">
              <a:extLst>
                <a:ext uri="{FF2B5EF4-FFF2-40B4-BE49-F238E27FC236}">
                  <a16:creationId xmlns:a16="http://schemas.microsoft.com/office/drawing/2014/main" id="{C3D7DFBD-0C8D-4D77-2D1A-0EDC03F9EED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95800" y="2800350"/>
              <a:ext cx="570137" cy="570137"/>
            </a:xfrm>
            <a:prstGeom prst="rect">
              <a:avLst/>
            </a:prstGeom>
          </p:spPr>
        </p:pic>
      </p:grpSp>
      <p:grpSp>
        <p:nvGrpSpPr>
          <p:cNvPr id="54" name="Groupe 53">
            <a:extLst>
              <a:ext uri="{FF2B5EF4-FFF2-40B4-BE49-F238E27FC236}">
                <a16:creationId xmlns:a16="http://schemas.microsoft.com/office/drawing/2014/main" id="{D1A0730B-8201-7C24-E95E-AA97F842C525}"/>
              </a:ext>
            </a:extLst>
          </p:cNvPr>
          <p:cNvGrpSpPr/>
          <p:nvPr/>
        </p:nvGrpSpPr>
        <p:grpSpPr>
          <a:xfrm>
            <a:off x="4437647" y="1556499"/>
            <a:ext cx="4387695" cy="979113"/>
            <a:chOff x="4437647" y="1556499"/>
            <a:chExt cx="4387695" cy="979113"/>
          </a:xfrm>
        </p:grpSpPr>
        <p:sp>
          <p:nvSpPr>
            <p:cNvPr id="50" name="Rectangle : coins arrondis 49">
              <a:extLst>
                <a:ext uri="{FF2B5EF4-FFF2-40B4-BE49-F238E27FC236}">
                  <a16:creationId xmlns:a16="http://schemas.microsoft.com/office/drawing/2014/main" id="{435FC368-6AE4-CD89-D3C2-C9CE3C62ACC2}"/>
                </a:ext>
              </a:extLst>
            </p:cNvPr>
            <p:cNvSpPr/>
            <p:nvPr/>
          </p:nvSpPr>
          <p:spPr>
            <a:xfrm>
              <a:off x="4791505" y="1556499"/>
              <a:ext cx="4033837" cy="979113"/>
            </a:xfrm>
            <a:prstGeom prst="roundRect">
              <a:avLst>
                <a:gd name="adj" fmla="val 24736"/>
              </a:avLst>
            </a:prstGeom>
            <a:solidFill>
              <a:srgbClr val="2E54A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45720" rIns="91440" bIns="45720" rtlCol="0" anchor="ctr"/>
            <a:lstStyle/>
            <a:p>
              <a:pPr marL="6350" marR="2540" algn="just">
                <a:lnSpc>
                  <a:spcPct val="90800"/>
                </a:lnSpc>
                <a:spcBef>
                  <a:spcPts val="133"/>
                </a:spcBef>
              </a:pPr>
              <a:r>
                <a:rPr lang="fr-FR" sz="1200">
                  <a:solidFill>
                    <a:srgbClr val="FFFFFF"/>
                  </a:solidFill>
                  <a:latin typeface="Marianne"/>
                  <a:cs typeface="Calibri"/>
                </a:rPr>
                <a:t>Développer chez chaque jeune les compétences à s’orienter et à se saisir d’une formation tout au long de sa vie professionnelle.</a:t>
              </a:r>
              <a:endParaRPr lang="en-US"/>
            </a:p>
          </p:txBody>
        </p:sp>
        <p:grpSp>
          <p:nvGrpSpPr>
            <p:cNvPr id="13" name="Group 13">
              <a:extLst>
                <a:ext uri="{FF2B5EF4-FFF2-40B4-BE49-F238E27FC236}">
                  <a16:creationId xmlns:a16="http://schemas.microsoft.com/office/drawing/2014/main" id="{5EA956E7-2777-FFD5-1810-4F6E6C36A4E8}"/>
                </a:ext>
              </a:extLst>
            </p:cNvPr>
            <p:cNvGrpSpPr/>
            <p:nvPr/>
          </p:nvGrpSpPr>
          <p:grpSpPr>
            <a:xfrm>
              <a:off x="4437647" y="1668838"/>
              <a:ext cx="771525" cy="771525"/>
              <a:chOff x="0" y="0"/>
              <a:chExt cx="812800" cy="812800"/>
            </a:xfrm>
          </p:grpSpPr>
          <p:sp>
            <p:nvSpPr>
              <p:cNvPr id="14" name="Freeform 14">
                <a:extLst>
                  <a:ext uri="{FF2B5EF4-FFF2-40B4-BE49-F238E27FC236}">
                    <a16:creationId xmlns:a16="http://schemas.microsoft.com/office/drawing/2014/main" id="{41A20F86-C4A5-A853-BBF6-611E5C3078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5" name="TextBox 15">
                <a:extLst>
                  <a:ext uri="{FF2B5EF4-FFF2-40B4-BE49-F238E27FC236}">
                    <a16:creationId xmlns:a16="http://schemas.microsoft.com/office/drawing/2014/main" id="{26D28535-73EC-9A3E-F828-B5A3DD48EE7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46" name="Graphique 45" descr="Carte avec repère avec un remplissage uni">
              <a:extLst>
                <a:ext uri="{FF2B5EF4-FFF2-40B4-BE49-F238E27FC236}">
                  <a16:creationId xmlns:a16="http://schemas.microsoft.com/office/drawing/2014/main" id="{FC62DEF7-ACD5-C0CB-AA85-84F15F2B5C6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30123" y="1733550"/>
              <a:ext cx="560013" cy="560013"/>
            </a:xfrm>
            <a:prstGeom prst="rect">
              <a:avLst/>
            </a:prstGeom>
          </p:spPr>
        </p:pic>
      </p:grpSp>
      <p:grpSp>
        <p:nvGrpSpPr>
          <p:cNvPr id="53" name="Groupe 52">
            <a:extLst>
              <a:ext uri="{FF2B5EF4-FFF2-40B4-BE49-F238E27FC236}">
                <a16:creationId xmlns:a16="http://schemas.microsoft.com/office/drawing/2014/main" id="{18CBC130-7080-422D-79D3-6F5AD74A673A}"/>
              </a:ext>
            </a:extLst>
          </p:cNvPr>
          <p:cNvGrpSpPr/>
          <p:nvPr/>
        </p:nvGrpSpPr>
        <p:grpSpPr>
          <a:xfrm>
            <a:off x="4437647" y="471630"/>
            <a:ext cx="4387696" cy="979113"/>
            <a:chOff x="4437647" y="471630"/>
            <a:chExt cx="4387696" cy="979113"/>
          </a:xfrm>
        </p:grpSpPr>
        <p:sp>
          <p:nvSpPr>
            <p:cNvPr id="49" name="Rectangle : coins arrondis 48">
              <a:extLst>
                <a:ext uri="{FF2B5EF4-FFF2-40B4-BE49-F238E27FC236}">
                  <a16:creationId xmlns:a16="http://schemas.microsoft.com/office/drawing/2014/main" id="{C6CF46ED-F596-CAD6-90BB-125E77FB4DAA}"/>
                </a:ext>
              </a:extLst>
            </p:cNvPr>
            <p:cNvSpPr/>
            <p:nvPr/>
          </p:nvSpPr>
          <p:spPr>
            <a:xfrm>
              <a:off x="4791506" y="471630"/>
              <a:ext cx="4033837"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45720" rIns="91440" bIns="45720" rtlCol="0" anchor="ctr"/>
            <a:lstStyle/>
            <a:p>
              <a:pPr marL="6350" marR="2540" algn="just">
                <a:lnSpc>
                  <a:spcPct val="90800"/>
                </a:lnSpc>
                <a:spcBef>
                  <a:spcPts val="133"/>
                </a:spcBef>
              </a:pPr>
              <a:r>
                <a:rPr lang="fr-FR" sz="1200">
                  <a:solidFill>
                    <a:srgbClr val="FFFFFF"/>
                  </a:solidFill>
                  <a:latin typeface="Marianne"/>
                  <a:cs typeface="Calibri"/>
                </a:rPr>
                <a:t>Sécuriser</a:t>
              </a:r>
              <a:r>
                <a:rPr lang="fr-FR" sz="1200" spc="-25">
                  <a:solidFill>
                    <a:srgbClr val="FFFFFF"/>
                  </a:solidFill>
                  <a:latin typeface="Marianne"/>
                  <a:cs typeface="Calibri"/>
                </a:rPr>
                <a:t> </a:t>
              </a:r>
              <a:r>
                <a:rPr lang="fr-FR" sz="1200">
                  <a:solidFill>
                    <a:srgbClr val="FFFFFF"/>
                  </a:solidFill>
                  <a:latin typeface="Marianne"/>
                  <a:cs typeface="Calibri"/>
                </a:rPr>
                <a:t>le</a:t>
              </a:r>
              <a:r>
                <a:rPr lang="fr-FR" sz="1200" spc="-22">
                  <a:solidFill>
                    <a:srgbClr val="FFFFFF"/>
                  </a:solidFill>
                  <a:latin typeface="Marianne"/>
                  <a:cs typeface="Calibri"/>
                </a:rPr>
                <a:t> </a:t>
              </a:r>
              <a:r>
                <a:rPr lang="fr-FR" sz="1200" spc="-5">
                  <a:solidFill>
                    <a:srgbClr val="FFFFFF"/>
                  </a:solidFill>
                  <a:latin typeface="Marianne"/>
                  <a:cs typeface="Calibri"/>
                </a:rPr>
                <a:t>parcours </a:t>
              </a:r>
              <a:r>
                <a:rPr lang="fr-FR" sz="1200">
                  <a:solidFill>
                    <a:srgbClr val="FFFFFF"/>
                  </a:solidFill>
                  <a:latin typeface="Marianne"/>
                  <a:cs typeface="Calibri"/>
                </a:rPr>
                <a:t>de</a:t>
              </a:r>
              <a:r>
                <a:rPr lang="fr-FR" sz="1200" spc="-15">
                  <a:solidFill>
                    <a:srgbClr val="FFFFFF"/>
                  </a:solidFill>
                  <a:latin typeface="Marianne"/>
                  <a:cs typeface="Calibri"/>
                </a:rPr>
                <a:t> </a:t>
              </a:r>
              <a:r>
                <a:rPr lang="fr-FR" sz="1200" spc="-5">
                  <a:solidFill>
                    <a:srgbClr val="FFFFFF"/>
                  </a:solidFill>
                  <a:latin typeface="Marianne"/>
                  <a:cs typeface="Calibri"/>
                </a:rPr>
                <a:t>l’élève</a:t>
              </a:r>
              <a:r>
                <a:rPr lang="fr-FR" sz="1200" spc="-56">
                  <a:solidFill>
                    <a:srgbClr val="FFFFFF"/>
                  </a:solidFill>
                  <a:latin typeface="Marianne"/>
                  <a:cs typeface="Calibri"/>
                </a:rPr>
                <a:t> </a:t>
              </a:r>
              <a:r>
                <a:rPr lang="fr-FR" sz="1200">
                  <a:solidFill>
                    <a:srgbClr val="FFFFFF"/>
                  </a:solidFill>
                  <a:latin typeface="Marianne"/>
                  <a:cs typeface="Calibri"/>
                </a:rPr>
                <a:t>et</a:t>
              </a:r>
              <a:r>
                <a:rPr lang="fr-FR" sz="1200" spc="-5">
                  <a:solidFill>
                    <a:srgbClr val="FFFFFF"/>
                  </a:solidFill>
                  <a:latin typeface="Marianne"/>
                  <a:cs typeface="Calibri"/>
                </a:rPr>
                <a:t> </a:t>
              </a:r>
              <a:r>
                <a:rPr lang="fr-FR" sz="1200" spc="-13">
                  <a:solidFill>
                    <a:srgbClr val="FFFFFF"/>
                  </a:solidFill>
                  <a:latin typeface="Marianne"/>
                  <a:cs typeface="Calibri"/>
                </a:rPr>
                <a:t>de </a:t>
              </a:r>
              <a:r>
                <a:rPr lang="fr-FR" sz="1200">
                  <a:solidFill>
                    <a:srgbClr val="FFFFFF"/>
                  </a:solidFill>
                  <a:latin typeface="Marianne"/>
                  <a:cs typeface="Calibri"/>
                </a:rPr>
                <a:t>l’apprenti</a:t>
              </a:r>
              <a:r>
                <a:rPr lang="fr-FR" sz="1200" spc="-31">
                  <a:solidFill>
                    <a:srgbClr val="FFFFFF"/>
                  </a:solidFill>
                  <a:latin typeface="Marianne"/>
                  <a:cs typeface="Calibri"/>
                </a:rPr>
                <a:t> </a:t>
              </a:r>
              <a:r>
                <a:rPr lang="fr-FR" sz="1200" spc="-5">
                  <a:solidFill>
                    <a:srgbClr val="FFFFFF"/>
                  </a:solidFill>
                  <a:latin typeface="Marianne"/>
                  <a:cs typeface="Calibri"/>
                </a:rPr>
                <a:t>jusque</a:t>
              </a:r>
              <a:r>
                <a:rPr lang="fr-FR" sz="1200" spc="-31">
                  <a:solidFill>
                    <a:srgbClr val="FFFFFF"/>
                  </a:solidFill>
                  <a:latin typeface="Marianne"/>
                  <a:cs typeface="Calibri"/>
                </a:rPr>
                <a:t> sa </a:t>
              </a:r>
              <a:r>
                <a:rPr lang="fr-FR" sz="1200">
                  <a:solidFill>
                    <a:srgbClr val="FFFFFF"/>
                  </a:solidFill>
                  <a:latin typeface="Marianne"/>
                  <a:cs typeface="Calibri"/>
                </a:rPr>
                <a:t>qualification</a:t>
              </a:r>
              <a:r>
                <a:rPr lang="fr-FR" sz="1200" spc="3">
                  <a:solidFill>
                    <a:srgbClr val="FFFFFF"/>
                  </a:solidFill>
                  <a:latin typeface="Marianne"/>
                  <a:cs typeface="Calibri"/>
                </a:rPr>
                <a:t> </a:t>
              </a:r>
              <a:r>
                <a:rPr lang="fr-FR" sz="1200" spc="-10">
                  <a:solidFill>
                    <a:srgbClr val="FFFFFF"/>
                  </a:solidFill>
                  <a:latin typeface="Marianne"/>
                  <a:cs typeface="Calibri"/>
                </a:rPr>
                <a:t>pour </a:t>
              </a:r>
              <a:r>
                <a:rPr lang="fr-FR" sz="1200" spc="-5">
                  <a:solidFill>
                    <a:srgbClr val="FFFFFF"/>
                  </a:solidFill>
                  <a:latin typeface="Marianne"/>
                  <a:cs typeface="Calibri"/>
                </a:rPr>
                <a:t>l’emploi.</a:t>
              </a:r>
              <a:endParaRPr lang="fr-FR" sz="1200">
                <a:latin typeface="Marianne"/>
                <a:cs typeface="Calibri"/>
              </a:endParaRPr>
            </a:p>
          </p:txBody>
        </p:sp>
        <p:grpSp>
          <p:nvGrpSpPr>
            <p:cNvPr id="10" name="Group 10">
              <a:extLst>
                <a:ext uri="{FF2B5EF4-FFF2-40B4-BE49-F238E27FC236}">
                  <a16:creationId xmlns:a16="http://schemas.microsoft.com/office/drawing/2014/main" id="{4B4BF01C-97BF-B17C-39FC-8AA9AFB52EFA}"/>
                </a:ext>
              </a:extLst>
            </p:cNvPr>
            <p:cNvGrpSpPr/>
            <p:nvPr/>
          </p:nvGrpSpPr>
          <p:grpSpPr>
            <a:xfrm>
              <a:off x="4437647" y="592512"/>
              <a:ext cx="771525" cy="771525"/>
              <a:chOff x="0" y="0"/>
              <a:chExt cx="812800" cy="812800"/>
            </a:xfrm>
          </p:grpSpPr>
          <p:sp>
            <p:nvSpPr>
              <p:cNvPr id="11" name="Freeform 11">
                <a:extLst>
                  <a:ext uri="{FF2B5EF4-FFF2-40B4-BE49-F238E27FC236}">
                    <a16:creationId xmlns:a16="http://schemas.microsoft.com/office/drawing/2014/main" id="{DDA3DBAB-0F05-A7B7-1D24-55AC3CCA37B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2" name="TextBox 12">
                <a:extLst>
                  <a:ext uri="{FF2B5EF4-FFF2-40B4-BE49-F238E27FC236}">
                    <a16:creationId xmlns:a16="http://schemas.microsoft.com/office/drawing/2014/main" id="{42CB4D24-1393-02AB-FC6A-259F675504B6}"/>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48" name="Graphique 47" descr="Public cible avec un remplissage uni">
              <a:extLst>
                <a:ext uri="{FF2B5EF4-FFF2-40B4-BE49-F238E27FC236}">
                  <a16:creationId xmlns:a16="http://schemas.microsoft.com/office/drawing/2014/main" id="{957F7E10-65DA-EA37-D804-8771BFAADE0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01771" y="685872"/>
              <a:ext cx="603857" cy="603857"/>
            </a:xfrm>
            <a:prstGeom prst="rect">
              <a:avLst/>
            </a:prstGeom>
          </p:spPr>
        </p:pic>
      </p:grpSp>
      <p:pic>
        <p:nvPicPr>
          <p:cNvPr id="33" name="Image 32" descr="Une image contenant croquis, noir, noir et blanc&#10;&#10;Description générée automatiquement">
            <a:extLst>
              <a:ext uri="{FF2B5EF4-FFF2-40B4-BE49-F238E27FC236}">
                <a16:creationId xmlns:a16="http://schemas.microsoft.com/office/drawing/2014/main" id="{522E428B-3F70-48C5-A689-49AFD432273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rot="2712005">
            <a:off x="1939262" y="37054"/>
            <a:ext cx="1592576" cy="703483"/>
          </a:xfrm>
          <a:prstGeom prst="rect">
            <a:avLst/>
          </a:prstGeom>
        </p:spPr>
      </p:pic>
    </p:spTree>
    <p:extLst>
      <p:ext uri="{BB962C8B-B14F-4D97-AF65-F5344CB8AC3E}">
        <p14:creationId xmlns:p14="http://schemas.microsoft.com/office/powerpoint/2010/main" val="146332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52712" y="247116"/>
            <a:ext cx="6601935" cy="718145"/>
          </a:xfrm>
          <a:prstGeom prst="rect">
            <a:avLst/>
          </a:prstGeom>
        </p:spPr>
        <p:txBody>
          <a:bodyPr wrap="square" lIns="0" tIns="0" rIns="0" bIns="0" rtlCol="0" anchor="t">
            <a:spAutoFit/>
          </a:bodyPr>
          <a:lstStyle/>
          <a:p>
            <a:pPr>
              <a:lnSpc>
                <a:spcPts val="2772"/>
              </a:lnSpc>
            </a:pPr>
            <a:r>
              <a:rPr lang="en-US" sz="2400">
                <a:solidFill>
                  <a:srgbClr val="FFFFFF"/>
                </a:solidFill>
                <a:latin typeface="Bahnschrift SemiBold" panose="020B0502040204020203" pitchFamily="34" charset="0"/>
              </a:rPr>
              <a:t>12 MESURES POUR REPONDRE A CES EXIGENCES</a:t>
            </a:r>
          </a:p>
        </p:txBody>
      </p:sp>
      <p:sp>
        <p:nvSpPr>
          <p:cNvPr id="16" name="TextBox 3">
            <a:extLst>
              <a:ext uri="{FF2B5EF4-FFF2-40B4-BE49-F238E27FC236}">
                <a16:creationId xmlns:a16="http://schemas.microsoft.com/office/drawing/2014/main" id="{30733644-FE1C-4715-89D1-783B2E1EF7B9}"/>
              </a:ext>
            </a:extLst>
          </p:cNvPr>
          <p:cNvSpPr txBox="1"/>
          <p:nvPr/>
        </p:nvSpPr>
        <p:spPr>
          <a:xfrm>
            <a:off x="402587" y="378020"/>
            <a:ext cx="3366756" cy="1631216"/>
          </a:xfrm>
          <a:prstGeom prst="rect">
            <a:avLst/>
          </a:prstGeom>
        </p:spPr>
        <p:txBody>
          <a:bodyPr wrap="square" lIns="0" tIns="0" rIns="0" bIns="0" rtlCol="0" anchor="t">
            <a:spAutoFit/>
          </a:bodyPr>
          <a:lstStyle/>
          <a:p>
            <a:pPr>
              <a:lnSpc>
                <a:spcPts val="3000"/>
              </a:lnSpc>
            </a:pPr>
            <a:r>
              <a:rPr lang="fr-FR" sz="2800">
                <a:solidFill>
                  <a:srgbClr val="27347F"/>
                </a:solidFill>
                <a:latin typeface="Bahnschrift SemiBold"/>
              </a:rPr>
              <a:t>DES CHANGEMENTS SYSTÉMIQUES</a:t>
            </a:r>
          </a:p>
          <a:p>
            <a:endParaRPr lang="fr-FR" sz="600"/>
          </a:p>
          <a:p>
            <a:pPr>
              <a:lnSpc>
                <a:spcPts val="3000"/>
              </a:lnSpc>
            </a:pPr>
            <a:r>
              <a:rPr lang="fr-FR" sz="2800">
                <a:solidFill>
                  <a:srgbClr val="27347F"/>
                </a:solidFill>
                <a:latin typeface="Bahnschrift SemiBold"/>
              </a:rPr>
              <a:t>ET DOUZE GRANDES MESURES</a:t>
            </a:r>
            <a:endParaRPr lang="en-US" sz="2800">
              <a:solidFill>
                <a:srgbClr val="27347F"/>
              </a:solidFill>
              <a:latin typeface="Bahnschrift SemiBold"/>
            </a:endParaRPr>
          </a:p>
        </p:txBody>
      </p:sp>
      <p:sp>
        <p:nvSpPr>
          <p:cNvPr id="17" name="Freeform 13">
            <a:extLst>
              <a:ext uri="{FF2B5EF4-FFF2-40B4-BE49-F238E27FC236}">
                <a16:creationId xmlns:a16="http://schemas.microsoft.com/office/drawing/2014/main" id="{8DCCEA3A-42EB-4FCF-9C88-C8F06721E830}"/>
              </a:ext>
            </a:extLst>
          </p:cNvPr>
          <p:cNvSpPr/>
          <p:nvPr/>
        </p:nvSpPr>
        <p:spPr>
          <a:xfrm>
            <a:off x="8497125" y="4657035"/>
            <a:ext cx="788326" cy="87736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Rectangle : coins arrondis 3">
            <a:extLst>
              <a:ext uri="{FF2B5EF4-FFF2-40B4-BE49-F238E27FC236}">
                <a16:creationId xmlns:a16="http://schemas.microsoft.com/office/drawing/2014/main" id="{09C86DDE-5306-473B-92F2-F02633EE729F}"/>
              </a:ext>
            </a:extLst>
          </p:cNvPr>
          <p:cNvSpPr/>
          <p:nvPr/>
        </p:nvSpPr>
        <p:spPr>
          <a:xfrm>
            <a:off x="3959858" y="182584"/>
            <a:ext cx="4931430" cy="4909560"/>
          </a:xfrm>
          <a:prstGeom prst="roundRect">
            <a:avLst>
              <a:gd name="adj" fmla="val 4522"/>
            </a:avLst>
          </a:prstGeom>
          <a:blipFill>
            <a:blip r:embed="rId4"/>
            <a:stretch>
              <a:fillRect/>
            </a:stretch>
          </a:blipFill>
          <a:ln w="12700">
            <a:solidFill>
              <a:schemeClr val="tx1">
                <a:lumMod val="65000"/>
                <a:lumOff val="35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ulle narrative : rectangle à coins arrondis 5">
            <a:extLst>
              <a:ext uri="{FF2B5EF4-FFF2-40B4-BE49-F238E27FC236}">
                <a16:creationId xmlns:a16="http://schemas.microsoft.com/office/drawing/2014/main" id="{E4EAD046-64AF-49A9-B2AE-1C2A41EDFAA2}"/>
              </a:ext>
            </a:extLst>
          </p:cNvPr>
          <p:cNvSpPr/>
          <p:nvPr/>
        </p:nvSpPr>
        <p:spPr>
          <a:xfrm>
            <a:off x="1977394" y="2194041"/>
            <a:ext cx="1596737" cy="872519"/>
          </a:xfrm>
          <a:prstGeom prst="wedgeRoundRectCallout">
            <a:avLst>
              <a:gd name="adj1" fmla="val 63009"/>
              <a:gd name="adj2" fmla="val 53472"/>
              <a:gd name="adj3" fmla="val 16667"/>
            </a:avLst>
          </a:prstGeom>
          <a:blipFill dpi="0" rotWithShape="1">
            <a:blip r:embed="rId5" cstate="print">
              <a:extLst>
                <a:ext uri="{28A0092B-C50C-407E-A947-70E740481C1C}">
                  <a14:useLocalDpi xmlns:a14="http://schemas.microsoft.com/office/drawing/2010/main"/>
                </a:ext>
              </a:extLst>
            </a:blip>
            <a:srcRect/>
            <a:stretch>
              <a:fillRect l="-4000" r="3000" b="-3000"/>
            </a:stretch>
          </a:blipFill>
          <a:ln w="12700">
            <a:solidFill>
              <a:schemeClr val="tx1">
                <a:lumMod val="65000"/>
                <a:lumOff val="35000"/>
              </a:schemeClr>
            </a:solidFill>
            <a:prstDash val="solid"/>
            <a:extLst>
              <a:ext uri="{C807C97D-BFC1-408E-A445-0C87EB9F89A2}">
                <ask:lineSketchStyleProps xmlns:ask="http://schemas.microsoft.com/office/drawing/2018/sketchyshapes" sd="931305812">
                  <a:custGeom>
                    <a:avLst/>
                    <a:gdLst>
                      <a:gd name="connsiteX0" fmla="*/ 0 w 1658950"/>
                      <a:gd name="connsiteY0" fmla="*/ 179540 h 1077219"/>
                      <a:gd name="connsiteX1" fmla="*/ 179540 w 1658950"/>
                      <a:gd name="connsiteY1" fmla="*/ 0 h 1077219"/>
                      <a:gd name="connsiteX2" fmla="*/ 967721 w 1658950"/>
                      <a:gd name="connsiteY2" fmla="*/ 0 h 1077219"/>
                      <a:gd name="connsiteX3" fmla="*/ 967721 w 1658950"/>
                      <a:gd name="connsiteY3" fmla="*/ 0 h 1077219"/>
                      <a:gd name="connsiteX4" fmla="*/ 1382458 w 1658950"/>
                      <a:gd name="connsiteY4" fmla="*/ 0 h 1077219"/>
                      <a:gd name="connsiteX5" fmla="*/ 1479410 w 1658950"/>
                      <a:gd name="connsiteY5" fmla="*/ 0 h 1077219"/>
                      <a:gd name="connsiteX6" fmla="*/ 1658950 w 1658950"/>
                      <a:gd name="connsiteY6" fmla="*/ 179540 h 1077219"/>
                      <a:gd name="connsiteX7" fmla="*/ 1658950 w 1658950"/>
                      <a:gd name="connsiteY7" fmla="*/ 628378 h 1077219"/>
                      <a:gd name="connsiteX8" fmla="*/ 1658950 w 1658950"/>
                      <a:gd name="connsiteY8" fmla="*/ 628378 h 1077219"/>
                      <a:gd name="connsiteX9" fmla="*/ 1658950 w 1658950"/>
                      <a:gd name="connsiteY9" fmla="*/ 897683 h 1077219"/>
                      <a:gd name="connsiteX10" fmla="*/ 1658950 w 1658950"/>
                      <a:gd name="connsiteY10" fmla="*/ 897679 h 1077219"/>
                      <a:gd name="connsiteX11" fmla="*/ 1479410 w 1658950"/>
                      <a:gd name="connsiteY11" fmla="*/ 1077219 h 1077219"/>
                      <a:gd name="connsiteX12" fmla="*/ 1382458 w 1658950"/>
                      <a:gd name="connsiteY12" fmla="*/ 1077219 h 1077219"/>
                      <a:gd name="connsiteX13" fmla="*/ 1765421 w 1658950"/>
                      <a:gd name="connsiteY13" fmla="*/ 1177616 h 1077219"/>
                      <a:gd name="connsiteX14" fmla="*/ 967721 w 1658950"/>
                      <a:gd name="connsiteY14" fmla="*/ 1077219 h 1077219"/>
                      <a:gd name="connsiteX15" fmla="*/ 179540 w 1658950"/>
                      <a:gd name="connsiteY15" fmla="*/ 1077219 h 1077219"/>
                      <a:gd name="connsiteX16" fmla="*/ 0 w 1658950"/>
                      <a:gd name="connsiteY16" fmla="*/ 897679 h 1077219"/>
                      <a:gd name="connsiteX17" fmla="*/ 0 w 1658950"/>
                      <a:gd name="connsiteY17" fmla="*/ 897683 h 1077219"/>
                      <a:gd name="connsiteX18" fmla="*/ 0 w 1658950"/>
                      <a:gd name="connsiteY18" fmla="*/ 628378 h 1077219"/>
                      <a:gd name="connsiteX19" fmla="*/ 0 w 1658950"/>
                      <a:gd name="connsiteY19" fmla="*/ 628378 h 1077219"/>
                      <a:gd name="connsiteX20" fmla="*/ 0 w 1658950"/>
                      <a:gd name="connsiteY20" fmla="*/ 179540 h 10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8950" h="1077219" fill="none" extrusionOk="0">
                        <a:moveTo>
                          <a:pt x="0" y="179540"/>
                        </a:moveTo>
                        <a:cubicBezTo>
                          <a:pt x="-8042" y="96804"/>
                          <a:pt x="73147" y="-1188"/>
                          <a:pt x="179540" y="0"/>
                        </a:cubicBezTo>
                        <a:cubicBezTo>
                          <a:pt x="448838" y="8986"/>
                          <a:pt x="866650" y="-63618"/>
                          <a:pt x="967721" y="0"/>
                        </a:cubicBezTo>
                        <a:lnTo>
                          <a:pt x="967721" y="0"/>
                        </a:lnTo>
                        <a:cubicBezTo>
                          <a:pt x="1142982" y="-2737"/>
                          <a:pt x="1192160" y="36577"/>
                          <a:pt x="1382458" y="0"/>
                        </a:cubicBezTo>
                        <a:cubicBezTo>
                          <a:pt x="1398328" y="-5421"/>
                          <a:pt x="1445064" y="3586"/>
                          <a:pt x="1479410" y="0"/>
                        </a:cubicBezTo>
                        <a:cubicBezTo>
                          <a:pt x="1595923" y="-3557"/>
                          <a:pt x="1645243" y="72052"/>
                          <a:pt x="1658950" y="179540"/>
                        </a:cubicBezTo>
                        <a:cubicBezTo>
                          <a:pt x="1676150" y="281637"/>
                          <a:pt x="1655330" y="554837"/>
                          <a:pt x="1658950" y="628378"/>
                        </a:cubicBezTo>
                        <a:lnTo>
                          <a:pt x="1658950" y="628378"/>
                        </a:lnTo>
                        <a:cubicBezTo>
                          <a:pt x="1648980" y="713157"/>
                          <a:pt x="1680331" y="813813"/>
                          <a:pt x="1658950" y="897683"/>
                        </a:cubicBezTo>
                        <a:lnTo>
                          <a:pt x="1658950" y="897679"/>
                        </a:lnTo>
                        <a:cubicBezTo>
                          <a:pt x="1646437" y="986265"/>
                          <a:pt x="1568011" y="1076440"/>
                          <a:pt x="1479410" y="1077219"/>
                        </a:cubicBezTo>
                        <a:cubicBezTo>
                          <a:pt x="1438512" y="1069428"/>
                          <a:pt x="1408294" y="1071778"/>
                          <a:pt x="1382458" y="1077219"/>
                        </a:cubicBezTo>
                        <a:cubicBezTo>
                          <a:pt x="1532692" y="1090369"/>
                          <a:pt x="1704546" y="1195420"/>
                          <a:pt x="1765421" y="1177616"/>
                        </a:cubicBezTo>
                        <a:cubicBezTo>
                          <a:pt x="1410603" y="1161481"/>
                          <a:pt x="1052483" y="1048303"/>
                          <a:pt x="967721" y="1077219"/>
                        </a:cubicBezTo>
                        <a:cubicBezTo>
                          <a:pt x="714781" y="1147343"/>
                          <a:pt x="314204" y="1075812"/>
                          <a:pt x="179540" y="1077219"/>
                        </a:cubicBezTo>
                        <a:cubicBezTo>
                          <a:pt x="77842" y="1079753"/>
                          <a:pt x="9292" y="992531"/>
                          <a:pt x="0" y="897679"/>
                        </a:cubicBezTo>
                        <a:lnTo>
                          <a:pt x="0" y="897683"/>
                        </a:lnTo>
                        <a:cubicBezTo>
                          <a:pt x="-7529" y="808099"/>
                          <a:pt x="-16982" y="744987"/>
                          <a:pt x="0" y="628378"/>
                        </a:cubicBezTo>
                        <a:lnTo>
                          <a:pt x="0" y="628378"/>
                        </a:lnTo>
                        <a:cubicBezTo>
                          <a:pt x="13113" y="526152"/>
                          <a:pt x="-16028" y="396643"/>
                          <a:pt x="0" y="179540"/>
                        </a:cubicBezTo>
                        <a:close/>
                      </a:path>
                      <a:path w="1658950" h="1077219" stroke="0" extrusionOk="0">
                        <a:moveTo>
                          <a:pt x="0" y="179540"/>
                        </a:moveTo>
                        <a:cubicBezTo>
                          <a:pt x="9630" y="84822"/>
                          <a:pt x="76051" y="3229"/>
                          <a:pt x="179540" y="0"/>
                        </a:cubicBezTo>
                        <a:cubicBezTo>
                          <a:pt x="384489" y="36892"/>
                          <a:pt x="610090" y="2754"/>
                          <a:pt x="967721" y="0"/>
                        </a:cubicBezTo>
                        <a:lnTo>
                          <a:pt x="967721" y="0"/>
                        </a:lnTo>
                        <a:cubicBezTo>
                          <a:pt x="1044582" y="-32719"/>
                          <a:pt x="1338971" y="13846"/>
                          <a:pt x="1382458" y="0"/>
                        </a:cubicBezTo>
                        <a:cubicBezTo>
                          <a:pt x="1416258" y="-8294"/>
                          <a:pt x="1457530" y="-7851"/>
                          <a:pt x="1479410" y="0"/>
                        </a:cubicBezTo>
                        <a:cubicBezTo>
                          <a:pt x="1575634" y="1327"/>
                          <a:pt x="1669628" y="90738"/>
                          <a:pt x="1658950" y="179540"/>
                        </a:cubicBezTo>
                        <a:cubicBezTo>
                          <a:pt x="1687916" y="276798"/>
                          <a:pt x="1678690" y="558997"/>
                          <a:pt x="1658950" y="628378"/>
                        </a:cubicBezTo>
                        <a:lnTo>
                          <a:pt x="1658950" y="628378"/>
                        </a:lnTo>
                        <a:cubicBezTo>
                          <a:pt x="1682634" y="666589"/>
                          <a:pt x="1644348" y="860996"/>
                          <a:pt x="1658950" y="897683"/>
                        </a:cubicBezTo>
                        <a:lnTo>
                          <a:pt x="1658950" y="897679"/>
                        </a:lnTo>
                        <a:cubicBezTo>
                          <a:pt x="1662140" y="999774"/>
                          <a:pt x="1595044" y="1081882"/>
                          <a:pt x="1479410" y="1077219"/>
                        </a:cubicBezTo>
                        <a:cubicBezTo>
                          <a:pt x="1444740" y="1083179"/>
                          <a:pt x="1416397" y="1074153"/>
                          <a:pt x="1382458" y="1077219"/>
                        </a:cubicBezTo>
                        <a:cubicBezTo>
                          <a:pt x="1416135" y="1108554"/>
                          <a:pt x="1671922" y="1138365"/>
                          <a:pt x="1765421" y="1177616"/>
                        </a:cubicBezTo>
                        <a:cubicBezTo>
                          <a:pt x="1615620" y="1129479"/>
                          <a:pt x="1347358" y="1103939"/>
                          <a:pt x="967721" y="1077219"/>
                        </a:cubicBezTo>
                        <a:cubicBezTo>
                          <a:pt x="790058" y="1093890"/>
                          <a:pt x="358420" y="1116937"/>
                          <a:pt x="179540" y="1077219"/>
                        </a:cubicBezTo>
                        <a:cubicBezTo>
                          <a:pt x="84905" y="1086794"/>
                          <a:pt x="8114" y="993604"/>
                          <a:pt x="0" y="897679"/>
                        </a:cubicBezTo>
                        <a:lnTo>
                          <a:pt x="0" y="897683"/>
                        </a:lnTo>
                        <a:cubicBezTo>
                          <a:pt x="15126" y="781672"/>
                          <a:pt x="5213" y="735703"/>
                          <a:pt x="0" y="628378"/>
                        </a:cubicBezTo>
                        <a:lnTo>
                          <a:pt x="0" y="628378"/>
                        </a:lnTo>
                        <a:cubicBezTo>
                          <a:pt x="-23260" y="553643"/>
                          <a:pt x="-17864" y="241679"/>
                          <a:pt x="0" y="17954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88291CD4-8EA5-5A1E-139F-2AC9196B4CA3}"/>
              </a:ext>
            </a:extLst>
          </p:cNvPr>
          <p:cNvSpPr/>
          <p:nvPr/>
        </p:nvSpPr>
        <p:spPr>
          <a:xfrm>
            <a:off x="2184824" y="3267556"/>
            <a:ext cx="1374207" cy="1352776"/>
          </a:xfrm>
          <a:prstGeom prst="ellipse">
            <a:avLst/>
          </a:prstGeom>
          <a:solidFill>
            <a:srgbClr val="2E54A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136" rtl="0" eaLnBrk="1" latinLnBrk="0" hangingPunct="1">
              <a:defRPr sz="900" kern="1200">
                <a:solidFill>
                  <a:schemeClr val="lt1"/>
                </a:solidFill>
                <a:latin typeface="+mn-lt"/>
                <a:ea typeface="+mn-ea"/>
                <a:cs typeface="+mn-cs"/>
              </a:defRPr>
            </a:lvl1pPr>
            <a:lvl2pPr marL="228569" algn="l" defTabSz="457136" rtl="0" eaLnBrk="1" latinLnBrk="0" hangingPunct="1">
              <a:defRPr sz="900" kern="1200">
                <a:solidFill>
                  <a:schemeClr val="lt1"/>
                </a:solidFill>
                <a:latin typeface="+mn-lt"/>
                <a:ea typeface="+mn-ea"/>
                <a:cs typeface="+mn-cs"/>
              </a:defRPr>
            </a:lvl2pPr>
            <a:lvl3pPr marL="457136" algn="l" defTabSz="457136" rtl="0" eaLnBrk="1" latinLnBrk="0" hangingPunct="1">
              <a:defRPr sz="900" kern="1200">
                <a:solidFill>
                  <a:schemeClr val="lt1"/>
                </a:solidFill>
                <a:latin typeface="+mn-lt"/>
                <a:ea typeface="+mn-ea"/>
                <a:cs typeface="+mn-cs"/>
              </a:defRPr>
            </a:lvl3pPr>
            <a:lvl4pPr marL="685704" algn="l" defTabSz="457136" rtl="0" eaLnBrk="1" latinLnBrk="0" hangingPunct="1">
              <a:defRPr sz="900" kern="1200">
                <a:solidFill>
                  <a:schemeClr val="lt1"/>
                </a:solidFill>
                <a:latin typeface="+mn-lt"/>
                <a:ea typeface="+mn-ea"/>
                <a:cs typeface="+mn-cs"/>
              </a:defRPr>
            </a:lvl4pPr>
            <a:lvl5pPr marL="914272" algn="l" defTabSz="457136" rtl="0" eaLnBrk="1" latinLnBrk="0" hangingPunct="1">
              <a:defRPr sz="900" kern="1200">
                <a:solidFill>
                  <a:schemeClr val="lt1"/>
                </a:solidFill>
                <a:latin typeface="+mn-lt"/>
                <a:ea typeface="+mn-ea"/>
                <a:cs typeface="+mn-cs"/>
              </a:defRPr>
            </a:lvl5pPr>
            <a:lvl6pPr marL="1142840" algn="l" defTabSz="457136" rtl="0" eaLnBrk="1" latinLnBrk="0" hangingPunct="1">
              <a:defRPr sz="900" kern="1200">
                <a:solidFill>
                  <a:schemeClr val="lt1"/>
                </a:solidFill>
                <a:latin typeface="+mn-lt"/>
                <a:ea typeface="+mn-ea"/>
                <a:cs typeface="+mn-cs"/>
              </a:defRPr>
            </a:lvl6pPr>
            <a:lvl7pPr marL="1371408" algn="l" defTabSz="457136" rtl="0" eaLnBrk="1" latinLnBrk="0" hangingPunct="1">
              <a:defRPr sz="900" kern="1200">
                <a:solidFill>
                  <a:schemeClr val="lt1"/>
                </a:solidFill>
                <a:latin typeface="+mn-lt"/>
                <a:ea typeface="+mn-ea"/>
                <a:cs typeface="+mn-cs"/>
              </a:defRPr>
            </a:lvl7pPr>
            <a:lvl8pPr marL="1599976" algn="l" defTabSz="457136" rtl="0" eaLnBrk="1" latinLnBrk="0" hangingPunct="1">
              <a:defRPr sz="900" kern="1200">
                <a:solidFill>
                  <a:schemeClr val="lt1"/>
                </a:solidFill>
                <a:latin typeface="+mn-lt"/>
                <a:ea typeface="+mn-ea"/>
                <a:cs typeface="+mn-cs"/>
              </a:defRPr>
            </a:lvl8pPr>
            <a:lvl9pPr marL="1828544" algn="l" defTabSz="457136" rtl="0" eaLnBrk="1" latinLnBrk="0" hangingPunct="1">
              <a:defRPr sz="900" kern="1200">
                <a:solidFill>
                  <a:schemeClr val="lt1"/>
                </a:solidFill>
                <a:latin typeface="+mn-lt"/>
                <a:ea typeface="+mn-ea"/>
                <a:cs typeface="+mn-cs"/>
              </a:defRPr>
            </a:lvl9pPr>
          </a:lstStyle>
          <a:p>
            <a:pPr marL="0" lvl="1" algn="ctr">
              <a:lnSpc>
                <a:spcPts val="1680"/>
              </a:lnSpc>
            </a:pPr>
            <a:r>
              <a:rPr lang="fr-FR" sz="1200" b="1">
                <a:solidFill>
                  <a:schemeClr val="bg1">
                    <a:lumMod val="85000"/>
                  </a:schemeClr>
                </a:solidFill>
                <a:latin typeface="Marianne ExtraBold"/>
              </a:rPr>
              <a:t>GRILLES HORAIRES</a:t>
            </a:r>
            <a:endParaRPr lang="fr-FR">
              <a:solidFill>
                <a:schemeClr val="bg1">
                  <a:lumMod val="85000"/>
                </a:schemeClr>
              </a:solidFill>
              <a:latin typeface="Marianne Light"/>
            </a:endParaRPr>
          </a:p>
        </p:txBody>
      </p:sp>
      <p:sp>
        <p:nvSpPr>
          <p:cNvPr id="3" name="Ellipse 2">
            <a:extLst>
              <a:ext uri="{FF2B5EF4-FFF2-40B4-BE49-F238E27FC236}">
                <a16:creationId xmlns:a16="http://schemas.microsoft.com/office/drawing/2014/main" id="{DD9C68A2-237B-05D7-CC3B-AC4FD616E4A2}"/>
              </a:ext>
            </a:extLst>
          </p:cNvPr>
          <p:cNvSpPr/>
          <p:nvPr/>
        </p:nvSpPr>
        <p:spPr>
          <a:xfrm>
            <a:off x="1199576" y="3829743"/>
            <a:ext cx="1163725" cy="1170869"/>
          </a:xfrm>
          <a:prstGeom prst="ellipse">
            <a:avLst/>
          </a:prstGeom>
          <a:solidFill>
            <a:srgbClr val="EDA39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136" rtl="0" eaLnBrk="1" latinLnBrk="0" hangingPunct="1">
              <a:defRPr sz="900" kern="1200">
                <a:solidFill>
                  <a:schemeClr val="lt1"/>
                </a:solidFill>
                <a:latin typeface="+mn-lt"/>
                <a:ea typeface="+mn-ea"/>
                <a:cs typeface="+mn-cs"/>
              </a:defRPr>
            </a:lvl1pPr>
            <a:lvl2pPr marL="228569" algn="l" defTabSz="457136" rtl="0" eaLnBrk="1" latinLnBrk="0" hangingPunct="1">
              <a:defRPr sz="900" kern="1200">
                <a:solidFill>
                  <a:schemeClr val="lt1"/>
                </a:solidFill>
                <a:latin typeface="+mn-lt"/>
                <a:ea typeface="+mn-ea"/>
                <a:cs typeface="+mn-cs"/>
              </a:defRPr>
            </a:lvl2pPr>
            <a:lvl3pPr marL="457136" algn="l" defTabSz="457136" rtl="0" eaLnBrk="1" latinLnBrk="0" hangingPunct="1">
              <a:defRPr sz="900" kern="1200">
                <a:solidFill>
                  <a:schemeClr val="lt1"/>
                </a:solidFill>
                <a:latin typeface="+mn-lt"/>
                <a:ea typeface="+mn-ea"/>
                <a:cs typeface="+mn-cs"/>
              </a:defRPr>
            </a:lvl3pPr>
            <a:lvl4pPr marL="685704" algn="l" defTabSz="457136" rtl="0" eaLnBrk="1" latinLnBrk="0" hangingPunct="1">
              <a:defRPr sz="900" kern="1200">
                <a:solidFill>
                  <a:schemeClr val="lt1"/>
                </a:solidFill>
                <a:latin typeface="+mn-lt"/>
                <a:ea typeface="+mn-ea"/>
                <a:cs typeface="+mn-cs"/>
              </a:defRPr>
            </a:lvl4pPr>
            <a:lvl5pPr marL="914272" algn="l" defTabSz="457136" rtl="0" eaLnBrk="1" latinLnBrk="0" hangingPunct="1">
              <a:defRPr sz="900" kern="1200">
                <a:solidFill>
                  <a:schemeClr val="lt1"/>
                </a:solidFill>
                <a:latin typeface="+mn-lt"/>
                <a:ea typeface="+mn-ea"/>
                <a:cs typeface="+mn-cs"/>
              </a:defRPr>
            </a:lvl5pPr>
            <a:lvl6pPr marL="1142840" algn="l" defTabSz="457136" rtl="0" eaLnBrk="1" latinLnBrk="0" hangingPunct="1">
              <a:defRPr sz="900" kern="1200">
                <a:solidFill>
                  <a:schemeClr val="lt1"/>
                </a:solidFill>
                <a:latin typeface="+mn-lt"/>
                <a:ea typeface="+mn-ea"/>
                <a:cs typeface="+mn-cs"/>
              </a:defRPr>
            </a:lvl6pPr>
            <a:lvl7pPr marL="1371408" algn="l" defTabSz="457136" rtl="0" eaLnBrk="1" latinLnBrk="0" hangingPunct="1">
              <a:defRPr sz="900" kern="1200">
                <a:solidFill>
                  <a:schemeClr val="lt1"/>
                </a:solidFill>
                <a:latin typeface="+mn-lt"/>
                <a:ea typeface="+mn-ea"/>
                <a:cs typeface="+mn-cs"/>
              </a:defRPr>
            </a:lvl7pPr>
            <a:lvl8pPr marL="1599976" algn="l" defTabSz="457136" rtl="0" eaLnBrk="1" latinLnBrk="0" hangingPunct="1">
              <a:defRPr sz="900" kern="1200">
                <a:solidFill>
                  <a:schemeClr val="lt1"/>
                </a:solidFill>
                <a:latin typeface="+mn-lt"/>
                <a:ea typeface="+mn-ea"/>
                <a:cs typeface="+mn-cs"/>
              </a:defRPr>
            </a:lvl8pPr>
            <a:lvl9pPr marL="1828544" algn="l" defTabSz="457136" rtl="0" eaLnBrk="1" latinLnBrk="0" hangingPunct="1">
              <a:defRPr sz="900" kern="1200">
                <a:solidFill>
                  <a:schemeClr val="lt1"/>
                </a:solidFill>
                <a:latin typeface="+mn-lt"/>
                <a:ea typeface="+mn-ea"/>
                <a:cs typeface="+mn-cs"/>
              </a:defRPr>
            </a:lvl9pPr>
          </a:lstStyle>
          <a:p>
            <a:pPr marL="0" lvl="1" algn="ctr">
              <a:lnSpc>
                <a:spcPts val="1680"/>
              </a:lnSpc>
            </a:pPr>
            <a:r>
              <a:rPr lang="fr-FR" sz="1200" b="1">
                <a:solidFill>
                  <a:schemeClr val="tx1">
                    <a:lumMod val="85000"/>
                    <a:lumOff val="15000"/>
                  </a:schemeClr>
                </a:solidFill>
                <a:latin typeface="Marianne ExtraBold" panose="02000000000000000000" pitchFamily="50" charset="0"/>
              </a:rPr>
              <a:t>CNR</a:t>
            </a:r>
          </a:p>
        </p:txBody>
      </p:sp>
      <p:sp>
        <p:nvSpPr>
          <p:cNvPr id="7" name="Ellipse 6">
            <a:extLst>
              <a:ext uri="{FF2B5EF4-FFF2-40B4-BE49-F238E27FC236}">
                <a16:creationId xmlns:a16="http://schemas.microsoft.com/office/drawing/2014/main" id="{87E153B9-AC18-058D-1A4E-1E93FDC398C8}"/>
              </a:ext>
            </a:extLst>
          </p:cNvPr>
          <p:cNvSpPr/>
          <p:nvPr/>
        </p:nvSpPr>
        <p:spPr>
          <a:xfrm>
            <a:off x="425461" y="2687968"/>
            <a:ext cx="988466" cy="988466"/>
          </a:xfrm>
          <a:prstGeom prst="ellipse">
            <a:avLst/>
          </a:prstGeom>
          <a:solidFill>
            <a:srgbClr val="FCBF3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136" rtl="0" eaLnBrk="1" latinLnBrk="0" hangingPunct="1">
              <a:defRPr sz="900" kern="1200">
                <a:solidFill>
                  <a:schemeClr val="lt1"/>
                </a:solidFill>
                <a:latin typeface="+mn-lt"/>
                <a:ea typeface="+mn-ea"/>
                <a:cs typeface="+mn-cs"/>
              </a:defRPr>
            </a:lvl1pPr>
            <a:lvl2pPr marL="228569" algn="l" defTabSz="457136" rtl="0" eaLnBrk="1" latinLnBrk="0" hangingPunct="1">
              <a:defRPr sz="900" kern="1200">
                <a:solidFill>
                  <a:schemeClr val="lt1"/>
                </a:solidFill>
                <a:latin typeface="+mn-lt"/>
                <a:ea typeface="+mn-ea"/>
                <a:cs typeface="+mn-cs"/>
              </a:defRPr>
            </a:lvl2pPr>
            <a:lvl3pPr marL="457136" algn="l" defTabSz="457136" rtl="0" eaLnBrk="1" latinLnBrk="0" hangingPunct="1">
              <a:defRPr sz="900" kern="1200">
                <a:solidFill>
                  <a:schemeClr val="lt1"/>
                </a:solidFill>
                <a:latin typeface="+mn-lt"/>
                <a:ea typeface="+mn-ea"/>
                <a:cs typeface="+mn-cs"/>
              </a:defRPr>
            </a:lvl3pPr>
            <a:lvl4pPr marL="685704" algn="l" defTabSz="457136" rtl="0" eaLnBrk="1" latinLnBrk="0" hangingPunct="1">
              <a:defRPr sz="900" kern="1200">
                <a:solidFill>
                  <a:schemeClr val="lt1"/>
                </a:solidFill>
                <a:latin typeface="+mn-lt"/>
                <a:ea typeface="+mn-ea"/>
                <a:cs typeface="+mn-cs"/>
              </a:defRPr>
            </a:lvl4pPr>
            <a:lvl5pPr marL="914272" algn="l" defTabSz="457136" rtl="0" eaLnBrk="1" latinLnBrk="0" hangingPunct="1">
              <a:defRPr sz="900" kern="1200">
                <a:solidFill>
                  <a:schemeClr val="lt1"/>
                </a:solidFill>
                <a:latin typeface="+mn-lt"/>
                <a:ea typeface="+mn-ea"/>
                <a:cs typeface="+mn-cs"/>
              </a:defRPr>
            </a:lvl5pPr>
            <a:lvl6pPr marL="1142840" algn="l" defTabSz="457136" rtl="0" eaLnBrk="1" latinLnBrk="0" hangingPunct="1">
              <a:defRPr sz="900" kern="1200">
                <a:solidFill>
                  <a:schemeClr val="lt1"/>
                </a:solidFill>
                <a:latin typeface="+mn-lt"/>
                <a:ea typeface="+mn-ea"/>
                <a:cs typeface="+mn-cs"/>
              </a:defRPr>
            </a:lvl6pPr>
            <a:lvl7pPr marL="1371408" algn="l" defTabSz="457136" rtl="0" eaLnBrk="1" latinLnBrk="0" hangingPunct="1">
              <a:defRPr sz="900" kern="1200">
                <a:solidFill>
                  <a:schemeClr val="lt1"/>
                </a:solidFill>
                <a:latin typeface="+mn-lt"/>
                <a:ea typeface="+mn-ea"/>
                <a:cs typeface="+mn-cs"/>
              </a:defRPr>
            </a:lvl7pPr>
            <a:lvl8pPr marL="1599976" algn="l" defTabSz="457136" rtl="0" eaLnBrk="1" latinLnBrk="0" hangingPunct="1">
              <a:defRPr sz="900" kern="1200">
                <a:solidFill>
                  <a:schemeClr val="lt1"/>
                </a:solidFill>
                <a:latin typeface="+mn-lt"/>
                <a:ea typeface="+mn-ea"/>
                <a:cs typeface="+mn-cs"/>
              </a:defRPr>
            </a:lvl8pPr>
            <a:lvl9pPr marL="1828544" algn="l" defTabSz="457136" rtl="0" eaLnBrk="1" latinLnBrk="0" hangingPunct="1">
              <a:defRPr sz="900" kern="1200">
                <a:solidFill>
                  <a:schemeClr val="lt1"/>
                </a:solidFill>
                <a:latin typeface="+mn-lt"/>
                <a:ea typeface="+mn-ea"/>
                <a:cs typeface="+mn-cs"/>
              </a:defRPr>
            </a:lvl9pPr>
          </a:lstStyle>
          <a:p>
            <a:pPr marL="0" lvl="1" algn="ctr">
              <a:lnSpc>
                <a:spcPts val="1680"/>
              </a:lnSpc>
            </a:pPr>
            <a:r>
              <a:rPr lang="fr-FR" sz="1200" b="1">
                <a:solidFill>
                  <a:schemeClr val="tx1">
                    <a:lumMod val="75000"/>
                    <a:lumOff val="25000"/>
                  </a:schemeClr>
                </a:solidFill>
                <a:latin typeface="Marianne ExtraBold"/>
              </a:rPr>
              <a:t>PACTE</a:t>
            </a:r>
            <a:endParaRPr lang="fr-FR" sz="1200">
              <a:solidFill>
                <a:schemeClr val="tx1">
                  <a:lumMod val="75000"/>
                  <a:lumOff val="25000"/>
                </a:schemeClr>
              </a:solidFill>
              <a:latin typeface="Marianne Light"/>
            </a:endParaRPr>
          </a:p>
        </p:txBody>
      </p:sp>
      <p:sp>
        <p:nvSpPr>
          <p:cNvPr id="8" name="Ellipse 7">
            <a:extLst>
              <a:ext uri="{FF2B5EF4-FFF2-40B4-BE49-F238E27FC236}">
                <a16:creationId xmlns:a16="http://schemas.microsoft.com/office/drawing/2014/main" id="{640DA72C-55B5-D98D-FBD2-28AC82814718}"/>
              </a:ext>
            </a:extLst>
          </p:cNvPr>
          <p:cNvSpPr/>
          <p:nvPr/>
        </p:nvSpPr>
        <p:spPr>
          <a:xfrm>
            <a:off x="1193228" y="3187217"/>
            <a:ext cx="784166" cy="798454"/>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136" rtl="0" eaLnBrk="1" latinLnBrk="0" hangingPunct="1">
              <a:defRPr sz="900" kern="1200">
                <a:solidFill>
                  <a:schemeClr val="lt1"/>
                </a:solidFill>
                <a:latin typeface="+mn-lt"/>
                <a:ea typeface="+mn-ea"/>
                <a:cs typeface="+mn-cs"/>
              </a:defRPr>
            </a:lvl1pPr>
            <a:lvl2pPr marL="228569" algn="l" defTabSz="457136" rtl="0" eaLnBrk="1" latinLnBrk="0" hangingPunct="1">
              <a:defRPr sz="900" kern="1200">
                <a:solidFill>
                  <a:schemeClr val="lt1"/>
                </a:solidFill>
                <a:latin typeface="+mn-lt"/>
                <a:ea typeface="+mn-ea"/>
                <a:cs typeface="+mn-cs"/>
              </a:defRPr>
            </a:lvl2pPr>
            <a:lvl3pPr marL="457136" algn="l" defTabSz="457136" rtl="0" eaLnBrk="1" latinLnBrk="0" hangingPunct="1">
              <a:defRPr sz="900" kern="1200">
                <a:solidFill>
                  <a:schemeClr val="lt1"/>
                </a:solidFill>
                <a:latin typeface="+mn-lt"/>
                <a:ea typeface="+mn-ea"/>
                <a:cs typeface="+mn-cs"/>
              </a:defRPr>
            </a:lvl3pPr>
            <a:lvl4pPr marL="685704" algn="l" defTabSz="457136" rtl="0" eaLnBrk="1" latinLnBrk="0" hangingPunct="1">
              <a:defRPr sz="900" kern="1200">
                <a:solidFill>
                  <a:schemeClr val="lt1"/>
                </a:solidFill>
                <a:latin typeface="+mn-lt"/>
                <a:ea typeface="+mn-ea"/>
                <a:cs typeface="+mn-cs"/>
              </a:defRPr>
            </a:lvl4pPr>
            <a:lvl5pPr marL="914272" algn="l" defTabSz="457136" rtl="0" eaLnBrk="1" latinLnBrk="0" hangingPunct="1">
              <a:defRPr sz="900" kern="1200">
                <a:solidFill>
                  <a:schemeClr val="lt1"/>
                </a:solidFill>
                <a:latin typeface="+mn-lt"/>
                <a:ea typeface="+mn-ea"/>
                <a:cs typeface="+mn-cs"/>
              </a:defRPr>
            </a:lvl5pPr>
            <a:lvl6pPr marL="1142840" algn="l" defTabSz="457136" rtl="0" eaLnBrk="1" latinLnBrk="0" hangingPunct="1">
              <a:defRPr sz="900" kern="1200">
                <a:solidFill>
                  <a:schemeClr val="lt1"/>
                </a:solidFill>
                <a:latin typeface="+mn-lt"/>
                <a:ea typeface="+mn-ea"/>
                <a:cs typeface="+mn-cs"/>
              </a:defRPr>
            </a:lvl6pPr>
            <a:lvl7pPr marL="1371408" algn="l" defTabSz="457136" rtl="0" eaLnBrk="1" latinLnBrk="0" hangingPunct="1">
              <a:defRPr sz="900" kern="1200">
                <a:solidFill>
                  <a:schemeClr val="lt1"/>
                </a:solidFill>
                <a:latin typeface="+mn-lt"/>
                <a:ea typeface="+mn-ea"/>
                <a:cs typeface="+mn-cs"/>
              </a:defRPr>
            </a:lvl7pPr>
            <a:lvl8pPr marL="1599976" algn="l" defTabSz="457136" rtl="0" eaLnBrk="1" latinLnBrk="0" hangingPunct="1">
              <a:defRPr sz="900" kern="1200">
                <a:solidFill>
                  <a:schemeClr val="lt1"/>
                </a:solidFill>
                <a:latin typeface="+mn-lt"/>
                <a:ea typeface="+mn-ea"/>
                <a:cs typeface="+mn-cs"/>
              </a:defRPr>
            </a:lvl8pPr>
            <a:lvl9pPr marL="1828544" algn="l" defTabSz="457136" rtl="0" eaLnBrk="1" latinLnBrk="0" hangingPunct="1">
              <a:defRPr sz="900" kern="1200">
                <a:solidFill>
                  <a:schemeClr val="lt1"/>
                </a:solidFill>
                <a:latin typeface="+mn-lt"/>
                <a:ea typeface="+mn-ea"/>
                <a:cs typeface="+mn-cs"/>
              </a:defRPr>
            </a:lvl9pPr>
          </a:lstStyle>
          <a:p>
            <a:pPr marL="0" lvl="1" algn="ctr">
              <a:lnSpc>
                <a:spcPts val="1680"/>
              </a:lnSpc>
            </a:pPr>
            <a:r>
              <a:rPr lang="fr-FR" sz="1200" b="1">
                <a:solidFill>
                  <a:schemeClr val="tx1">
                    <a:lumMod val="85000"/>
                    <a:lumOff val="15000"/>
                  </a:schemeClr>
                </a:solidFill>
                <a:latin typeface="Marianne ExtraBold" panose="02000000000000000000" pitchFamily="50" charset="0"/>
              </a:rPr>
              <a:t>…</a:t>
            </a:r>
            <a:endParaRPr lang="fr-FR" sz="1200" b="1">
              <a:solidFill>
                <a:schemeClr val="tx1">
                  <a:lumMod val="85000"/>
                  <a:lumOff val="15000"/>
                </a:schemeClr>
              </a:solidFill>
              <a:latin typeface="Marianne Light" panose="02000000000000000000" pitchFamily="50" charset="0"/>
            </a:endParaRPr>
          </a:p>
        </p:txBody>
      </p:sp>
      <p:sp>
        <p:nvSpPr>
          <p:cNvPr id="21" name="Freeform 22">
            <a:extLst>
              <a:ext uri="{FF2B5EF4-FFF2-40B4-BE49-F238E27FC236}">
                <a16:creationId xmlns:a16="http://schemas.microsoft.com/office/drawing/2014/main" id="{FB9135E1-8AF7-451C-BE6F-6F3CC5150DBA}"/>
              </a:ext>
            </a:extLst>
          </p:cNvPr>
          <p:cNvSpPr/>
          <p:nvPr/>
        </p:nvSpPr>
        <p:spPr>
          <a:xfrm flipH="1">
            <a:off x="-1384739" y="-1840933"/>
            <a:ext cx="2095939" cy="257998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781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218071" y="1821636"/>
            <a:ext cx="5379248" cy="1846659"/>
          </a:xfrm>
          <a:prstGeom prst="rect">
            <a:avLst/>
          </a:prstGeom>
        </p:spPr>
        <p:txBody>
          <a:bodyPr wrap="square" lIns="0" tIns="0" rIns="0" bIns="0" rtlCol="0" anchor="t">
            <a:spAutoFit/>
          </a:bodyPr>
          <a:lstStyle/>
          <a:p>
            <a:pPr algn="ctr">
              <a:lnSpc>
                <a:spcPts val="4800"/>
              </a:lnSpc>
            </a:pPr>
            <a:r>
              <a:rPr lang="en-US" sz="4000">
                <a:solidFill>
                  <a:srgbClr val="2E54A2"/>
                </a:solidFill>
                <a:latin typeface="Marianne ExtraBold"/>
              </a:rPr>
              <a:t>TROIS PRIORITÉS LIÉES À LA PÉRIODE</a:t>
            </a:r>
          </a:p>
          <a:p>
            <a:pPr algn="ctr">
              <a:lnSpc>
                <a:spcPts val="4800"/>
              </a:lnSpc>
            </a:pPr>
            <a:endParaRPr lang="fr-FR" sz="4000">
              <a:cs typeface="Calibri"/>
            </a:endParaRPr>
          </a:p>
        </p:txBody>
      </p:sp>
      <p:sp>
        <p:nvSpPr>
          <p:cNvPr id="5" name="Freeform 5"/>
          <p:cNvSpPr/>
          <p:nvPr/>
        </p:nvSpPr>
        <p:spPr>
          <a:xfrm flipH="1">
            <a:off x="-1831356" y="740394"/>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789462" y="392430"/>
            <a:ext cx="1543051" cy="1543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8" name="TextBox 8"/>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grpSp>
        <p:nvGrpSpPr>
          <p:cNvPr id="9" name="Group 9"/>
          <p:cNvGrpSpPr/>
          <p:nvPr/>
        </p:nvGrpSpPr>
        <p:grpSpPr>
          <a:xfrm>
            <a:off x="7597319" y="1719164"/>
            <a:ext cx="2436695" cy="243669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1" name="TextBox 11"/>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2" name="Freeform 12"/>
          <p:cNvSpPr/>
          <p:nvPr/>
        </p:nvSpPr>
        <p:spPr>
          <a:xfrm>
            <a:off x="6371301" y="3312145"/>
            <a:ext cx="3662712" cy="366271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Image 3">
            <a:extLst>
              <a:ext uri="{FF2B5EF4-FFF2-40B4-BE49-F238E27FC236}">
                <a16:creationId xmlns:a16="http://schemas.microsoft.com/office/drawing/2014/main" id="{2F228B21-717E-48C6-932D-205373455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5335" y="2938896"/>
            <a:ext cx="4985944" cy="28045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9F5E0C1-6E76-7DF0-F869-A4FAA99C662B}"/>
              </a:ext>
            </a:extLst>
          </p:cNvPr>
          <p:cNvSpPr/>
          <p:nvPr/>
        </p:nvSpPr>
        <p:spPr>
          <a:xfrm>
            <a:off x="3836291" y="1066411"/>
            <a:ext cx="1917069" cy="1917069"/>
          </a:xfrm>
          <a:prstGeom prst="ellipse">
            <a:avLst/>
          </a:prstGeom>
          <a:solidFill>
            <a:srgbClr val="EDA39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tx1">
                    <a:lumMod val="85000"/>
                    <a:lumOff val="15000"/>
                  </a:schemeClr>
                </a:solidFill>
                <a:latin typeface="Marianne ExtraBold" panose="02000000000000000000" pitchFamily="50" charset="0"/>
              </a:rPr>
              <a:t>Généralisation des groupes à effectifs réduits </a:t>
            </a:r>
            <a:r>
              <a:rPr lang="fr-FR" sz="1200" b="1">
                <a:solidFill>
                  <a:schemeClr val="tx1">
                    <a:lumMod val="85000"/>
                    <a:lumOff val="15000"/>
                  </a:schemeClr>
                </a:solidFill>
                <a:latin typeface="Marianne Light" panose="02000000000000000000" pitchFamily="50" charset="0"/>
              </a:rPr>
              <a:t>en français et mathématiques en seconde et en première</a:t>
            </a:r>
          </a:p>
        </p:txBody>
      </p:sp>
      <p:sp>
        <p:nvSpPr>
          <p:cNvPr id="15" name="TextBox 5">
            <a:extLst>
              <a:ext uri="{FF2B5EF4-FFF2-40B4-BE49-F238E27FC236}">
                <a16:creationId xmlns:a16="http://schemas.microsoft.com/office/drawing/2014/main" id="{6A888217-EF8C-4408-BD6B-DF952EDF07F6}"/>
              </a:ext>
            </a:extLst>
          </p:cNvPr>
          <p:cNvSpPr txBox="1"/>
          <p:nvPr/>
        </p:nvSpPr>
        <p:spPr>
          <a:xfrm>
            <a:off x="252711" y="175678"/>
            <a:ext cx="2740197" cy="1436291"/>
          </a:xfrm>
          <a:prstGeom prst="rect">
            <a:avLst/>
          </a:prstGeom>
        </p:spPr>
        <p:txBody>
          <a:bodyPr lIns="0" tIns="0" rIns="0" bIns="0" rtlCol="0" anchor="t">
            <a:spAutoFit/>
          </a:bodyPr>
          <a:lstStyle/>
          <a:p>
            <a:pPr>
              <a:lnSpc>
                <a:spcPts val="2772"/>
              </a:lnSpc>
            </a:pPr>
            <a:r>
              <a:rPr lang="en-US" sz="2400">
                <a:solidFill>
                  <a:schemeClr val="bg1"/>
                </a:solidFill>
                <a:latin typeface="Bahnschrift SemiBold" panose="020B0502040204020203" pitchFamily="34" charset="0"/>
              </a:rPr>
              <a:t>CONSOLIDER LES ENSEIGNEMENTS DES SAVOIRS FONDAMENTAUX </a:t>
            </a:r>
          </a:p>
        </p:txBody>
      </p:sp>
      <p:sp>
        <p:nvSpPr>
          <p:cNvPr id="6" name="TextBox 6"/>
          <p:cNvSpPr txBox="1"/>
          <p:nvPr/>
        </p:nvSpPr>
        <p:spPr>
          <a:xfrm>
            <a:off x="252711" y="1367387"/>
            <a:ext cx="3099010" cy="2769989"/>
          </a:xfrm>
          <a:prstGeom prst="rect">
            <a:avLst/>
          </a:prstGeom>
        </p:spPr>
        <p:txBody>
          <a:bodyPr wrap="square" lIns="0" tIns="0" rIns="0" bIns="0" rtlCol="0" anchor="t">
            <a:spAutoFit/>
          </a:bodyPr>
          <a:lstStyle/>
          <a:p>
            <a:pPr algn="just"/>
            <a:r>
              <a:rPr lang="fr-FR" sz="1800">
                <a:solidFill>
                  <a:srgbClr val="545454"/>
                </a:solidFill>
                <a:latin typeface="Bahnschrift Light" panose="020B0502040204020203" pitchFamily="34" charset="0"/>
              </a:rPr>
              <a:t>Pour mieux faire réussir les élèves, répondre aux besoins de l’emploi et incarner les orientations souhaitées par le président de la République, l’ensemble du cursus de </a:t>
            </a:r>
            <a:r>
              <a:rPr lang="fr-FR" sz="1800" b="1">
                <a:solidFill>
                  <a:srgbClr val="2E54A2"/>
                </a:solidFill>
                <a:latin typeface="Bahnschrift Light" panose="020B0502040204020203" pitchFamily="34" charset="0"/>
              </a:rPr>
              <a:t>baccalauréat professionnel </a:t>
            </a:r>
            <a:r>
              <a:rPr lang="fr-FR" sz="1800">
                <a:solidFill>
                  <a:srgbClr val="545454"/>
                </a:solidFill>
                <a:latin typeface="Bahnschrift Light" panose="020B0502040204020203" pitchFamily="34" charset="0"/>
              </a:rPr>
              <a:t>au lycée est repensé pour </a:t>
            </a:r>
            <a:r>
              <a:rPr lang="fr-FR" sz="1800" b="1">
                <a:solidFill>
                  <a:srgbClr val="545454"/>
                </a:solidFill>
                <a:latin typeface="Bahnschrift Light" panose="020B0502040204020203" pitchFamily="34" charset="0"/>
              </a:rPr>
              <a:t>consolider les enseignements des savoirs fondamentaux.</a:t>
            </a:r>
            <a:endParaRPr lang="en-US" sz="1800" b="1">
              <a:solidFill>
                <a:srgbClr val="545454"/>
              </a:solidFill>
              <a:latin typeface="Bahnschrift Light" panose="020B0502040204020203" pitchFamily="34" charset="0"/>
            </a:endParaRPr>
          </a:p>
        </p:txBody>
      </p:sp>
      <p:sp>
        <p:nvSpPr>
          <p:cNvPr id="18" name="Ellipse 17">
            <a:extLst>
              <a:ext uri="{FF2B5EF4-FFF2-40B4-BE49-F238E27FC236}">
                <a16:creationId xmlns:a16="http://schemas.microsoft.com/office/drawing/2014/main" id="{089EA843-8DF9-4CC2-AF2E-31A45D28AECE}"/>
              </a:ext>
            </a:extLst>
          </p:cNvPr>
          <p:cNvSpPr/>
          <p:nvPr/>
        </p:nvSpPr>
        <p:spPr>
          <a:xfrm>
            <a:off x="5000125" y="3049007"/>
            <a:ext cx="1948206" cy="1948206"/>
          </a:xfrm>
          <a:prstGeom prst="ellipse">
            <a:avLst/>
          </a:prstGeom>
          <a:solidFill>
            <a:srgbClr val="FCBF3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tx1">
                    <a:lumMod val="85000"/>
                    <a:lumOff val="15000"/>
                  </a:schemeClr>
                </a:solidFill>
                <a:latin typeface="Marianne ExtraBold" panose="02000000000000000000" pitchFamily="50" charset="0"/>
              </a:rPr>
              <a:t>Augmentation horaire des enseignements fondamentaux </a:t>
            </a:r>
            <a:r>
              <a:rPr lang="fr-FR" sz="1200" b="1">
                <a:solidFill>
                  <a:schemeClr val="tx1">
                    <a:lumMod val="85000"/>
                    <a:lumOff val="15000"/>
                  </a:schemeClr>
                </a:solidFill>
                <a:latin typeface="Marianne Light" panose="02000000000000000000" pitchFamily="50" charset="0"/>
              </a:rPr>
              <a:t>sur les trois années du cursus</a:t>
            </a:r>
          </a:p>
        </p:txBody>
      </p:sp>
      <p:sp>
        <p:nvSpPr>
          <p:cNvPr id="19" name="Ellipse 18">
            <a:extLst>
              <a:ext uri="{FF2B5EF4-FFF2-40B4-BE49-F238E27FC236}">
                <a16:creationId xmlns:a16="http://schemas.microsoft.com/office/drawing/2014/main" id="{39FC7C19-04D0-4E18-A6C3-FD62DA7995E6}"/>
              </a:ext>
            </a:extLst>
          </p:cNvPr>
          <p:cNvSpPr/>
          <p:nvPr/>
        </p:nvSpPr>
        <p:spPr>
          <a:xfrm>
            <a:off x="6440488" y="944126"/>
            <a:ext cx="2483634" cy="2483634"/>
          </a:xfrm>
          <a:prstGeom prst="ellipse">
            <a:avLst/>
          </a:prstGeom>
          <a:solidFill>
            <a:srgbClr val="2E54A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bg1"/>
                </a:solidFill>
                <a:latin typeface="Marianne ExtraBold"/>
              </a:rPr>
              <a:t>Parcours de poursuite  d’études ou d’insertion professionnelles  d’une durée  de  six  semaines  </a:t>
            </a:r>
            <a:r>
              <a:rPr lang="fr-FR" sz="1200" b="1">
                <a:solidFill>
                  <a:schemeClr val="bg1"/>
                </a:solidFill>
                <a:latin typeface="Marianne Light"/>
              </a:rPr>
              <a:t>en fin d’année de terminale</a:t>
            </a:r>
            <a:endParaRPr lang="fr-FR">
              <a:solidFill>
                <a:schemeClr val="bg1"/>
              </a:solidFill>
              <a:latin typeface="Marianne Light"/>
            </a:endParaRPr>
          </a:p>
        </p:txBody>
      </p:sp>
      <p:grpSp>
        <p:nvGrpSpPr>
          <p:cNvPr id="20" name="Groupe 19">
            <a:extLst>
              <a:ext uri="{FF2B5EF4-FFF2-40B4-BE49-F238E27FC236}">
                <a16:creationId xmlns:a16="http://schemas.microsoft.com/office/drawing/2014/main" id="{EDC5A8CA-ED7C-4AD1-AB7A-6FD3FC788206}"/>
              </a:ext>
            </a:extLst>
          </p:cNvPr>
          <p:cNvGrpSpPr/>
          <p:nvPr/>
        </p:nvGrpSpPr>
        <p:grpSpPr>
          <a:xfrm>
            <a:off x="5936365" y="165070"/>
            <a:ext cx="2403166" cy="581454"/>
            <a:chOff x="4437647" y="471630"/>
            <a:chExt cx="3903142" cy="979113"/>
          </a:xfrm>
        </p:grpSpPr>
        <p:sp>
          <p:nvSpPr>
            <p:cNvPr id="21" name="Rectangle : coins arrondis 20">
              <a:extLst>
                <a:ext uri="{FF2B5EF4-FFF2-40B4-BE49-F238E27FC236}">
                  <a16:creationId xmlns:a16="http://schemas.microsoft.com/office/drawing/2014/main" id="{E6FA0249-920D-44CB-BE46-7DB5D1B7E43E}"/>
                </a:ext>
              </a:extLst>
            </p:cNvPr>
            <p:cNvSpPr/>
            <p:nvPr/>
          </p:nvSpPr>
          <p:spPr>
            <a:xfrm>
              <a:off x="4791506" y="471630"/>
              <a:ext cx="3549283" cy="979113"/>
            </a:xfrm>
            <a:prstGeom prst="roundRect">
              <a:avLst>
                <a:gd name="adj" fmla="val 24736"/>
              </a:avLst>
            </a:prstGeom>
            <a:solidFill>
              <a:srgbClr val="2734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91440" bIns="45720" rtlCol="0" anchor="ctr"/>
            <a:lstStyle/>
            <a:p>
              <a:pPr marL="6350" marR="2540" algn="just">
                <a:lnSpc>
                  <a:spcPct val="90800"/>
                </a:lnSpc>
                <a:spcBef>
                  <a:spcPts val="133"/>
                </a:spcBef>
              </a:pPr>
              <a:r>
                <a:rPr lang="fr-FR">
                  <a:solidFill>
                    <a:srgbClr val="FFFFFF"/>
                  </a:solidFill>
                  <a:latin typeface="Marianne"/>
                  <a:cs typeface="Calibri"/>
                </a:rPr>
                <a:t>Sécuriser</a:t>
              </a:r>
              <a:r>
                <a:rPr lang="fr-FR" spc="-25">
                  <a:solidFill>
                    <a:srgbClr val="FFFFFF"/>
                  </a:solidFill>
                  <a:latin typeface="Marianne"/>
                  <a:cs typeface="Calibri"/>
                </a:rPr>
                <a:t> </a:t>
              </a:r>
              <a:r>
                <a:rPr lang="fr-FR">
                  <a:solidFill>
                    <a:srgbClr val="FFFFFF"/>
                  </a:solidFill>
                  <a:latin typeface="Marianne"/>
                  <a:cs typeface="Calibri"/>
                </a:rPr>
                <a:t>le</a:t>
              </a:r>
              <a:r>
                <a:rPr lang="fr-FR" spc="-22">
                  <a:solidFill>
                    <a:srgbClr val="FFFFFF"/>
                  </a:solidFill>
                  <a:latin typeface="Marianne"/>
                  <a:cs typeface="Calibri"/>
                </a:rPr>
                <a:t> </a:t>
              </a:r>
              <a:r>
                <a:rPr lang="fr-FR" spc="-5">
                  <a:solidFill>
                    <a:srgbClr val="FFFFFF"/>
                  </a:solidFill>
                  <a:latin typeface="Marianne"/>
                  <a:cs typeface="Calibri"/>
                </a:rPr>
                <a:t>parcours </a:t>
              </a:r>
              <a:r>
                <a:rPr lang="fr-FR">
                  <a:solidFill>
                    <a:srgbClr val="FFFFFF"/>
                  </a:solidFill>
                  <a:latin typeface="Marianne"/>
                  <a:cs typeface="Calibri"/>
                </a:rPr>
                <a:t>de</a:t>
              </a:r>
              <a:r>
                <a:rPr lang="fr-FR" spc="-15">
                  <a:solidFill>
                    <a:srgbClr val="FFFFFF"/>
                  </a:solidFill>
                  <a:latin typeface="Marianne"/>
                  <a:cs typeface="Calibri"/>
                </a:rPr>
                <a:t> </a:t>
              </a:r>
              <a:r>
                <a:rPr lang="fr-FR" spc="-5">
                  <a:solidFill>
                    <a:srgbClr val="FFFFFF"/>
                  </a:solidFill>
                  <a:latin typeface="Marianne"/>
                  <a:cs typeface="Calibri"/>
                </a:rPr>
                <a:t>l’élève</a:t>
              </a:r>
              <a:r>
                <a:rPr lang="fr-FR" spc="-56">
                  <a:solidFill>
                    <a:srgbClr val="FFFFFF"/>
                  </a:solidFill>
                  <a:latin typeface="Marianne"/>
                  <a:cs typeface="Calibri"/>
                </a:rPr>
                <a:t> </a:t>
              </a:r>
              <a:r>
                <a:rPr lang="fr-FR">
                  <a:solidFill>
                    <a:srgbClr val="FFFFFF"/>
                  </a:solidFill>
                  <a:latin typeface="Marianne"/>
                  <a:cs typeface="Calibri"/>
                </a:rPr>
                <a:t>et</a:t>
              </a:r>
              <a:r>
                <a:rPr lang="fr-FR" spc="-5">
                  <a:solidFill>
                    <a:srgbClr val="FFFFFF"/>
                  </a:solidFill>
                  <a:latin typeface="Marianne"/>
                  <a:cs typeface="Calibri"/>
                </a:rPr>
                <a:t> </a:t>
              </a:r>
              <a:r>
                <a:rPr lang="fr-FR" spc="-13">
                  <a:solidFill>
                    <a:srgbClr val="FFFFFF"/>
                  </a:solidFill>
                  <a:latin typeface="Marianne"/>
                  <a:cs typeface="Calibri"/>
                </a:rPr>
                <a:t>de </a:t>
              </a:r>
              <a:r>
                <a:rPr lang="fr-FR">
                  <a:solidFill>
                    <a:srgbClr val="FFFFFF"/>
                  </a:solidFill>
                  <a:latin typeface="Marianne"/>
                  <a:cs typeface="Calibri"/>
                </a:rPr>
                <a:t>l’apprenti</a:t>
              </a:r>
              <a:r>
                <a:rPr lang="fr-FR" spc="-31">
                  <a:solidFill>
                    <a:srgbClr val="FFFFFF"/>
                  </a:solidFill>
                  <a:latin typeface="Marianne"/>
                  <a:cs typeface="Calibri"/>
                </a:rPr>
                <a:t> </a:t>
              </a:r>
              <a:r>
                <a:rPr lang="fr-FR" spc="-5">
                  <a:solidFill>
                    <a:srgbClr val="FFFFFF"/>
                  </a:solidFill>
                  <a:latin typeface="Marianne"/>
                  <a:cs typeface="Calibri"/>
                </a:rPr>
                <a:t>jusqu’à</a:t>
              </a:r>
              <a:r>
                <a:rPr lang="fr-FR" spc="-31">
                  <a:solidFill>
                    <a:srgbClr val="FFFFFF"/>
                  </a:solidFill>
                  <a:latin typeface="Marianne"/>
                  <a:cs typeface="Calibri"/>
                </a:rPr>
                <a:t> </a:t>
              </a:r>
              <a:r>
                <a:rPr lang="fr-FR" spc="-13">
                  <a:solidFill>
                    <a:srgbClr val="FFFFFF"/>
                  </a:solidFill>
                  <a:latin typeface="Marianne"/>
                  <a:cs typeface="Calibri"/>
                </a:rPr>
                <a:t>la </a:t>
              </a:r>
              <a:r>
                <a:rPr lang="fr-FR">
                  <a:solidFill>
                    <a:srgbClr val="FFFFFF"/>
                  </a:solidFill>
                  <a:latin typeface="Marianne"/>
                  <a:cs typeface="Calibri"/>
                </a:rPr>
                <a:t>qualification</a:t>
              </a:r>
              <a:r>
                <a:rPr lang="fr-FR" spc="3">
                  <a:solidFill>
                    <a:srgbClr val="FFFFFF"/>
                  </a:solidFill>
                  <a:latin typeface="Marianne"/>
                  <a:cs typeface="Calibri"/>
                </a:rPr>
                <a:t> </a:t>
              </a:r>
              <a:r>
                <a:rPr lang="fr-FR" spc="-10">
                  <a:solidFill>
                    <a:srgbClr val="FFFFFF"/>
                  </a:solidFill>
                  <a:latin typeface="Marianne"/>
                  <a:cs typeface="Calibri"/>
                </a:rPr>
                <a:t>pour </a:t>
              </a:r>
              <a:r>
                <a:rPr lang="fr-FR" spc="-5">
                  <a:solidFill>
                    <a:srgbClr val="FFFFFF"/>
                  </a:solidFill>
                  <a:latin typeface="Marianne"/>
                  <a:cs typeface="Calibri"/>
                </a:rPr>
                <a:t>l’emploi</a:t>
              </a:r>
              <a:endParaRPr lang="fr-FR">
                <a:latin typeface="Marianne"/>
                <a:cs typeface="Calibri"/>
              </a:endParaRPr>
            </a:p>
          </p:txBody>
        </p:sp>
        <p:grpSp>
          <p:nvGrpSpPr>
            <p:cNvPr id="22" name="Group 10">
              <a:extLst>
                <a:ext uri="{FF2B5EF4-FFF2-40B4-BE49-F238E27FC236}">
                  <a16:creationId xmlns:a16="http://schemas.microsoft.com/office/drawing/2014/main" id="{FF4F8A0A-8A09-4B94-A101-156EE4FB8E9B}"/>
                </a:ext>
              </a:extLst>
            </p:cNvPr>
            <p:cNvGrpSpPr/>
            <p:nvPr/>
          </p:nvGrpSpPr>
          <p:grpSpPr>
            <a:xfrm>
              <a:off x="4437647" y="592512"/>
              <a:ext cx="771525" cy="771525"/>
              <a:chOff x="0" y="0"/>
              <a:chExt cx="812800" cy="812800"/>
            </a:xfrm>
          </p:grpSpPr>
          <p:sp>
            <p:nvSpPr>
              <p:cNvPr id="24" name="Freeform 11">
                <a:extLst>
                  <a:ext uri="{FF2B5EF4-FFF2-40B4-BE49-F238E27FC236}">
                    <a16:creationId xmlns:a16="http://schemas.microsoft.com/office/drawing/2014/main" id="{C5F9AAB2-EEEE-401D-87E5-7A56AAB2D0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5" name="TextBox 12">
                <a:extLst>
                  <a:ext uri="{FF2B5EF4-FFF2-40B4-BE49-F238E27FC236}">
                    <a16:creationId xmlns:a16="http://schemas.microsoft.com/office/drawing/2014/main" id="{9ED3E54E-0CF2-4177-A78A-609047BE6E2E}"/>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3" name="Graphique 22" descr="Public cible avec un remplissage uni">
              <a:extLst>
                <a:ext uri="{FF2B5EF4-FFF2-40B4-BE49-F238E27FC236}">
                  <a16:creationId xmlns:a16="http://schemas.microsoft.com/office/drawing/2014/main" id="{1C4956FE-348B-4684-949C-41D09AC34916}"/>
                </a:ext>
              </a:extLst>
            </p:cNvPr>
            <p:cNvPicPr>
              <a:picLocks noChangeAspect="1"/>
            </p:cNvPicPr>
            <p:nvPr/>
          </p:nvPicPr>
          <p:blipFill>
            <a:blip r:embed="rId2" cstate="print">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1771" y="685872"/>
              <a:ext cx="603857" cy="603857"/>
            </a:xfrm>
            <a:prstGeom prst="rect">
              <a:avLst/>
            </a:prstGeom>
          </p:spPr>
        </p:pic>
      </p:grpSp>
      <p:sp>
        <p:nvSpPr>
          <p:cNvPr id="28" name="TextBox 3">
            <a:extLst>
              <a:ext uri="{FF2B5EF4-FFF2-40B4-BE49-F238E27FC236}">
                <a16:creationId xmlns:a16="http://schemas.microsoft.com/office/drawing/2014/main" id="{435E8407-E899-4D11-AF9A-9B46F523BF92}"/>
              </a:ext>
            </a:extLst>
          </p:cNvPr>
          <p:cNvSpPr txBox="1"/>
          <p:nvPr/>
        </p:nvSpPr>
        <p:spPr>
          <a:xfrm>
            <a:off x="251635" y="179590"/>
            <a:ext cx="5162879" cy="738664"/>
          </a:xfrm>
          <a:prstGeom prst="rect">
            <a:avLst/>
          </a:prstGeom>
        </p:spPr>
        <p:txBody>
          <a:bodyPr wrap="square" lIns="0" tIns="0" rIns="0" bIns="0" rtlCol="0" anchor="t">
            <a:spAutoFit/>
          </a:bodyPr>
          <a:lstStyle/>
          <a:p>
            <a:r>
              <a:rPr lang="fr-FR" sz="2400">
                <a:solidFill>
                  <a:srgbClr val="E62967"/>
                </a:solidFill>
                <a:latin typeface="Bahnschrift SemiBold"/>
              </a:rPr>
              <a:t>CONSOLIDER LES ENSEIGNEMENTS DES SAVOIRS FONDAMENTAUX </a:t>
            </a:r>
            <a:endParaRPr lang="fr-FR" sz="2800">
              <a:solidFill>
                <a:srgbClr val="E62967"/>
              </a:solidFill>
              <a:latin typeface="Bahnschrift SemiBold" panose="020B0502040204020203" pitchFamily="34" charset="0"/>
            </a:endParaRPr>
          </a:p>
        </p:txBody>
      </p:sp>
      <p:sp>
        <p:nvSpPr>
          <p:cNvPr id="29" name="Freeform 13">
            <a:extLst>
              <a:ext uri="{FF2B5EF4-FFF2-40B4-BE49-F238E27FC236}">
                <a16:creationId xmlns:a16="http://schemas.microsoft.com/office/drawing/2014/main" id="{64D586C9-B8FA-4A10-9F31-A58F60BB0FDC}"/>
              </a:ext>
            </a:extLst>
          </p:cNvPr>
          <p:cNvSpPr/>
          <p:nvPr/>
        </p:nvSpPr>
        <p:spPr>
          <a:xfrm>
            <a:off x="8357971" y="-769966"/>
            <a:ext cx="1318888" cy="131888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26" name="Freeform 6">
            <a:extLst>
              <a:ext uri="{FF2B5EF4-FFF2-40B4-BE49-F238E27FC236}">
                <a16:creationId xmlns:a16="http://schemas.microsoft.com/office/drawing/2014/main" id="{6156A411-E51C-4A61-8F33-661026434D3C}"/>
              </a:ext>
            </a:extLst>
          </p:cNvPr>
          <p:cNvSpPr/>
          <p:nvPr/>
        </p:nvSpPr>
        <p:spPr>
          <a:xfrm>
            <a:off x="-363867" y="4641204"/>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73991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9F5E0C1-6E76-7DF0-F869-A4FAA99C662B}"/>
              </a:ext>
            </a:extLst>
          </p:cNvPr>
          <p:cNvSpPr/>
          <p:nvPr/>
        </p:nvSpPr>
        <p:spPr>
          <a:xfrm>
            <a:off x="3849149" y="1083862"/>
            <a:ext cx="1710747" cy="1710747"/>
          </a:xfrm>
          <a:prstGeom prst="ellipse">
            <a:avLst/>
          </a:prstGeom>
          <a:solidFill>
            <a:srgbClr val="EDA39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tx1">
                    <a:lumMod val="85000"/>
                    <a:lumOff val="15000"/>
                  </a:schemeClr>
                </a:solidFill>
                <a:latin typeface="Marianne ExtraBold" panose="02000000000000000000" pitchFamily="50" charset="0"/>
              </a:rPr>
              <a:t>Passer certaines épreuves plus tôt dans l’année scolaire</a:t>
            </a:r>
          </a:p>
        </p:txBody>
      </p:sp>
      <p:sp>
        <p:nvSpPr>
          <p:cNvPr id="6" name="TextBox 6"/>
          <p:cNvSpPr txBox="1"/>
          <p:nvPr/>
        </p:nvSpPr>
        <p:spPr>
          <a:xfrm>
            <a:off x="284576" y="1238177"/>
            <a:ext cx="3363281" cy="2769989"/>
          </a:xfrm>
          <a:prstGeom prst="rect">
            <a:avLst/>
          </a:prstGeom>
        </p:spPr>
        <p:txBody>
          <a:bodyPr wrap="square" lIns="0" tIns="0" rIns="0" bIns="0" rtlCol="0" anchor="t">
            <a:spAutoFit/>
          </a:bodyPr>
          <a:lstStyle/>
          <a:p>
            <a:pPr algn="just"/>
            <a:r>
              <a:rPr lang="fr-FR" sz="1800">
                <a:solidFill>
                  <a:srgbClr val="545454"/>
                </a:solidFill>
                <a:latin typeface="Bahnschrift Light" panose="020B0502040204020203" pitchFamily="34" charset="0"/>
              </a:rPr>
              <a:t>Un an après avoir obtenu leur </a:t>
            </a:r>
            <a:r>
              <a:rPr lang="fr-FR" sz="1800" b="1">
                <a:solidFill>
                  <a:srgbClr val="2E54A2"/>
                </a:solidFill>
                <a:latin typeface="Bahnschrift Light" panose="020B0502040204020203" pitchFamily="34" charset="0"/>
              </a:rPr>
              <a:t>baccalauréat professionnel </a:t>
            </a:r>
            <a:r>
              <a:rPr lang="fr-FR" sz="1800">
                <a:solidFill>
                  <a:srgbClr val="545454"/>
                </a:solidFill>
                <a:latin typeface="Bahnschrift Light" panose="020B0502040204020203" pitchFamily="34" charset="0"/>
              </a:rPr>
              <a:t>et hors ceux qui poursuivent leurs études, un diplômé sur deux n’a pas réussi à trouver d’emploi. Parmi ceux qui poursuivent leurs études en vue d’obtenir un BTS, un sur deux parvient à obtenir son diplôme en deux ans.</a:t>
            </a:r>
          </a:p>
        </p:txBody>
      </p:sp>
      <p:sp>
        <p:nvSpPr>
          <p:cNvPr id="18" name="Ellipse 17">
            <a:extLst>
              <a:ext uri="{FF2B5EF4-FFF2-40B4-BE49-F238E27FC236}">
                <a16:creationId xmlns:a16="http://schemas.microsoft.com/office/drawing/2014/main" id="{089EA843-8DF9-4CC2-AF2E-31A45D28AECE}"/>
              </a:ext>
            </a:extLst>
          </p:cNvPr>
          <p:cNvSpPr/>
          <p:nvPr/>
        </p:nvSpPr>
        <p:spPr>
          <a:xfrm>
            <a:off x="4902723" y="2811820"/>
            <a:ext cx="2136706" cy="210434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tx1">
                    <a:lumMod val="85000"/>
                    <a:lumOff val="15000"/>
                  </a:schemeClr>
                </a:solidFill>
                <a:latin typeface="Marianne ExtraBold" panose="02000000000000000000" pitchFamily="50" charset="0"/>
              </a:rPr>
              <a:t>Disposer d’un accompagnement personnalisé pour mieux comprendre le marché du travail et les attentes des employeurs</a:t>
            </a:r>
          </a:p>
        </p:txBody>
      </p:sp>
      <p:sp>
        <p:nvSpPr>
          <p:cNvPr id="19" name="Ellipse 18">
            <a:extLst>
              <a:ext uri="{FF2B5EF4-FFF2-40B4-BE49-F238E27FC236}">
                <a16:creationId xmlns:a16="http://schemas.microsoft.com/office/drawing/2014/main" id="{39FC7C19-04D0-4E18-A6C3-FD62DA7995E6}"/>
              </a:ext>
            </a:extLst>
          </p:cNvPr>
          <p:cNvSpPr/>
          <p:nvPr/>
        </p:nvSpPr>
        <p:spPr>
          <a:xfrm>
            <a:off x="6643433" y="976475"/>
            <a:ext cx="2215991" cy="2215991"/>
          </a:xfrm>
          <a:prstGeom prst="ellipse">
            <a:avLst/>
          </a:prstGeom>
          <a:solidFill>
            <a:srgbClr val="2E54A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bg1"/>
                </a:solidFill>
                <a:latin typeface="Marianne ExtraBold"/>
              </a:rPr>
              <a:t>Choisir la fin</a:t>
            </a:r>
          </a:p>
          <a:p>
            <a:pPr marL="0" lvl="1" algn="ctr">
              <a:lnSpc>
                <a:spcPts val="1680"/>
              </a:lnSpc>
            </a:pPr>
            <a:r>
              <a:rPr lang="fr-FR" sz="1200" b="1">
                <a:solidFill>
                  <a:schemeClr val="bg1"/>
                </a:solidFill>
                <a:latin typeface="Marianne ExtraBold"/>
              </a:rPr>
              <a:t>d’année scolaire la plus pertinente compte tenu de son projet professionnel </a:t>
            </a:r>
            <a:r>
              <a:rPr lang="fr-FR" sz="1000">
                <a:solidFill>
                  <a:schemeClr val="bg1"/>
                </a:solidFill>
                <a:latin typeface="Marianne"/>
              </a:rPr>
              <a:t>(insertion professionnelle ou poursuite d’études)</a:t>
            </a:r>
            <a:endParaRPr lang="fr-FR" sz="1200">
              <a:solidFill>
                <a:schemeClr val="bg1"/>
              </a:solidFill>
              <a:latin typeface="Marianne"/>
            </a:endParaRPr>
          </a:p>
        </p:txBody>
      </p:sp>
      <p:grpSp>
        <p:nvGrpSpPr>
          <p:cNvPr id="20" name="Groupe 19">
            <a:extLst>
              <a:ext uri="{FF2B5EF4-FFF2-40B4-BE49-F238E27FC236}">
                <a16:creationId xmlns:a16="http://schemas.microsoft.com/office/drawing/2014/main" id="{EDC5A8CA-ED7C-4AD1-AB7A-6FD3FC788206}"/>
              </a:ext>
            </a:extLst>
          </p:cNvPr>
          <p:cNvGrpSpPr>
            <a:grpSpLocks noChangeAspect="1"/>
          </p:cNvGrpSpPr>
          <p:nvPr/>
        </p:nvGrpSpPr>
        <p:grpSpPr>
          <a:xfrm>
            <a:off x="5924229" y="158024"/>
            <a:ext cx="2433742" cy="588069"/>
            <a:chOff x="4437647" y="471630"/>
            <a:chExt cx="3955006" cy="979113"/>
          </a:xfrm>
        </p:grpSpPr>
        <p:sp>
          <p:nvSpPr>
            <p:cNvPr id="21" name="Rectangle : coins arrondis 20">
              <a:extLst>
                <a:ext uri="{FF2B5EF4-FFF2-40B4-BE49-F238E27FC236}">
                  <a16:creationId xmlns:a16="http://schemas.microsoft.com/office/drawing/2014/main" id="{E6FA0249-920D-44CB-BE46-7DB5D1B7E43E}"/>
                </a:ext>
              </a:extLst>
            </p:cNvPr>
            <p:cNvSpPr/>
            <p:nvPr/>
          </p:nvSpPr>
          <p:spPr>
            <a:xfrm>
              <a:off x="4791506" y="471630"/>
              <a:ext cx="3601147" cy="979113"/>
            </a:xfrm>
            <a:prstGeom prst="roundRect">
              <a:avLst>
                <a:gd name="adj" fmla="val 24736"/>
              </a:avLst>
            </a:prstGeom>
            <a:solidFill>
              <a:srgbClr val="2734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a:solidFill>
                    <a:srgbClr val="FFFFFF"/>
                  </a:solidFill>
                  <a:latin typeface="Marianne" panose="02000000000000000000" pitchFamily="50" charset="0"/>
                  <a:cs typeface="Calibri"/>
                </a:rPr>
                <a:t>Sécuriser</a:t>
              </a:r>
              <a:r>
                <a:rPr lang="fr-FR" spc="-25">
                  <a:solidFill>
                    <a:srgbClr val="FFFFFF"/>
                  </a:solidFill>
                  <a:latin typeface="Marianne" panose="02000000000000000000" pitchFamily="50" charset="0"/>
                  <a:cs typeface="Calibri"/>
                </a:rPr>
                <a:t> </a:t>
              </a:r>
              <a:r>
                <a:rPr lang="fr-FR">
                  <a:solidFill>
                    <a:srgbClr val="FFFFFF"/>
                  </a:solidFill>
                  <a:latin typeface="Marianne" panose="02000000000000000000" pitchFamily="50" charset="0"/>
                  <a:cs typeface="Calibri"/>
                </a:rPr>
                <a:t>le</a:t>
              </a:r>
              <a:r>
                <a:rPr lang="fr-FR" spc="-22">
                  <a:solidFill>
                    <a:srgbClr val="FFFFFF"/>
                  </a:solidFill>
                  <a:latin typeface="Marianne" panose="02000000000000000000" pitchFamily="50" charset="0"/>
                  <a:cs typeface="Calibri"/>
                </a:rPr>
                <a:t> </a:t>
              </a:r>
              <a:r>
                <a:rPr lang="fr-FR" spc="-5">
                  <a:solidFill>
                    <a:srgbClr val="FFFFFF"/>
                  </a:solidFill>
                  <a:latin typeface="Marianne" panose="02000000000000000000" pitchFamily="50" charset="0"/>
                  <a:cs typeface="Calibri"/>
                </a:rPr>
                <a:t>parcours </a:t>
              </a:r>
              <a:r>
                <a:rPr lang="fr-FR">
                  <a:solidFill>
                    <a:srgbClr val="FFFFFF"/>
                  </a:solidFill>
                  <a:latin typeface="Marianne" panose="02000000000000000000" pitchFamily="50" charset="0"/>
                  <a:cs typeface="Calibri"/>
                </a:rPr>
                <a:t>de</a:t>
              </a:r>
              <a:r>
                <a:rPr lang="fr-FR" spc="-15">
                  <a:solidFill>
                    <a:srgbClr val="FFFFFF"/>
                  </a:solidFill>
                  <a:latin typeface="Marianne" panose="02000000000000000000" pitchFamily="50" charset="0"/>
                  <a:cs typeface="Calibri"/>
                </a:rPr>
                <a:t> </a:t>
              </a:r>
              <a:r>
                <a:rPr lang="fr-FR" spc="-5">
                  <a:solidFill>
                    <a:srgbClr val="FFFFFF"/>
                  </a:solidFill>
                  <a:latin typeface="Marianne" panose="02000000000000000000" pitchFamily="50" charset="0"/>
                  <a:cs typeface="Calibri"/>
                </a:rPr>
                <a:t>l’élève</a:t>
              </a:r>
              <a:r>
                <a:rPr lang="fr-FR" spc="-56">
                  <a:solidFill>
                    <a:srgbClr val="FFFFFF"/>
                  </a:solidFill>
                  <a:latin typeface="Marianne" panose="02000000000000000000" pitchFamily="50" charset="0"/>
                  <a:cs typeface="Calibri"/>
                </a:rPr>
                <a:t> </a:t>
              </a:r>
              <a:r>
                <a:rPr lang="fr-FR">
                  <a:solidFill>
                    <a:srgbClr val="FFFFFF"/>
                  </a:solidFill>
                  <a:latin typeface="Marianne" panose="02000000000000000000" pitchFamily="50" charset="0"/>
                  <a:cs typeface="Calibri"/>
                </a:rPr>
                <a:t>et</a:t>
              </a:r>
              <a:r>
                <a:rPr lang="fr-FR" spc="-5">
                  <a:solidFill>
                    <a:srgbClr val="FFFFFF"/>
                  </a:solidFill>
                  <a:latin typeface="Marianne" panose="02000000000000000000" pitchFamily="50" charset="0"/>
                  <a:cs typeface="Calibri"/>
                </a:rPr>
                <a:t> </a:t>
              </a:r>
              <a:r>
                <a:rPr lang="fr-FR" spc="-13">
                  <a:solidFill>
                    <a:srgbClr val="FFFFFF"/>
                  </a:solidFill>
                  <a:latin typeface="Marianne" panose="02000000000000000000" pitchFamily="50" charset="0"/>
                  <a:cs typeface="Calibri"/>
                </a:rPr>
                <a:t>de </a:t>
              </a:r>
              <a:r>
                <a:rPr lang="fr-FR">
                  <a:solidFill>
                    <a:srgbClr val="FFFFFF"/>
                  </a:solidFill>
                  <a:latin typeface="Marianne" panose="02000000000000000000" pitchFamily="50" charset="0"/>
                  <a:cs typeface="Calibri"/>
                </a:rPr>
                <a:t>l’apprenti</a:t>
              </a:r>
              <a:r>
                <a:rPr lang="fr-FR" spc="-31">
                  <a:solidFill>
                    <a:srgbClr val="FFFFFF"/>
                  </a:solidFill>
                  <a:latin typeface="Marianne" panose="02000000000000000000" pitchFamily="50" charset="0"/>
                  <a:cs typeface="Calibri"/>
                </a:rPr>
                <a:t> </a:t>
              </a:r>
              <a:r>
                <a:rPr lang="fr-FR" spc="-5">
                  <a:solidFill>
                    <a:srgbClr val="FFFFFF"/>
                  </a:solidFill>
                  <a:latin typeface="Marianne" panose="02000000000000000000" pitchFamily="50" charset="0"/>
                  <a:cs typeface="Calibri"/>
                </a:rPr>
                <a:t>jusqu’à</a:t>
              </a:r>
              <a:r>
                <a:rPr lang="fr-FR" spc="-31">
                  <a:solidFill>
                    <a:srgbClr val="FFFFFF"/>
                  </a:solidFill>
                  <a:latin typeface="Marianne" panose="02000000000000000000" pitchFamily="50" charset="0"/>
                  <a:cs typeface="Calibri"/>
                </a:rPr>
                <a:t> </a:t>
              </a:r>
              <a:r>
                <a:rPr lang="fr-FR" spc="-13">
                  <a:solidFill>
                    <a:srgbClr val="FFFFFF"/>
                  </a:solidFill>
                  <a:latin typeface="Marianne" panose="02000000000000000000" pitchFamily="50" charset="0"/>
                  <a:cs typeface="Calibri"/>
                </a:rPr>
                <a:t>la </a:t>
              </a:r>
              <a:r>
                <a:rPr lang="fr-FR">
                  <a:solidFill>
                    <a:srgbClr val="FFFFFF"/>
                  </a:solidFill>
                  <a:latin typeface="Marianne" panose="02000000000000000000" pitchFamily="50" charset="0"/>
                  <a:cs typeface="Calibri"/>
                </a:rPr>
                <a:t>qualification</a:t>
              </a:r>
              <a:r>
                <a:rPr lang="fr-FR" spc="3">
                  <a:solidFill>
                    <a:srgbClr val="FFFFFF"/>
                  </a:solidFill>
                  <a:latin typeface="Marianne" panose="02000000000000000000" pitchFamily="50" charset="0"/>
                  <a:cs typeface="Calibri"/>
                </a:rPr>
                <a:t> </a:t>
              </a:r>
              <a:r>
                <a:rPr lang="fr-FR" spc="-10">
                  <a:solidFill>
                    <a:srgbClr val="FFFFFF"/>
                  </a:solidFill>
                  <a:latin typeface="Marianne" panose="02000000000000000000" pitchFamily="50" charset="0"/>
                  <a:cs typeface="Calibri"/>
                </a:rPr>
                <a:t>pour </a:t>
              </a:r>
              <a:r>
                <a:rPr lang="fr-FR" spc="-5">
                  <a:solidFill>
                    <a:srgbClr val="FFFFFF"/>
                  </a:solidFill>
                  <a:latin typeface="Marianne" panose="02000000000000000000" pitchFamily="50" charset="0"/>
                  <a:cs typeface="Calibri"/>
                </a:rPr>
                <a:t>l’emploi</a:t>
              </a:r>
              <a:endParaRPr lang="fr-FR">
                <a:latin typeface="Marianne" panose="02000000000000000000" pitchFamily="50" charset="0"/>
                <a:cs typeface="Calibri"/>
              </a:endParaRPr>
            </a:p>
          </p:txBody>
        </p:sp>
        <p:grpSp>
          <p:nvGrpSpPr>
            <p:cNvPr id="22" name="Group 10">
              <a:extLst>
                <a:ext uri="{FF2B5EF4-FFF2-40B4-BE49-F238E27FC236}">
                  <a16:creationId xmlns:a16="http://schemas.microsoft.com/office/drawing/2014/main" id="{FF4F8A0A-8A09-4B94-A101-156EE4FB8E9B}"/>
                </a:ext>
              </a:extLst>
            </p:cNvPr>
            <p:cNvGrpSpPr/>
            <p:nvPr/>
          </p:nvGrpSpPr>
          <p:grpSpPr>
            <a:xfrm>
              <a:off x="4437647" y="592512"/>
              <a:ext cx="771525" cy="771525"/>
              <a:chOff x="0" y="0"/>
              <a:chExt cx="812800" cy="812800"/>
            </a:xfrm>
          </p:grpSpPr>
          <p:sp>
            <p:nvSpPr>
              <p:cNvPr id="24" name="Freeform 11">
                <a:extLst>
                  <a:ext uri="{FF2B5EF4-FFF2-40B4-BE49-F238E27FC236}">
                    <a16:creationId xmlns:a16="http://schemas.microsoft.com/office/drawing/2014/main" id="{C5F9AAB2-EEEE-401D-87E5-7A56AAB2D0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5" name="TextBox 12">
                <a:extLst>
                  <a:ext uri="{FF2B5EF4-FFF2-40B4-BE49-F238E27FC236}">
                    <a16:creationId xmlns:a16="http://schemas.microsoft.com/office/drawing/2014/main" id="{9ED3E54E-0CF2-4177-A78A-609047BE6E2E}"/>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3" name="Graphique 22" descr="Public cible avec un remplissage uni">
              <a:extLst>
                <a:ext uri="{FF2B5EF4-FFF2-40B4-BE49-F238E27FC236}">
                  <a16:creationId xmlns:a16="http://schemas.microsoft.com/office/drawing/2014/main" id="{1C4956FE-348B-4684-949C-41D09AC3491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1771" y="685872"/>
              <a:ext cx="603857" cy="603857"/>
            </a:xfrm>
            <a:prstGeom prst="rect">
              <a:avLst/>
            </a:prstGeom>
          </p:spPr>
        </p:pic>
      </p:grpSp>
      <p:sp>
        <p:nvSpPr>
          <p:cNvPr id="29" name="Freeform 13">
            <a:extLst>
              <a:ext uri="{FF2B5EF4-FFF2-40B4-BE49-F238E27FC236}">
                <a16:creationId xmlns:a16="http://schemas.microsoft.com/office/drawing/2014/main" id="{64D586C9-B8FA-4A10-9F31-A58F60BB0FDC}"/>
              </a:ext>
            </a:extLst>
          </p:cNvPr>
          <p:cNvSpPr/>
          <p:nvPr/>
        </p:nvSpPr>
        <p:spPr>
          <a:xfrm>
            <a:off x="8399632" y="-733950"/>
            <a:ext cx="1318888" cy="131888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3" name="TextBox 3">
            <a:extLst>
              <a:ext uri="{FF2B5EF4-FFF2-40B4-BE49-F238E27FC236}">
                <a16:creationId xmlns:a16="http://schemas.microsoft.com/office/drawing/2014/main" id="{7EAF451C-BBAD-1301-4479-8DEDD10C7817}"/>
              </a:ext>
            </a:extLst>
          </p:cNvPr>
          <p:cNvSpPr txBox="1"/>
          <p:nvPr/>
        </p:nvSpPr>
        <p:spPr>
          <a:xfrm>
            <a:off x="251635" y="158024"/>
            <a:ext cx="3914605" cy="738664"/>
          </a:xfrm>
          <a:prstGeom prst="rect">
            <a:avLst/>
          </a:prstGeom>
        </p:spPr>
        <p:txBody>
          <a:bodyPr wrap="square" lIns="0" tIns="0" rIns="0" bIns="0" rtlCol="0" anchor="t">
            <a:spAutoFit/>
          </a:bodyPr>
          <a:lstStyle/>
          <a:p>
            <a:r>
              <a:rPr lang="fr-FR" sz="2400">
                <a:solidFill>
                  <a:srgbClr val="E62967"/>
                </a:solidFill>
                <a:latin typeface="Bahnschrift SemiBold"/>
              </a:rPr>
              <a:t>RÉORGANISER L’ANNÉE</a:t>
            </a:r>
          </a:p>
          <a:p>
            <a:r>
              <a:rPr lang="fr-FR" sz="2400">
                <a:solidFill>
                  <a:srgbClr val="E62967"/>
                </a:solidFill>
                <a:latin typeface="Bahnschrift SemiBold"/>
              </a:rPr>
              <a:t>DE TERMINALE</a:t>
            </a:r>
            <a:endParaRPr lang="fr-FR"/>
          </a:p>
        </p:txBody>
      </p:sp>
      <p:sp>
        <p:nvSpPr>
          <p:cNvPr id="26" name="Freeform 6">
            <a:extLst>
              <a:ext uri="{FF2B5EF4-FFF2-40B4-BE49-F238E27FC236}">
                <a16:creationId xmlns:a16="http://schemas.microsoft.com/office/drawing/2014/main" id="{6EF3558F-D3E8-40FF-8E56-98637A86031F}"/>
              </a:ext>
            </a:extLst>
          </p:cNvPr>
          <p:cNvSpPr/>
          <p:nvPr/>
        </p:nvSpPr>
        <p:spPr>
          <a:xfrm>
            <a:off x="-363867" y="4641204"/>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pic>
        <p:nvPicPr>
          <p:cNvPr id="17" name="Image 16" descr="Une image contenant logo, croquis, clipart, Graphique&#10;&#10;Description générée automatiquement">
            <a:extLst>
              <a:ext uri="{FF2B5EF4-FFF2-40B4-BE49-F238E27FC236}">
                <a16:creationId xmlns:a16="http://schemas.microsoft.com/office/drawing/2014/main" id="{D578D73C-F2D0-42EB-A0D5-3ECBB46DBB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5285915">
            <a:off x="4250726" y="4425950"/>
            <a:ext cx="459845" cy="461730"/>
          </a:xfrm>
          <a:prstGeom prst="rect">
            <a:avLst/>
          </a:prstGeom>
        </p:spPr>
      </p:pic>
      <p:sp>
        <p:nvSpPr>
          <p:cNvPr id="27" name="TextBox 6">
            <a:extLst>
              <a:ext uri="{FF2B5EF4-FFF2-40B4-BE49-F238E27FC236}">
                <a16:creationId xmlns:a16="http://schemas.microsoft.com/office/drawing/2014/main" id="{6C0D78BF-1CEA-49B7-8CBE-B07844C851EC}"/>
              </a:ext>
            </a:extLst>
          </p:cNvPr>
          <p:cNvSpPr txBox="1"/>
          <p:nvPr/>
        </p:nvSpPr>
        <p:spPr>
          <a:xfrm>
            <a:off x="1033850" y="4504503"/>
            <a:ext cx="3363281" cy="553998"/>
          </a:xfrm>
          <a:prstGeom prst="rect">
            <a:avLst/>
          </a:prstGeom>
        </p:spPr>
        <p:txBody>
          <a:bodyPr wrap="square" lIns="0" tIns="0" rIns="0" bIns="0" rtlCol="0" anchor="t">
            <a:spAutoFit/>
          </a:bodyPr>
          <a:lstStyle/>
          <a:p>
            <a:pPr algn="l" fontAlgn="base"/>
            <a:r>
              <a:rPr lang="fr-FR" sz="1200">
                <a:solidFill>
                  <a:srgbClr val="E62967"/>
                </a:solidFill>
                <a:latin typeface="Bahnschrift Light" panose="020B0502040204020203" pitchFamily="34" charset="0"/>
              </a:rPr>
              <a:t>FAQ : </a:t>
            </a:r>
            <a:r>
              <a:rPr lang="fr-FR" sz="1200">
                <a:solidFill>
                  <a:srgbClr val="E62967"/>
                </a:solidFill>
                <a:latin typeface="Bahnschrift Light" panose="020B0502040204020203" pitchFamily="34" charset="0"/>
                <a:hlinkClick r:id="rId7">
                  <a:extLst>
                    <a:ext uri="{A12FA001-AC4F-418D-AE19-62706E023703}">
                      <ahyp:hlinkClr xmlns:ahyp="http://schemas.microsoft.com/office/drawing/2018/hyperlinkcolor" val="tx"/>
                    </a:ext>
                  </a:extLst>
                </a:hlinkClick>
              </a:rPr>
              <a:t>La réorganisation du cursus préparant au baccalauréat professionnel</a:t>
            </a:r>
            <a:br>
              <a:rPr lang="fr-FR" sz="3200"/>
            </a:br>
            <a:r>
              <a:rPr lang="fr-FR" sz="1200">
                <a:solidFill>
                  <a:srgbClr val="545454"/>
                </a:solidFill>
                <a:latin typeface="Bahnschrift Light" panose="020B0502040204020203" pitchFamily="34" charset="0"/>
              </a:rPr>
              <a:t>   </a:t>
            </a:r>
          </a:p>
        </p:txBody>
      </p:sp>
      <p:pic>
        <p:nvPicPr>
          <p:cNvPr id="9" name="Image 8">
            <a:extLst>
              <a:ext uri="{FF2B5EF4-FFF2-40B4-BE49-F238E27FC236}">
                <a16:creationId xmlns:a16="http://schemas.microsoft.com/office/drawing/2014/main" id="{EB23E2B9-685B-4D61-A2EA-022606AE593A}"/>
              </a:ext>
            </a:extLst>
          </p:cNvPr>
          <p:cNvPicPr>
            <a:picLocks noChangeAspect="1"/>
          </p:cNvPicPr>
          <p:nvPr/>
        </p:nvPicPr>
        <p:blipFill>
          <a:blip r:embed="rId8"/>
          <a:stretch>
            <a:fillRect/>
          </a:stretch>
        </p:blipFill>
        <p:spPr>
          <a:xfrm>
            <a:off x="989460" y="4197815"/>
            <a:ext cx="992002" cy="335228"/>
          </a:xfrm>
          <a:prstGeom prst="rect">
            <a:avLst/>
          </a:prstGeom>
        </p:spPr>
      </p:pic>
    </p:spTree>
    <p:extLst>
      <p:ext uri="{BB962C8B-B14F-4D97-AF65-F5344CB8AC3E}">
        <p14:creationId xmlns:p14="http://schemas.microsoft.com/office/powerpoint/2010/main" val="273483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8626707" y="-910673"/>
            <a:ext cx="1318888" cy="131888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30" name="Groupe 29">
            <a:extLst>
              <a:ext uri="{FF2B5EF4-FFF2-40B4-BE49-F238E27FC236}">
                <a16:creationId xmlns:a16="http://schemas.microsoft.com/office/drawing/2014/main" id="{E2141096-FF49-4EB2-BF4B-8E58C678A14B}"/>
              </a:ext>
            </a:extLst>
          </p:cNvPr>
          <p:cNvGrpSpPr>
            <a:grpSpLocks noChangeAspect="1"/>
          </p:cNvGrpSpPr>
          <p:nvPr/>
        </p:nvGrpSpPr>
        <p:grpSpPr>
          <a:xfrm>
            <a:off x="4223007" y="123345"/>
            <a:ext cx="2475667" cy="558845"/>
            <a:chOff x="4437647" y="1590787"/>
            <a:chExt cx="4229649" cy="944825"/>
          </a:xfrm>
        </p:grpSpPr>
        <p:sp>
          <p:nvSpPr>
            <p:cNvPr id="31" name="Rectangle : coins arrondis 30">
              <a:extLst>
                <a:ext uri="{FF2B5EF4-FFF2-40B4-BE49-F238E27FC236}">
                  <a16:creationId xmlns:a16="http://schemas.microsoft.com/office/drawing/2014/main" id="{87EBB5A6-9101-4466-B3FA-5B44F8917A60}"/>
                </a:ext>
              </a:extLst>
            </p:cNvPr>
            <p:cNvSpPr/>
            <p:nvPr/>
          </p:nvSpPr>
          <p:spPr>
            <a:xfrm>
              <a:off x="4803716" y="1590787"/>
              <a:ext cx="3863580" cy="944825"/>
            </a:xfrm>
            <a:prstGeom prst="roundRect">
              <a:avLst>
                <a:gd name="adj" fmla="val 24736"/>
              </a:avLst>
            </a:prstGeom>
            <a:solidFill>
              <a:srgbClr val="2E54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pPr marL="6350" marR="2540" algn="just">
                <a:lnSpc>
                  <a:spcPct val="90800"/>
                </a:lnSpc>
                <a:spcBef>
                  <a:spcPts val="133"/>
                </a:spcBef>
              </a:pPr>
              <a:r>
                <a:rPr lang="fr-FR">
                  <a:solidFill>
                    <a:srgbClr val="FFFFFF"/>
                  </a:solidFill>
                  <a:latin typeface="Marianne"/>
                  <a:cs typeface="Calibri"/>
                </a:rPr>
                <a:t>Développer chez chaque jeune les compétences à s’orienter et à se saisir d’une formation tout au long de sa vie professionnelle</a:t>
              </a:r>
            </a:p>
          </p:txBody>
        </p:sp>
        <p:grpSp>
          <p:nvGrpSpPr>
            <p:cNvPr id="32" name="Group 13">
              <a:extLst>
                <a:ext uri="{FF2B5EF4-FFF2-40B4-BE49-F238E27FC236}">
                  <a16:creationId xmlns:a16="http://schemas.microsoft.com/office/drawing/2014/main" id="{F2FB3646-1F85-4B86-9B1F-C99EED1C95F0}"/>
                </a:ext>
              </a:extLst>
            </p:cNvPr>
            <p:cNvGrpSpPr/>
            <p:nvPr/>
          </p:nvGrpSpPr>
          <p:grpSpPr>
            <a:xfrm>
              <a:off x="4437647" y="1668838"/>
              <a:ext cx="771525" cy="771525"/>
              <a:chOff x="0" y="0"/>
              <a:chExt cx="812800" cy="812800"/>
            </a:xfrm>
          </p:grpSpPr>
          <p:sp>
            <p:nvSpPr>
              <p:cNvPr id="34" name="Freeform 14">
                <a:extLst>
                  <a:ext uri="{FF2B5EF4-FFF2-40B4-BE49-F238E27FC236}">
                    <a16:creationId xmlns:a16="http://schemas.microsoft.com/office/drawing/2014/main" id="{1ADE032E-51D8-4655-87F2-D935DD33D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5" name="TextBox 15">
                <a:extLst>
                  <a:ext uri="{FF2B5EF4-FFF2-40B4-BE49-F238E27FC236}">
                    <a16:creationId xmlns:a16="http://schemas.microsoft.com/office/drawing/2014/main" id="{EAE84F84-420E-4077-AE4E-C33B2193B461}"/>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3" name="Graphique 32" descr="Carte avec repère avec un remplissage uni">
              <a:extLst>
                <a:ext uri="{FF2B5EF4-FFF2-40B4-BE49-F238E27FC236}">
                  <a16:creationId xmlns:a16="http://schemas.microsoft.com/office/drawing/2014/main" id="{666A6C44-EB74-4AA5-B917-B106EC971DE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30123" y="1733550"/>
              <a:ext cx="560013" cy="560013"/>
            </a:xfrm>
            <a:prstGeom prst="rect">
              <a:avLst/>
            </a:prstGeom>
          </p:spPr>
        </p:pic>
      </p:grpSp>
      <p:grpSp>
        <p:nvGrpSpPr>
          <p:cNvPr id="3" name="Groupe 2">
            <a:extLst>
              <a:ext uri="{FF2B5EF4-FFF2-40B4-BE49-F238E27FC236}">
                <a16:creationId xmlns:a16="http://schemas.microsoft.com/office/drawing/2014/main" id="{1C2F20A9-C436-4BF0-AC32-D32E9CD3E599}"/>
              </a:ext>
            </a:extLst>
          </p:cNvPr>
          <p:cNvGrpSpPr/>
          <p:nvPr/>
        </p:nvGrpSpPr>
        <p:grpSpPr>
          <a:xfrm>
            <a:off x="6780273" y="120875"/>
            <a:ext cx="2017361" cy="555020"/>
            <a:chOff x="6135735" y="120875"/>
            <a:chExt cx="2017361" cy="555020"/>
          </a:xfrm>
        </p:grpSpPr>
        <p:sp>
          <p:nvSpPr>
            <p:cNvPr id="37" name="Rectangle : coins arrondis 36">
              <a:extLst>
                <a:ext uri="{FF2B5EF4-FFF2-40B4-BE49-F238E27FC236}">
                  <a16:creationId xmlns:a16="http://schemas.microsoft.com/office/drawing/2014/main" id="{0FB313DC-0F08-4E86-9C4F-D32E40719531}"/>
                </a:ext>
              </a:extLst>
            </p:cNvPr>
            <p:cNvSpPr/>
            <p:nvPr/>
          </p:nvSpPr>
          <p:spPr>
            <a:xfrm>
              <a:off x="6345806" y="120875"/>
              <a:ext cx="1807290" cy="555020"/>
            </a:xfrm>
            <a:prstGeom prst="roundRect">
              <a:avLst>
                <a:gd name="adj" fmla="val 24736"/>
              </a:avLst>
            </a:prstGeom>
            <a:solidFill>
              <a:srgbClr val="2734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pPr marL="6350" marR="2540" algn="just">
                <a:lnSpc>
                  <a:spcPct val="90800"/>
                </a:lnSpc>
                <a:spcBef>
                  <a:spcPts val="133"/>
                </a:spcBef>
              </a:pPr>
              <a:r>
                <a:rPr lang="fr-FR">
                  <a:solidFill>
                    <a:srgbClr val="FFFFFF"/>
                  </a:solidFill>
                  <a:latin typeface="Marianne"/>
                  <a:cs typeface="Calibri"/>
                </a:rPr>
                <a:t>Sécuriser</a:t>
              </a:r>
              <a:r>
                <a:rPr lang="fr-FR" spc="-25">
                  <a:solidFill>
                    <a:srgbClr val="FFFFFF"/>
                  </a:solidFill>
                  <a:latin typeface="Marianne"/>
                  <a:cs typeface="Calibri"/>
                </a:rPr>
                <a:t> </a:t>
              </a:r>
              <a:r>
                <a:rPr lang="fr-FR">
                  <a:solidFill>
                    <a:srgbClr val="FFFFFF"/>
                  </a:solidFill>
                  <a:latin typeface="Marianne"/>
                  <a:cs typeface="Calibri"/>
                </a:rPr>
                <a:t>le</a:t>
              </a:r>
              <a:r>
                <a:rPr lang="fr-FR" spc="-22">
                  <a:solidFill>
                    <a:srgbClr val="FFFFFF"/>
                  </a:solidFill>
                  <a:latin typeface="Marianne"/>
                  <a:cs typeface="Calibri"/>
                </a:rPr>
                <a:t> </a:t>
              </a:r>
              <a:r>
                <a:rPr lang="fr-FR" spc="-5">
                  <a:solidFill>
                    <a:srgbClr val="FFFFFF"/>
                  </a:solidFill>
                  <a:latin typeface="Marianne"/>
                  <a:cs typeface="Calibri"/>
                </a:rPr>
                <a:t>parcours </a:t>
              </a:r>
              <a:r>
                <a:rPr lang="fr-FR">
                  <a:solidFill>
                    <a:srgbClr val="FFFFFF"/>
                  </a:solidFill>
                  <a:latin typeface="Marianne"/>
                  <a:cs typeface="Calibri"/>
                </a:rPr>
                <a:t>de</a:t>
              </a:r>
              <a:r>
                <a:rPr lang="fr-FR" spc="-15">
                  <a:solidFill>
                    <a:srgbClr val="FFFFFF"/>
                  </a:solidFill>
                  <a:latin typeface="Marianne"/>
                  <a:cs typeface="Calibri"/>
                </a:rPr>
                <a:t> </a:t>
              </a:r>
              <a:r>
                <a:rPr lang="fr-FR" spc="-5">
                  <a:solidFill>
                    <a:srgbClr val="FFFFFF"/>
                  </a:solidFill>
                  <a:latin typeface="Marianne"/>
                  <a:cs typeface="Calibri"/>
                </a:rPr>
                <a:t>l’élève</a:t>
              </a:r>
              <a:r>
                <a:rPr lang="fr-FR" spc="-56">
                  <a:solidFill>
                    <a:srgbClr val="FFFFFF"/>
                  </a:solidFill>
                  <a:latin typeface="Marianne"/>
                  <a:cs typeface="Calibri"/>
                </a:rPr>
                <a:t> </a:t>
              </a:r>
              <a:r>
                <a:rPr lang="fr-FR">
                  <a:solidFill>
                    <a:srgbClr val="FFFFFF"/>
                  </a:solidFill>
                  <a:latin typeface="Marianne"/>
                  <a:cs typeface="Calibri"/>
                </a:rPr>
                <a:t>et</a:t>
              </a:r>
              <a:r>
                <a:rPr lang="fr-FR" spc="-5">
                  <a:solidFill>
                    <a:srgbClr val="FFFFFF"/>
                  </a:solidFill>
                  <a:latin typeface="Marianne"/>
                  <a:cs typeface="Calibri"/>
                </a:rPr>
                <a:t> </a:t>
              </a:r>
              <a:r>
                <a:rPr lang="fr-FR" spc="-13">
                  <a:solidFill>
                    <a:srgbClr val="FFFFFF"/>
                  </a:solidFill>
                  <a:latin typeface="Marianne"/>
                  <a:cs typeface="Calibri"/>
                </a:rPr>
                <a:t>de </a:t>
              </a:r>
              <a:r>
                <a:rPr lang="fr-FR">
                  <a:solidFill>
                    <a:srgbClr val="FFFFFF"/>
                  </a:solidFill>
                  <a:latin typeface="Marianne"/>
                  <a:cs typeface="Calibri"/>
                </a:rPr>
                <a:t>l’apprenti</a:t>
              </a:r>
              <a:r>
                <a:rPr lang="fr-FR" spc="-31">
                  <a:solidFill>
                    <a:srgbClr val="FFFFFF"/>
                  </a:solidFill>
                  <a:latin typeface="Marianne"/>
                  <a:cs typeface="Calibri"/>
                </a:rPr>
                <a:t> </a:t>
              </a:r>
              <a:r>
                <a:rPr lang="fr-FR" spc="-5">
                  <a:solidFill>
                    <a:srgbClr val="FFFFFF"/>
                  </a:solidFill>
                  <a:latin typeface="Marianne"/>
                  <a:cs typeface="Calibri"/>
                </a:rPr>
                <a:t>jusqu’à</a:t>
              </a:r>
              <a:r>
                <a:rPr lang="fr-FR" spc="-31">
                  <a:solidFill>
                    <a:srgbClr val="FFFFFF"/>
                  </a:solidFill>
                  <a:latin typeface="Marianne"/>
                  <a:cs typeface="Calibri"/>
                </a:rPr>
                <a:t> </a:t>
              </a:r>
              <a:r>
                <a:rPr lang="fr-FR" spc="-13">
                  <a:solidFill>
                    <a:srgbClr val="FFFFFF"/>
                  </a:solidFill>
                  <a:latin typeface="Marianne"/>
                  <a:cs typeface="Calibri"/>
                </a:rPr>
                <a:t>la </a:t>
              </a:r>
              <a:r>
                <a:rPr lang="fr-FR">
                  <a:solidFill>
                    <a:srgbClr val="FFFFFF"/>
                  </a:solidFill>
                  <a:latin typeface="Marianne"/>
                  <a:cs typeface="Calibri"/>
                </a:rPr>
                <a:t>qualification</a:t>
              </a:r>
              <a:r>
                <a:rPr lang="fr-FR" spc="3">
                  <a:solidFill>
                    <a:srgbClr val="FFFFFF"/>
                  </a:solidFill>
                  <a:latin typeface="Marianne"/>
                  <a:cs typeface="Calibri"/>
                </a:rPr>
                <a:t> </a:t>
              </a:r>
              <a:r>
                <a:rPr lang="fr-FR" spc="-10">
                  <a:solidFill>
                    <a:srgbClr val="FFFFFF"/>
                  </a:solidFill>
                  <a:latin typeface="Marianne"/>
                  <a:cs typeface="Calibri"/>
                </a:rPr>
                <a:t>pour </a:t>
              </a:r>
              <a:r>
                <a:rPr lang="fr-FR" spc="-5">
                  <a:solidFill>
                    <a:srgbClr val="FFFFFF"/>
                  </a:solidFill>
                  <a:latin typeface="Marianne"/>
                  <a:cs typeface="Calibri"/>
                </a:rPr>
                <a:t>l’emploi</a:t>
              </a:r>
              <a:endParaRPr lang="fr-FR">
                <a:latin typeface="Marianne"/>
                <a:cs typeface="Calibri"/>
              </a:endParaRPr>
            </a:p>
          </p:txBody>
        </p:sp>
        <p:grpSp>
          <p:nvGrpSpPr>
            <p:cNvPr id="38" name="Group 10">
              <a:extLst>
                <a:ext uri="{FF2B5EF4-FFF2-40B4-BE49-F238E27FC236}">
                  <a16:creationId xmlns:a16="http://schemas.microsoft.com/office/drawing/2014/main" id="{5EE7E4B8-9D3C-4355-9943-D5F138EC998A}"/>
                </a:ext>
              </a:extLst>
            </p:cNvPr>
            <p:cNvGrpSpPr/>
            <p:nvPr/>
          </p:nvGrpSpPr>
          <p:grpSpPr>
            <a:xfrm>
              <a:off x="6135735" y="201359"/>
              <a:ext cx="415080" cy="422502"/>
              <a:chOff x="0" y="0"/>
              <a:chExt cx="736600" cy="812800"/>
            </a:xfrm>
          </p:grpSpPr>
          <p:sp>
            <p:nvSpPr>
              <p:cNvPr id="40" name="Freeform 11">
                <a:extLst>
                  <a:ext uri="{FF2B5EF4-FFF2-40B4-BE49-F238E27FC236}">
                    <a16:creationId xmlns:a16="http://schemas.microsoft.com/office/drawing/2014/main" id="{DC3FFF6D-2858-4517-A4B5-4EEA7246B3B7}"/>
                  </a:ext>
                </a:extLst>
              </p:cNvPr>
              <p:cNvSpPr/>
              <p:nvPr/>
            </p:nvSpPr>
            <p:spPr>
              <a:xfrm>
                <a:off x="0" y="0"/>
                <a:ext cx="736599"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1" name="TextBox 12">
                <a:extLst>
                  <a:ext uri="{FF2B5EF4-FFF2-40B4-BE49-F238E27FC236}">
                    <a16:creationId xmlns:a16="http://schemas.microsoft.com/office/drawing/2014/main" id="{5A42B49D-BD87-4C19-BBB2-792FBEDA563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9" name="Graphique 38" descr="Public cible avec un remplissage uni">
              <a:extLst>
                <a:ext uri="{FF2B5EF4-FFF2-40B4-BE49-F238E27FC236}">
                  <a16:creationId xmlns:a16="http://schemas.microsoft.com/office/drawing/2014/main" id="{57C821EA-5E28-48C9-B672-BDADDD25268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73802" y="252485"/>
              <a:ext cx="342189" cy="330684"/>
            </a:xfrm>
            <a:prstGeom prst="rect">
              <a:avLst/>
            </a:prstGeom>
          </p:spPr>
        </p:pic>
      </p:grpSp>
      <p:sp>
        <p:nvSpPr>
          <p:cNvPr id="46" name="TextBox 3">
            <a:extLst>
              <a:ext uri="{FF2B5EF4-FFF2-40B4-BE49-F238E27FC236}">
                <a16:creationId xmlns:a16="http://schemas.microsoft.com/office/drawing/2014/main" id="{7EB98B97-B41F-4E90-901D-99884E25596F}"/>
              </a:ext>
            </a:extLst>
          </p:cNvPr>
          <p:cNvSpPr txBox="1"/>
          <p:nvPr/>
        </p:nvSpPr>
        <p:spPr>
          <a:xfrm>
            <a:off x="251635" y="158024"/>
            <a:ext cx="3914605" cy="738664"/>
          </a:xfrm>
          <a:prstGeom prst="rect">
            <a:avLst/>
          </a:prstGeom>
        </p:spPr>
        <p:txBody>
          <a:bodyPr wrap="square" lIns="0" tIns="0" rIns="0" bIns="0" rtlCol="0" anchor="t">
            <a:spAutoFit/>
          </a:bodyPr>
          <a:lstStyle/>
          <a:p>
            <a:r>
              <a:rPr lang="fr-FR" sz="2400">
                <a:solidFill>
                  <a:srgbClr val="E62967"/>
                </a:solidFill>
                <a:latin typeface="Bahnschrift SemiBold"/>
              </a:rPr>
              <a:t>RÉORGANISER L’ANNÉE</a:t>
            </a:r>
          </a:p>
          <a:p>
            <a:r>
              <a:rPr lang="fr-FR" sz="2400">
                <a:solidFill>
                  <a:srgbClr val="E62967"/>
                </a:solidFill>
                <a:latin typeface="Bahnschrift SemiBold"/>
              </a:rPr>
              <a:t>DE TERMINALE</a:t>
            </a:r>
            <a:endParaRPr lang="fr-FR" sz="2400"/>
          </a:p>
        </p:txBody>
      </p:sp>
      <p:grpSp>
        <p:nvGrpSpPr>
          <p:cNvPr id="36" name="Groupe 35">
            <a:extLst>
              <a:ext uri="{FF2B5EF4-FFF2-40B4-BE49-F238E27FC236}">
                <a16:creationId xmlns:a16="http://schemas.microsoft.com/office/drawing/2014/main" id="{653AD3FF-803B-440A-85C1-4690595B7E3A}"/>
              </a:ext>
            </a:extLst>
          </p:cNvPr>
          <p:cNvGrpSpPr/>
          <p:nvPr/>
        </p:nvGrpSpPr>
        <p:grpSpPr>
          <a:xfrm>
            <a:off x="666507" y="2360317"/>
            <a:ext cx="7564582" cy="2437312"/>
            <a:chOff x="1143000" y="1497439"/>
            <a:chExt cx="7550773" cy="2432867"/>
          </a:xfrm>
        </p:grpSpPr>
        <p:sp>
          <p:nvSpPr>
            <p:cNvPr id="42" name="object 3">
              <a:extLst>
                <a:ext uri="{FF2B5EF4-FFF2-40B4-BE49-F238E27FC236}">
                  <a16:creationId xmlns:a16="http://schemas.microsoft.com/office/drawing/2014/main" id="{E211CB68-4F41-4298-83D9-D43DE6C58C04}"/>
                </a:ext>
              </a:extLst>
            </p:cNvPr>
            <p:cNvSpPr/>
            <p:nvPr/>
          </p:nvSpPr>
          <p:spPr>
            <a:xfrm>
              <a:off x="1264822" y="2210636"/>
              <a:ext cx="7381501" cy="1719669"/>
            </a:xfrm>
            <a:custGeom>
              <a:avLst/>
              <a:gdLst/>
              <a:ahLst/>
              <a:cxnLst/>
              <a:rect l="l" t="t" r="r" b="b"/>
              <a:pathLst>
                <a:path w="6991350" h="1628775">
                  <a:moveTo>
                    <a:pt x="6991350" y="0"/>
                  </a:moveTo>
                  <a:lnTo>
                    <a:pt x="0" y="0"/>
                  </a:lnTo>
                  <a:lnTo>
                    <a:pt x="0" y="1628775"/>
                  </a:lnTo>
                  <a:lnTo>
                    <a:pt x="6991350" y="1628775"/>
                  </a:lnTo>
                  <a:lnTo>
                    <a:pt x="6991350" y="0"/>
                  </a:lnTo>
                  <a:close/>
                </a:path>
              </a:pathLst>
            </a:custGeom>
            <a:solidFill>
              <a:srgbClr val="EBF0F8"/>
            </a:solidFill>
          </p:spPr>
          <p:txBody>
            <a:bodyPr wrap="square" lIns="0" tIns="0" rIns="0" bIns="0" rtlCol="0"/>
            <a:lstStyle/>
            <a:p>
              <a:endParaRPr sz="528"/>
            </a:p>
          </p:txBody>
        </p:sp>
        <p:pic>
          <p:nvPicPr>
            <p:cNvPr id="47" name="object 5">
              <a:extLst>
                <a:ext uri="{FF2B5EF4-FFF2-40B4-BE49-F238E27FC236}">
                  <a16:creationId xmlns:a16="http://schemas.microsoft.com/office/drawing/2014/main" id="{E1175019-C8F8-44B5-880F-A26768F69330}"/>
                </a:ext>
              </a:extLst>
            </p:cNvPr>
            <p:cNvPicPr/>
            <p:nvPr/>
          </p:nvPicPr>
          <p:blipFill>
            <a:blip r:embed="rId8" cstate="print"/>
            <a:stretch>
              <a:fillRect/>
            </a:stretch>
          </p:blipFill>
          <p:spPr>
            <a:xfrm>
              <a:off x="1143000" y="1594141"/>
              <a:ext cx="7550773" cy="611400"/>
            </a:xfrm>
            <a:prstGeom prst="rect">
              <a:avLst/>
            </a:prstGeom>
          </p:spPr>
        </p:pic>
        <p:sp>
          <p:nvSpPr>
            <p:cNvPr id="48" name="object 7">
              <a:extLst>
                <a:ext uri="{FF2B5EF4-FFF2-40B4-BE49-F238E27FC236}">
                  <a16:creationId xmlns:a16="http://schemas.microsoft.com/office/drawing/2014/main" id="{715E896B-1793-4A07-80F1-104A251E97CA}"/>
                </a:ext>
              </a:extLst>
            </p:cNvPr>
            <p:cNvSpPr/>
            <p:nvPr/>
          </p:nvSpPr>
          <p:spPr>
            <a:xfrm>
              <a:off x="6403714" y="2220693"/>
              <a:ext cx="593336" cy="1699556"/>
            </a:xfrm>
            <a:custGeom>
              <a:avLst/>
              <a:gdLst/>
              <a:ahLst/>
              <a:cxnLst/>
              <a:rect l="l" t="t" r="r" b="b"/>
              <a:pathLst>
                <a:path w="561975" h="1609725">
                  <a:moveTo>
                    <a:pt x="0" y="1609725"/>
                  </a:moveTo>
                  <a:lnTo>
                    <a:pt x="561975" y="1609725"/>
                  </a:lnTo>
                  <a:lnTo>
                    <a:pt x="561975" y="0"/>
                  </a:lnTo>
                  <a:lnTo>
                    <a:pt x="0" y="0"/>
                  </a:lnTo>
                  <a:lnTo>
                    <a:pt x="0" y="1609725"/>
                  </a:lnTo>
                  <a:close/>
                </a:path>
              </a:pathLst>
            </a:custGeom>
            <a:ln w="12700">
              <a:solidFill>
                <a:srgbClr val="2E528F"/>
              </a:solidFill>
            </a:ln>
          </p:spPr>
          <p:txBody>
            <a:bodyPr wrap="square" lIns="0" tIns="0" rIns="0" bIns="0" rtlCol="0"/>
            <a:lstStyle/>
            <a:p>
              <a:endParaRPr sz="528"/>
            </a:p>
          </p:txBody>
        </p:sp>
        <p:sp>
          <p:nvSpPr>
            <p:cNvPr id="49" name="object 8">
              <a:extLst>
                <a:ext uri="{FF2B5EF4-FFF2-40B4-BE49-F238E27FC236}">
                  <a16:creationId xmlns:a16="http://schemas.microsoft.com/office/drawing/2014/main" id="{7E22BAD5-5FDD-4588-81F1-CD0101F64C49}"/>
                </a:ext>
              </a:extLst>
            </p:cNvPr>
            <p:cNvSpPr txBox="1"/>
            <p:nvPr/>
          </p:nvSpPr>
          <p:spPr>
            <a:xfrm>
              <a:off x="6370513" y="2808264"/>
              <a:ext cx="563687" cy="745076"/>
            </a:xfrm>
            <a:prstGeom prst="rect">
              <a:avLst/>
            </a:prstGeom>
          </p:spPr>
          <p:txBody>
            <a:bodyPr vert="horz" wrap="square" lIns="0" tIns="6350" rIns="0" bIns="0" rtlCol="0">
              <a:spAutoFit/>
            </a:bodyPr>
            <a:lstStyle/>
            <a:p>
              <a:pPr marL="47629" marR="12384" indent="4763" algn="ctr">
                <a:lnSpc>
                  <a:spcPct val="100099"/>
                </a:lnSpc>
                <a:spcBef>
                  <a:spcPts val="50"/>
                </a:spcBef>
              </a:pPr>
              <a:r>
                <a:rPr lang="fr-FR" sz="800" b="1" spc="-5">
                  <a:latin typeface="Calibri"/>
                  <a:cs typeface="Calibri"/>
                </a:rPr>
                <a:t>Epreuves</a:t>
              </a:r>
              <a:r>
                <a:rPr lang="fr-FR" sz="800" b="1" spc="250">
                  <a:latin typeface="Calibri"/>
                  <a:cs typeface="Calibri"/>
                </a:rPr>
                <a:t> </a:t>
              </a:r>
              <a:r>
                <a:rPr lang="fr-FR" sz="800" b="1" spc="-10">
                  <a:latin typeface="Calibri"/>
                  <a:cs typeface="Calibri"/>
                </a:rPr>
                <a:t>ponctuelles</a:t>
              </a:r>
              <a:r>
                <a:rPr lang="fr-FR" sz="800" b="1" spc="250">
                  <a:latin typeface="Calibri"/>
                  <a:cs typeface="Calibri"/>
                </a:rPr>
                <a:t> </a:t>
              </a:r>
              <a:r>
                <a:rPr lang="fr-FR" sz="800" b="1" spc="-5">
                  <a:latin typeface="Calibri"/>
                  <a:cs typeface="Calibri"/>
                </a:rPr>
                <a:t>français,</a:t>
              </a:r>
              <a:r>
                <a:rPr lang="fr-FR" sz="800" b="1" spc="250">
                  <a:latin typeface="Calibri"/>
                  <a:cs typeface="Calibri"/>
                </a:rPr>
                <a:t> </a:t>
              </a:r>
              <a:r>
                <a:rPr lang="fr-FR" sz="800" b="1">
                  <a:latin typeface="Calibri"/>
                  <a:cs typeface="Calibri"/>
                </a:rPr>
                <a:t>HG</a:t>
              </a:r>
              <a:r>
                <a:rPr lang="fr-FR" sz="800" b="1" spc="-5">
                  <a:latin typeface="Calibri"/>
                  <a:cs typeface="Calibri"/>
                </a:rPr>
                <a:t>, </a:t>
              </a:r>
              <a:r>
                <a:rPr lang="fr-FR" sz="800" b="1" spc="-13">
                  <a:latin typeface="Calibri"/>
                  <a:cs typeface="Calibri"/>
                </a:rPr>
                <a:t>éco</a:t>
              </a:r>
              <a:r>
                <a:rPr lang="fr-FR" sz="800" b="1" spc="250">
                  <a:latin typeface="Calibri"/>
                  <a:cs typeface="Calibri"/>
                </a:rPr>
                <a:t> </a:t>
              </a:r>
              <a:r>
                <a:rPr lang="fr-FR" sz="800" b="1" spc="-5">
                  <a:latin typeface="Calibri"/>
                  <a:cs typeface="Calibri"/>
                </a:rPr>
                <a:t>gestion</a:t>
              </a:r>
              <a:r>
                <a:rPr lang="fr-FR" sz="800" b="1" spc="8">
                  <a:latin typeface="Calibri"/>
                  <a:cs typeface="Calibri"/>
                </a:rPr>
                <a:t> </a:t>
              </a:r>
              <a:r>
                <a:rPr lang="fr-FR" sz="800" b="1" spc="-13">
                  <a:latin typeface="Calibri"/>
                  <a:cs typeface="Calibri"/>
                </a:rPr>
                <a:t>ou</a:t>
              </a:r>
              <a:r>
                <a:rPr lang="fr-FR" sz="800" b="1" spc="250">
                  <a:latin typeface="Calibri"/>
                  <a:cs typeface="Calibri"/>
                </a:rPr>
                <a:t> </a:t>
              </a:r>
              <a:r>
                <a:rPr lang="fr-FR" sz="800" b="1" spc="-5">
                  <a:latin typeface="Calibri"/>
                  <a:cs typeface="Calibri"/>
                </a:rPr>
                <a:t>éco</a:t>
              </a:r>
              <a:r>
                <a:rPr lang="fr-FR" sz="800" b="1" spc="-10">
                  <a:latin typeface="Calibri"/>
                  <a:cs typeface="Calibri"/>
                </a:rPr>
                <a:t> </a:t>
              </a:r>
              <a:r>
                <a:rPr lang="fr-FR" sz="800" b="1" spc="-5">
                  <a:latin typeface="Calibri"/>
                  <a:cs typeface="Calibri"/>
                </a:rPr>
                <a:t>droit</a:t>
              </a:r>
              <a:endParaRPr lang="fr-FR" sz="800">
                <a:latin typeface="Calibri"/>
                <a:cs typeface="Calibri"/>
              </a:endParaRPr>
            </a:p>
          </p:txBody>
        </p:sp>
        <p:grpSp>
          <p:nvGrpSpPr>
            <p:cNvPr id="50" name="object 9">
              <a:extLst>
                <a:ext uri="{FF2B5EF4-FFF2-40B4-BE49-F238E27FC236}">
                  <a16:creationId xmlns:a16="http://schemas.microsoft.com/office/drawing/2014/main" id="{DD5E1DC7-D549-425E-96BB-FBF1A7BD1DF0}"/>
                </a:ext>
              </a:extLst>
            </p:cNvPr>
            <p:cNvGrpSpPr/>
            <p:nvPr/>
          </p:nvGrpSpPr>
          <p:grpSpPr>
            <a:xfrm>
              <a:off x="1264823" y="2210636"/>
              <a:ext cx="5380249" cy="482714"/>
              <a:chOff x="2386076" y="2862326"/>
              <a:chExt cx="5095875" cy="457200"/>
            </a:xfrm>
          </p:grpSpPr>
          <p:sp>
            <p:nvSpPr>
              <p:cNvPr id="69" name="object 10">
                <a:extLst>
                  <a:ext uri="{FF2B5EF4-FFF2-40B4-BE49-F238E27FC236}">
                    <a16:creationId xmlns:a16="http://schemas.microsoft.com/office/drawing/2014/main" id="{44AD470E-B6A1-4CFE-919B-B507690457C8}"/>
                  </a:ext>
                </a:extLst>
              </p:cNvPr>
              <p:cNvSpPr/>
              <p:nvPr/>
            </p:nvSpPr>
            <p:spPr>
              <a:xfrm>
                <a:off x="2386076" y="2862326"/>
                <a:ext cx="5095875" cy="457200"/>
              </a:xfrm>
              <a:custGeom>
                <a:avLst/>
                <a:gdLst/>
                <a:ahLst/>
                <a:cxnLst/>
                <a:rect l="l" t="t" r="r" b="b"/>
                <a:pathLst>
                  <a:path w="5095875" h="457200">
                    <a:moveTo>
                      <a:pt x="4867275" y="0"/>
                    </a:moveTo>
                    <a:lnTo>
                      <a:pt x="0" y="0"/>
                    </a:lnTo>
                    <a:lnTo>
                      <a:pt x="0" y="457200"/>
                    </a:lnTo>
                    <a:lnTo>
                      <a:pt x="4867275" y="457200"/>
                    </a:lnTo>
                    <a:lnTo>
                      <a:pt x="5095875" y="228600"/>
                    </a:lnTo>
                    <a:lnTo>
                      <a:pt x="4867275" y="0"/>
                    </a:lnTo>
                    <a:close/>
                  </a:path>
                </a:pathLst>
              </a:custGeom>
              <a:solidFill>
                <a:srgbClr val="F5F5F5"/>
              </a:solidFill>
            </p:spPr>
            <p:txBody>
              <a:bodyPr wrap="square" lIns="0" tIns="0" rIns="0" bIns="0" rtlCol="0"/>
              <a:lstStyle/>
              <a:p>
                <a:endParaRPr sz="528"/>
              </a:p>
            </p:txBody>
          </p:sp>
          <p:sp>
            <p:nvSpPr>
              <p:cNvPr id="70" name="object 11">
                <a:extLst>
                  <a:ext uri="{FF2B5EF4-FFF2-40B4-BE49-F238E27FC236}">
                    <a16:creationId xmlns:a16="http://schemas.microsoft.com/office/drawing/2014/main" id="{A6754E35-9152-498A-99F9-34B082AF4A6B}"/>
                  </a:ext>
                </a:extLst>
              </p:cNvPr>
              <p:cNvSpPr/>
              <p:nvPr/>
            </p:nvSpPr>
            <p:spPr>
              <a:xfrm>
                <a:off x="2386076" y="2862326"/>
                <a:ext cx="5095875" cy="457200"/>
              </a:xfrm>
              <a:custGeom>
                <a:avLst/>
                <a:gdLst/>
                <a:ahLst/>
                <a:cxnLst/>
                <a:rect l="l" t="t" r="r" b="b"/>
                <a:pathLst>
                  <a:path w="5095875" h="457200">
                    <a:moveTo>
                      <a:pt x="0" y="0"/>
                    </a:moveTo>
                    <a:lnTo>
                      <a:pt x="4867275" y="0"/>
                    </a:lnTo>
                    <a:lnTo>
                      <a:pt x="5095875" y="228600"/>
                    </a:lnTo>
                    <a:lnTo>
                      <a:pt x="4867275" y="457200"/>
                    </a:lnTo>
                    <a:lnTo>
                      <a:pt x="0" y="457200"/>
                    </a:lnTo>
                    <a:lnTo>
                      <a:pt x="0" y="0"/>
                    </a:lnTo>
                    <a:close/>
                  </a:path>
                </a:pathLst>
              </a:custGeom>
              <a:ln w="12700">
                <a:solidFill>
                  <a:srgbClr val="2E528F"/>
                </a:solidFill>
              </a:ln>
            </p:spPr>
            <p:txBody>
              <a:bodyPr wrap="square" lIns="0" tIns="0" rIns="0" bIns="0" rtlCol="0"/>
              <a:lstStyle/>
              <a:p>
                <a:endParaRPr sz="528"/>
              </a:p>
            </p:txBody>
          </p:sp>
        </p:grpSp>
        <p:sp>
          <p:nvSpPr>
            <p:cNvPr id="51" name="object 12">
              <a:extLst>
                <a:ext uri="{FF2B5EF4-FFF2-40B4-BE49-F238E27FC236}">
                  <a16:creationId xmlns:a16="http://schemas.microsoft.com/office/drawing/2014/main" id="{C10152CD-280C-4006-AA09-DBF391C3B7CE}"/>
                </a:ext>
              </a:extLst>
            </p:cNvPr>
            <p:cNvSpPr txBox="1"/>
            <p:nvPr/>
          </p:nvSpPr>
          <p:spPr>
            <a:xfrm>
              <a:off x="1440074" y="2253209"/>
              <a:ext cx="4798311" cy="382156"/>
            </a:xfrm>
            <a:prstGeom prst="rect">
              <a:avLst/>
            </a:prstGeom>
          </p:spPr>
          <p:txBody>
            <a:bodyPr vert="horz" wrap="square" lIns="0" tIns="12700" rIns="0" bIns="0" rtlCol="0">
              <a:spAutoFit/>
            </a:bodyPr>
            <a:lstStyle/>
            <a:p>
              <a:pPr marL="614733" marR="2541" indent="-615051">
                <a:spcBef>
                  <a:spcPts val="100"/>
                </a:spcBef>
              </a:pPr>
              <a:r>
                <a:rPr sz="1200" b="1">
                  <a:latin typeface="Calibri"/>
                  <a:cs typeface="Calibri"/>
                </a:rPr>
                <a:t>CCF</a:t>
              </a:r>
              <a:r>
                <a:rPr sz="1200" b="1" spc="33">
                  <a:latin typeface="Calibri"/>
                  <a:cs typeface="Calibri"/>
                </a:rPr>
                <a:t> </a:t>
              </a:r>
              <a:r>
                <a:rPr sz="1200" b="1">
                  <a:latin typeface="Calibri"/>
                  <a:cs typeface="Calibri"/>
                </a:rPr>
                <a:t>en</a:t>
              </a:r>
              <a:r>
                <a:rPr sz="1200" b="1" spc="-25">
                  <a:latin typeface="Calibri"/>
                  <a:cs typeface="Calibri"/>
                </a:rPr>
                <a:t> </a:t>
              </a:r>
              <a:r>
                <a:rPr sz="1200" b="1">
                  <a:latin typeface="Calibri"/>
                  <a:cs typeface="Calibri"/>
                </a:rPr>
                <a:t>enseignement</a:t>
              </a:r>
              <a:r>
                <a:rPr sz="1200" b="1" spc="-33">
                  <a:latin typeface="Calibri"/>
                  <a:cs typeface="Calibri"/>
                </a:rPr>
                <a:t> </a:t>
              </a:r>
              <a:r>
                <a:rPr sz="1200" b="1">
                  <a:latin typeface="Calibri"/>
                  <a:cs typeface="Calibri"/>
                </a:rPr>
                <a:t>général</a:t>
              </a:r>
              <a:r>
                <a:rPr sz="1200" b="1" spc="-8">
                  <a:latin typeface="Calibri"/>
                  <a:cs typeface="Calibri"/>
                </a:rPr>
                <a:t> </a:t>
              </a:r>
              <a:r>
                <a:rPr sz="1200" b="1" spc="-5">
                  <a:latin typeface="Calibri"/>
                  <a:cs typeface="Calibri"/>
                </a:rPr>
                <a:t>(Mathématiques,LV1,</a:t>
              </a:r>
              <a:r>
                <a:rPr sz="1200" b="1" spc="-18">
                  <a:latin typeface="Calibri"/>
                  <a:cs typeface="Calibri"/>
                </a:rPr>
                <a:t> </a:t>
              </a:r>
              <a:r>
                <a:rPr sz="1200" b="1" spc="-5">
                  <a:latin typeface="Calibri"/>
                  <a:cs typeface="Calibri"/>
                </a:rPr>
                <a:t>Arts</a:t>
              </a:r>
              <a:r>
                <a:rPr sz="1200" b="1" spc="-22">
                  <a:latin typeface="Calibri"/>
                  <a:cs typeface="Calibri"/>
                </a:rPr>
                <a:t> </a:t>
              </a:r>
              <a:r>
                <a:rPr sz="1200" b="1">
                  <a:latin typeface="Calibri"/>
                  <a:cs typeface="Calibri"/>
                </a:rPr>
                <a:t>appliqués,</a:t>
              </a:r>
              <a:r>
                <a:rPr sz="1200" b="1" spc="-18">
                  <a:latin typeface="Calibri"/>
                  <a:cs typeface="Calibri"/>
                </a:rPr>
                <a:t> </a:t>
              </a:r>
              <a:r>
                <a:rPr sz="1200" b="1" spc="-5">
                  <a:latin typeface="Calibri"/>
                  <a:cs typeface="Calibri"/>
                </a:rPr>
                <a:t>EPS,</a:t>
              </a:r>
              <a:r>
                <a:rPr sz="1200" b="1" spc="-18">
                  <a:latin typeface="Calibri"/>
                  <a:cs typeface="Calibri"/>
                </a:rPr>
                <a:t> </a:t>
              </a:r>
              <a:r>
                <a:rPr sz="1200" b="1">
                  <a:latin typeface="Calibri"/>
                  <a:cs typeface="Calibri"/>
                </a:rPr>
                <a:t>PC</a:t>
              </a:r>
              <a:r>
                <a:rPr sz="1200" b="1" spc="31">
                  <a:latin typeface="Calibri"/>
                  <a:cs typeface="Calibri"/>
                </a:rPr>
                <a:t> </a:t>
              </a:r>
              <a:r>
                <a:rPr sz="1200" b="1" spc="-13">
                  <a:latin typeface="Calibri"/>
                  <a:cs typeface="Calibri"/>
                </a:rPr>
                <a:t>ou </a:t>
              </a:r>
              <a:r>
                <a:rPr sz="1200" b="1" spc="5">
                  <a:latin typeface="Calibri"/>
                  <a:cs typeface="Calibri"/>
                </a:rPr>
                <a:t>LV2</a:t>
              </a:r>
              <a:r>
                <a:rPr sz="1200" b="1" spc="21">
                  <a:latin typeface="Calibri"/>
                  <a:cs typeface="Calibri"/>
                </a:rPr>
                <a:t> </a:t>
              </a:r>
              <a:r>
                <a:rPr sz="1200" b="1" spc="5">
                  <a:latin typeface="Calibri"/>
                  <a:cs typeface="Calibri"/>
                </a:rPr>
                <a:t>et</a:t>
              </a:r>
              <a:r>
                <a:rPr sz="1200" b="1" spc="-47">
                  <a:latin typeface="Calibri"/>
                  <a:cs typeface="Calibri"/>
                </a:rPr>
                <a:t> </a:t>
              </a:r>
              <a:r>
                <a:rPr sz="1200" b="1" spc="5">
                  <a:latin typeface="Calibri"/>
                  <a:cs typeface="Calibri"/>
                </a:rPr>
                <a:t>enseignement</a:t>
              </a:r>
              <a:r>
                <a:rPr sz="1200" b="1" spc="-45">
                  <a:latin typeface="Calibri"/>
                  <a:cs typeface="Calibri"/>
                </a:rPr>
                <a:t> </a:t>
              </a:r>
              <a:r>
                <a:rPr sz="1200" b="1" spc="-5">
                  <a:latin typeface="Calibri"/>
                  <a:cs typeface="Calibri"/>
                </a:rPr>
                <a:t>professionnel</a:t>
              </a:r>
              <a:endParaRPr sz="1200">
                <a:latin typeface="Calibri"/>
                <a:cs typeface="Calibri"/>
              </a:endParaRPr>
            </a:p>
          </p:txBody>
        </p:sp>
        <p:sp>
          <p:nvSpPr>
            <p:cNvPr id="52" name="object 13">
              <a:extLst>
                <a:ext uri="{FF2B5EF4-FFF2-40B4-BE49-F238E27FC236}">
                  <a16:creationId xmlns:a16="http://schemas.microsoft.com/office/drawing/2014/main" id="{2DF2D207-C0CE-41EE-AD61-68DF32110C65}"/>
                </a:ext>
              </a:extLst>
            </p:cNvPr>
            <p:cNvSpPr txBox="1"/>
            <p:nvPr/>
          </p:nvSpPr>
          <p:spPr>
            <a:xfrm>
              <a:off x="7141195" y="2446899"/>
              <a:ext cx="734127" cy="128240"/>
            </a:xfrm>
            <a:prstGeom prst="rect">
              <a:avLst/>
            </a:prstGeom>
          </p:spPr>
          <p:txBody>
            <a:bodyPr vert="horz" wrap="square" lIns="0" tIns="0" rIns="0" bIns="0" rtlCol="0">
              <a:spAutoFit/>
            </a:bodyPr>
            <a:lstStyle/>
            <a:p>
              <a:pPr marL="953" algn="ctr">
                <a:lnSpc>
                  <a:spcPts val="428"/>
                </a:lnSpc>
              </a:pPr>
              <a:r>
                <a:rPr sz="451">
                  <a:solidFill>
                    <a:srgbClr val="FFFFFF"/>
                  </a:solidFill>
                  <a:latin typeface="Calibri"/>
                  <a:cs typeface="Calibri"/>
                </a:rPr>
                <a:t>Parcours</a:t>
              </a:r>
              <a:r>
                <a:rPr sz="451" spc="82">
                  <a:solidFill>
                    <a:srgbClr val="FFFFFF"/>
                  </a:solidFill>
                  <a:latin typeface="Calibri"/>
                  <a:cs typeface="Calibri"/>
                </a:rPr>
                <a:t> </a:t>
              </a:r>
              <a:r>
                <a:rPr sz="451" spc="-13">
                  <a:solidFill>
                    <a:srgbClr val="FFFFFF"/>
                  </a:solidFill>
                  <a:latin typeface="Calibri"/>
                  <a:cs typeface="Calibri"/>
                </a:rPr>
                <a:t>IP</a:t>
              </a:r>
              <a:endParaRPr sz="451">
                <a:latin typeface="Calibri"/>
                <a:cs typeface="Calibri"/>
              </a:endParaRPr>
            </a:p>
            <a:p>
              <a:pPr algn="ctr">
                <a:lnSpc>
                  <a:spcPts val="525"/>
                </a:lnSpc>
                <a:spcBef>
                  <a:spcPts val="53"/>
                </a:spcBef>
              </a:pPr>
              <a:r>
                <a:rPr sz="451" spc="5">
                  <a:solidFill>
                    <a:srgbClr val="FFFFFF"/>
                  </a:solidFill>
                  <a:latin typeface="Calibri"/>
                  <a:cs typeface="Calibri"/>
                </a:rPr>
                <a:t>6</a:t>
              </a:r>
              <a:r>
                <a:rPr sz="451" spc="31">
                  <a:solidFill>
                    <a:srgbClr val="FFFFFF"/>
                  </a:solidFill>
                  <a:latin typeface="Calibri"/>
                  <a:cs typeface="Calibri"/>
                </a:rPr>
                <a:t> </a:t>
              </a:r>
              <a:r>
                <a:rPr sz="451" spc="5">
                  <a:solidFill>
                    <a:srgbClr val="FFFFFF"/>
                  </a:solidFill>
                  <a:latin typeface="Calibri"/>
                  <a:cs typeface="Calibri"/>
                </a:rPr>
                <a:t>semaines </a:t>
              </a:r>
              <a:r>
                <a:rPr sz="451" spc="-13">
                  <a:solidFill>
                    <a:srgbClr val="FFFFFF"/>
                  </a:solidFill>
                  <a:latin typeface="Calibri"/>
                  <a:cs typeface="Calibri"/>
                </a:rPr>
                <a:t>de</a:t>
              </a:r>
              <a:r>
                <a:rPr sz="451" spc="250">
                  <a:solidFill>
                    <a:srgbClr val="FFFFFF"/>
                  </a:solidFill>
                  <a:latin typeface="Calibri"/>
                  <a:cs typeface="Calibri"/>
                </a:rPr>
                <a:t> </a:t>
              </a:r>
              <a:r>
                <a:rPr sz="451" spc="-10">
                  <a:solidFill>
                    <a:srgbClr val="FFFFFF"/>
                  </a:solidFill>
                  <a:latin typeface="Calibri"/>
                  <a:cs typeface="Calibri"/>
                </a:rPr>
                <a:t>PFMP</a:t>
              </a:r>
              <a:endParaRPr sz="451">
                <a:latin typeface="Calibri"/>
                <a:cs typeface="Calibri"/>
              </a:endParaRPr>
            </a:p>
          </p:txBody>
        </p:sp>
        <p:grpSp>
          <p:nvGrpSpPr>
            <p:cNvPr id="53" name="object 14">
              <a:extLst>
                <a:ext uri="{FF2B5EF4-FFF2-40B4-BE49-F238E27FC236}">
                  <a16:creationId xmlns:a16="http://schemas.microsoft.com/office/drawing/2014/main" id="{57AC70F4-5BB3-4393-9058-B78F152F72E5}"/>
                </a:ext>
              </a:extLst>
            </p:cNvPr>
            <p:cNvGrpSpPr/>
            <p:nvPr/>
          </p:nvGrpSpPr>
          <p:grpSpPr>
            <a:xfrm>
              <a:off x="6926653" y="3085555"/>
              <a:ext cx="1166558" cy="844749"/>
              <a:chOff x="7748651" y="3691001"/>
              <a:chExt cx="1104900" cy="800100"/>
            </a:xfrm>
          </p:grpSpPr>
          <p:sp>
            <p:nvSpPr>
              <p:cNvPr id="67" name="object 15">
                <a:extLst>
                  <a:ext uri="{FF2B5EF4-FFF2-40B4-BE49-F238E27FC236}">
                    <a16:creationId xmlns:a16="http://schemas.microsoft.com/office/drawing/2014/main" id="{8EA0D963-BB2D-4462-9481-831EC0E06B8E}"/>
                  </a:ext>
                </a:extLst>
              </p:cNvPr>
              <p:cNvSpPr/>
              <p:nvPr/>
            </p:nvSpPr>
            <p:spPr>
              <a:xfrm>
                <a:off x="7748651" y="3691001"/>
                <a:ext cx="1104900" cy="800100"/>
              </a:xfrm>
              <a:custGeom>
                <a:avLst/>
                <a:gdLst/>
                <a:ahLst/>
                <a:cxnLst/>
                <a:rect l="l" t="t" r="r" b="b"/>
                <a:pathLst>
                  <a:path w="1104900" h="800100">
                    <a:moveTo>
                      <a:pt x="1104900" y="0"/>
                    </a:moveTo>
                    <a:lnTo>
                      <a:pt x="0" y="0"/>
                    </a:lnTo>
                    <a:lnTo>
                      <a:pt x="0" y="800100"/>
                    </a:lnTo>
                    <a:lnTo>
                      <a:pt x="1104900" y="800100"/>
                    </a:lnTo>
                    <a:lnTo>
                      <a:pt x="1104900" y="0"/>
                    </a:lnTo>
                    <a:close/>
                  </a:path>
                </a:pathLst>
              </a:custGeom>
              <a:solidFill>
                <a:schemeClr val="tx2">
                  <a:lumMod val="75000"/>
                </a:schemeClr>
              </a:solidFill>
              <a:ln>
                <a:solidFill>
                  <a:schemeClr val="tx2">
                    <a:lumMod val="75000"/>
                  </a:schemeClr>
                </a:solidFill>
              </a:ln>
            </p:spPr>
            <p:txBody>
              <a:bodyPr wrap="square" lIns="0" tIns="0" rIns="0" bIns="0" rtlCol="0"/>
              <a:lstStyle/>
              <a:p>
                <a:endParaRPr sz="528"/>
              </a:p>
            </p:txBody>
          </p:sp>
          <p:sp>
            <p:nvSpPr>
              <p:cNvPr id="68" name="object 16">
                <a:extLst>
                  <a:ext uri="{FF2B5EF4-FFF2-40B4-BE49-F238E27FC236}">
                    <a16:creationId xmlns:a16="http://schemas.microsoft.com/office/drawing/2014/main" id="{A53BBEE2-B356-4AB7-990D-8117918F0BEB}"/>
                  </a:ext>
                </a:extLst>
              </p:cNvPr>
              <p:cNvSpPr/>
              <p:nvPr/>
            </p:nvSpPr>
            <p:spPr>
              <a:xfrm>
                <a:off x="7748651" y="3691001"/>
                <a:ext cx="1104900" cy="800100"/>
              </a:xfrm>
              <a:custGeom>
                <a:avLst/>
                <a:gdLst/>
                <a:ahLst/>
                <a:cxnLst/>
                <a:rect l="l" t="t" r="r" b="b"/>
                <a:pathLst>
                  <a:path w="1104900" h="800100">
                    <a:moveTo>
                      <a:pt x="0" y="800100"/>
                    </a:moveTo>
                    <a:lnTo>
                      <a:pt x="1104900" y="800100"/>
                    </a:lnTo>
                    <a:lnTo>
                      <a:pt x="1104900" y="0"/>
                    </a:lnTo>
                    <a:lnTo>
                      <a:pt x="0" y="0"/>
                    </a:lnTo>
                    <a:lnTo>
                      <a:pt x="0" y="800100"/>
                    </a:lnTo>
                    <a:close/>
                  </a:path>
                </a:pathLst>
              </a:custGeom>
              <a:solidFill>
                <a:schemeClr val="tx2">
                  <a:lumMod val="75000"/>
                </a:schemeClr>
              </a:solidFill>
              <a:ln w="12700">
                <a:solidFill>
                  <a:schemeClr val="tx2">
                    <a:lumMod val="75000"/>
                  </a:schemeClr>
                </a:solidFill>
              </a:ln>
            </p:spPr>
            <p:txBody>
              <a:bodyPr wrap="square" lIns="0" tIns="0" rIns="0" bIns="0" rtlCol="0"/>
              <a:lstStyle/>
              <a:p>
                <a:endParaRPr sz="528"/>
              </a:p>
            </p:txBody>
          </p:sp>
        </p:grpSp>
        <p:sp>
          <p:nvSpPr>
            <p:cNvPr id="54" name="object 17">
              <a:extLst>
                <a:ext uri="{FF2B5EF4-FFF2-40B4-BE49-F238E27FC236}">
                  <a16:creationId xmlns:a16="http://schemas.microsoft.com/office/drawing/2014/main" id="{58285361-66D0-4763-814D-1BC3A3F0D8C4}"/>
                </a:ext>
              </a:extLst>
            </p:cNvPr>
            <p:cNvSpPr txBox="1"/>
            <p:nvPr/>
          </p:nvSpPr>
          <p:spPr>
            <a:xfrm>
              <a:off x="6981037" y="3145555"/>
              <a:ext cx="1096163" cy="723083"/>
            </a:xfrm>
            <a:prstGeom prst="rect">
              <a:avLst/>
            </a:prstGeom>
            <a:solidFill>
              <a:schemeClr val="tx2">
                <a:lumMod val="75000"/>
              </a:schemeClr>
            </a:solidFill>
            <a:ln w="12700">
              <a:noFill/>
            </a:ln>
          </p:spPr>
          <p:txBody>
            <a:bodyPr vert="horz" wrap="square" lIns="0" tIns="26035" rIns="0" bIns="0" rtlCol="0">
              <a:spAutoFit/>
            </a:bodyPr>
            <a:lstStyle/>
            <a:p>
              <a:pPr>
                <a:spcBef>
                  <a:spcPts val="205"/>
                </a:spcBef>
              </a:pPr>
              <a:endParaRPr lang="fr-FR" sz="528">
                <a:latin typeface="Times New Roman"/>
                <a:cs typeface="Times New Roman"/>
              </a:endParaRPr>
            </a:p>
            <a:p>
              <a:pPr marR="35246" algn="ctr">
                <a:spcBef>
                  <a:spcPts val="3"/>
                </a:spcBef>
              </a:pPr>
              <a:r>
                <a:rPr lang="fr-FR" sz="1000">
                  <a:solidFill>
                    <a:srgbClr val="FFFFFF"/>
                  </a:solidFill>
                  <a:latin typeface="Calibri"/>
                  <a:cs typeface="Calibri"/>
                </a:rPr>
                <a:t>Parcours</a:t>
              </a:r>
              <a:r>
                <a:rPr lang="fr-FR" sz="1000" spc="93">
                  <a:solidFill>
                    <a:srgbClr val="FFFFFF"/>
                  </a:solidFill>
                  <a:latin typeface="Calibri"/>
                  <a:cs typeface="Calibri"/>
                </a:rPr>
                <a:t> </a:t>
              </a:r>
              <a:r>
                <a:rPr lang="fr-FR" sz="1000" spc="-13">
                  <a:solidFill>
                    <a:srgbClr val="FFFFFF"/>
                  </a:solidFill>
                  <a:latin typeface="Calibri"/>
                  <a:cs typeface="Calibri"/>
                </a:rPr>
                <a:t>Poursuite d’études</a:t>
              </a:r>
              <a:endParaRPr lang="fr-FR" sz="1000">
                <a:latin typeface="Calibri"/>
                <a:cs typeface="Calibri"/>
              </a:endParaRPr>
            </a:p>
            <a:p>
              <a:pPr marR="37469" algn="ctr">
                <a:spcBef>
                  <a:spcPts val="22"/>
                </a:spcBef>
              </a:pPr>
              <a:r>
                <a:rPr lang="fr-FR" sz="1000" i="1">
                  <a:solidFill>
                    <a:srgbClr val="FFFFFF"/>
                  </a:solidFill>
                  <a:latin typeface="Calibri"/>
                  <a:cs typeface="Calibri"/>
                </a:rPr>
                <a:t>6</a:t>
              </a:r>
              <a:r>
                <a:rPr lang="fr-FR" sz="1000" i="1" spc="5">
                  <a:solidFill>
                    <a:srgbClr val="FFFFFF"/>
                  </a:solidFill>
                  <a:latin typeface="Calibri"/>
                  <a:cs typeface="Calibri"/>
                </a:rPr>
                <a:t> </a:t>
              </a:r>
              <a:r>
                <a:rPr lang="fr-FR" sz="1000" i="1" spc="-5">
                  <a:solidFill>
                    <a:srgbClr val="FFFFFF"/>
                  </a:solidFill>
                  <a:latin typeface="Calibri"/>
                  <a:cs typeface="Calibri"/>
                </a:rPr>
                <a:t>semaines</a:t>
              </a:r>
              <a:endParaRPr lang="fr-FR" sz="1000" i="1">
                <a:latin typeface="Calibri"/>
                <a:cs typeface="Calibri"/>
              </a:endParaRPr>
            </a:p>
            <a:p>
              <a:pPr marR="33023" algn="ctr">
                <a:spcBef>
                  <a:spcPts val="38"/>
                </a:spcBef>
              </a:pPr>
              <a:r>
                <a:rPr lang="fr-FR" sz="1000" i="1" spc="-5">
                  <a:solidFill>
                    <a:srgbClr val="FFFFFF"/>
                  </a:solidFill>
                  <a:latin typeface="Calibri"/>
                  <a:cs typeface="Calibri"/>
                </a:rPr>
                <a:t>d’accompagnement</a:t>
              </a:r>
              <a:endParaRPr lang="fr-FR" sz="801" i="1">
                <a:latin typeface="Calibri"/>
                <a:cs typeface="Calibri"/>
              </a:endParaRPr>
            </a:p>
          </p:txBody>
        </p:sp>
        <p:grpSp>
          <p:nvGrpSpPr>
            <p:cNvPr id="55" name="object 18">
              <a:extLst>
                <a:ext uri="{FF2B5EF4-FFF2-40B4-BE49-F238E27FC236}">
                  <a16:creationId xmlns:a16="http://schemas.microsoft.com/office/drawing/2014/main" id="{C26E7C22-D588-414A-8F37-043600EDF3F0}"/>
                </a:ext>
              </a:extLst>
            </p:cNvPr>
            <p:cNvGrpSpPr/>
            <p:nvPr/>
          </p:nvGrpSpPr>
          <p:grpSpPr>
            <a:xfrm>
              <a:off x="6926656" y="2220694"/>
              <a:ext cx="1174104" cy="864863"/>
              <a:chOff x="7748651" y="2871851"/>
              <a:chExt cx="1112046" cy="819150"/>
            </a:xfrm>
          </p:grpSpPr>
          <p:sp>
            <p:nvSpPr>
              <p:cNvPr id="65" name="object 19">
                <a:extLst>
                  <a:ext uri="{FF2B5EF4-FFF2-40B4-BE49-F238E27FC236}">
                    <a16:creationId xmlns:a16="http://schemas.microsoft.com/office/drawing/2014/main" id="{C02DCE2F-7A0B-454D-8DBD-8B8A1D898151}"/>
                  </a:ext>
                </a:extLst>
              </p:cNvPr>
              <p:cNvSpPr/>
              <p:nvPr/>
            </p:nvSpPr>
            <p:spPr>
              <a:xfrm>
                <a:off x="7755797" y="2871851"/>
                <a:ext cx="1104900" cy="819150"/>
              </a:xfrm>
              <a:custGeom>
                <a:avLst/>
                <a:gdLst/>
                <a:ahLst/>
                <a:cxnLst/>
                <a:rect l="l" t="t" r="r" b="b"/>
                <a:pathLst>
                  <a:path w="1104900" h="819150">
                    <a:moveTo>
                      <a:pt x="1104900" y="0"/>
                    </a:moveTo>
                    <a:lnTo>
                      <a:pt x="0" y="0"/>
                    </a:lnTo>
                    <a:lnTo>
                      <a:pt x="0" y="819150"/>
                    </a:lnTo>
                    <a:lnTo>
                      <a:pt x="1104900" y="819150"/>
                    </a:lnTo>
                    <a:lnTo>
                      <a:pt x="1104900" y="0"/>
                    </a:lnTo>
                    <a:close/>
                  </a:path>
                </a:pathLst>
              </a:custGeom>
              <a:solidFill>
                <a:schemeClr val="accent1"/>
              </a:solidFill>
            </p:spPr>
            <p:txBody>
              <a:bodyPr wrap="square" lIns="0" tIns="0" rIns="0" bIns="0" rtlCol="0"/>
              <a:lstStyle/>
              <a:p>
                <a:endParaRPr sz="528"/>
              </a:p>
            </p:txBody>
          </p:sp>
          <p:sp>
            <p:nvSpPr>
              <p:cNvPr id="66" name="object 20">
                <a:extLst>
                  <a:ext uri="{FF2B5EF4-FFF2-40B4-BE49-F238E27FC236}">
                    <a16:creationId xmlns:a16="http://schemas.microsoft.com/office/drawing/2014/main" id="{9018B8DC-3EEE-426A-B8F2-668A910A1F9B}"/>
                  </a:ext>
                </a:extLst>
              </p:cNvPr>
              <p:cNvSpPr/>
              <p:nvPr/>
            </p:nvSpPr>
            <p:spPr>
              <a:xfrm>
                <a:off x="7748651" y="2871851"/>
                <a:ext cx="1104900" cy="819150"/>
              </a:xfrm>
              <a:custGeom>
                <a:avLst/>
                <a:gdLst/>
                <a:ahLst/>
                <a:cxnLst/>
                <a:rect l="l" t="t" r="r" b="b"/>
                <a:pathLst>
                  <a:path w="1104900" h="819150">
                    <a:moveTo>
                      <a:pt x="0" y="819150"/>
                    </a:moveTo>
                    <a:lnTo>
                      <a:pt x="1104900" y="819150"/>
                    </a:lnTo>
                    <a:lnTo>
                      <a:pt x="1104900" y="0"/>
                    </a:lnTo>
                    <a:lnTo>
                      <a:pt x="0" y="0"/>
                    </a:lnTo>
                    <a:lnTo>
                      <a:pt x="0" y="819150"/>
                    </a:lnTo>
                    <a:close/>
                  </a:path>
                </a:pathLst>
              </a:custGeom>
              <a:solidFill>
                <a:schemeClr val="accent1"/>
              </a:solidFill>
              <a:ln w="12700">
                <a:solidFill>
                  <a:srgbClr val="2E528F"/>
                </a:solidFill>
              </a:ln>
            </p:spPr>
            <p:txBody>
              <a:bodyPr wrap="square" lIns="0" tIns="0" rIns="0" bIns="0" rtlCol="0"/>
              <a:lstStyle/>
              <a:p>
                <a:endParaRPr sz="528"/>
              </a:p>
            </p:txBody>
          </p:sp>
        </p:grpSp>
        <p:sp>
          <p:nvSpPr>
            <p:cNvPr id="56" name="object 21">
              <a:extLst>
                <a:ext uri="{FF2B5EF4-FFF2-40B4-BE49-F238E27FC236}">
                  <a16:creationId xmlns:a16="http://schemas.microsoft.com/office/drawing/2014/main" id="{0600152F-F4DD-44C6-BFF1-93C970488ED4}"/>
                </a:ext>
              </a:extLst>
            </p:cNvPr>
            <p:cNvSpPr txBox="1"/>
            <p:nvPr/>
          </p:nvSpPr>
          <p:spPr>
            <a:xfrm>
              <a:off x="7003756" y="2441691"/>
              <a:ext cx="1082754" cy="635750"/>
            </a:xfrm>
            <a:prstGeom prst="rect">
              <a:avLst/>
            </a:prstGeom>
            <a:solidFill>
              <a:schemeClr val="accent1"/>
            </a:solidFill>
          </p:spPr>
          <p:txBody>
            <a:bodyPr vert="horz" wrap="square" lIns="0" tIns="20002" rIns="0" bIns="0" rtlCol="0">
              <a:spAutoFit/>
            </a:bodyPr>
            <a:lstStyle/>
            <a:p>
              <a:pPr marR="29530" algn="ctr">
                <a:spcBef>
                  <a:spcPts val="158"/>
                </a:spcBef>
              </a:pPr>
              <a:r>
                <a:rPr lang="fr-FR" sz="1000">
                  <a:solidFill>
                    <a:srgbClr val="FFFFFF"/>
                  </a:solidFill>
                  <a:latin typeface="Calibri"/>
                  <a:cs typeface="Calibri"/>
                </a:rPr>
                <a:t>Parcours</a:t>
              </a:r>
              <a:r>
                <a:rPr lang="fr-FR" sz="1000" spc="82">
                  <a:solidFill>
                    <a:srgbClr val="FFFFFF"/>
                  </a:solidFill>
                  <a:latin typeface="Calibri"/>
                  <a:cs typeface="Calibri"/>
                </a:rPr>
                <a:t> </a:t>
              </a:r>
              <a:r>
                <a:rPr lang="fr-FR" sz="1000" spc="-13">
                  <a:solidFill>
                    <a:srgbClr val="FFFFFF"/>
                  </a:solidFill>
                  <a:latin typeface="Calibri"/>
                  <a:cs typeface="Calibri"/>
                </a:rPr>
                <a:t>Insertion professionnelle</a:t>
              </a:r>
              <a:endParaRPr lang="fr-FR" sz="1000">
                <a:latin typeface="Calibri"/>
                <a:cs typeface="Calibri"/>
              </a:endParaRPr>
            </a:p>
            <a:p>
              <a:pPr marR="31118" algn="ctr"/>
              <a:r>
                <a:rPr lang="fr-FR" sz="1000" i="1" spc="5">
                  <a:solidFill>
                    <a:srgbClr val="FFFFFF"/>
                  </a:solidFill>
                  <a:latin typeface="Calibri"/>
                  <a:cs typeface="Calibri"/>
                </a:rPr>
                <a:t>6</a:t>
              </a:r>
              <a:r>
                <a:rPr lang="fr-FR" sz="1000" i="1" spc="28">
                  <a:solidFill>
                    <a:srgbClr val="FFFFFF"/>
                  </a:solidFill>
                  <a:latin typeface="Calibri"/>
                  <a:cs typeface="Calibri"/>
                </a:rPr>
                <a:t> </a:t>
              </a:r>
              <a:r>
                <a:rPr lang="fr-FR" sz="1000" i="1" spc="5">
                  <a:solidFill>
                    <a:srgbClr val="FFFFFF"/>
                  </a:solidFill>
                  <a:latin typeface="Calibri"/>
                  <a:cs typeface="Calibri"/>
                </a:rPr>
                <a:t>semaines </a:t>
              </a:r>
              <a:r>
                <a:rPr lang="fr-FR" sz="1000" i="1" spc="-13">
                  <a:solidFill>
                    <a:srgbClr val="FFFFFF"/>
                  </a:solidFill>
                  <a:latin typeface="Calibri"/>
                  <a:cs typeface="Calibri"/>
                </a:rPr>
                <a:t>de</a:t>
              </a:r>
              <a:endParaRPr lang="fr-FR" sz="1000" i="1">
                <a:latin typeface="Calibri"/>
                <a:cs typeface="Calibri"/>
              </a:endParaRPr>
            </a:p>
            <a:p>
              <a:pPr marR="34929" algn="ctr">
                <a:spcBef>
                  <a:spcPts val="22"/>
                </a:spcBef>
              </a:pPr>
              <a:r>
                <a:rPr lang="fr-FR" sz="1000" i="1" spc="-10">
                  <a:solidFill>
                    <a:srgbClr val="FFFFFF"/>
                  </a:solidFill>
                  <a:latin typeface="Calibri"/>
                  <a:cs typeface="Calibri"/>
                </a:rPr>
                <a:t>PFMP</a:t>
              </a:r>
              <a:endParaRPr lang="fr-FR" sz="1000" i="1">
                <a:latin typeface="Calibri"/>
                <a:cs typeface="Calibri"/>
              </a:endParaRPr>
            </a:p>
          </p:txBody>
        </p:sp>
        <p:sp>
          <p:nvSpPr>
            <p:cNvPr id="57" name="object 22">
              <a:extLst>
                <a:ext uri="{FF2B5EF4-FFF2-40B4-BE49-F238E27FC236}">
                  <a16:creationId xmlns:a16="http://schemas.microsoft.com/office/drawing/2014/main" id="{6261934E-1E45-4B7A-892B-58673F495D0D}"/>
                </a:ext>
              </a:extLst>
            </p:cNvPr>
            <p:cNvSpPr/>
            <p:nvPr/>
          </p:nvSpPr>
          <p:spPr>
            <a:xfrm>
              <a:off x="8093214" y="2220694"/>
              <a:ext cx="553110" cy="1709612"/>
            </a:xfrm>
            <a:custGeom>
              <a:avLst/>
              <a:gdLst/>
              <a:ahLst/>
              <a:cxnLst/>
              <a:rect l="l" t="t" r="r" b="b"/>
              <a:pathLst>
                <a:path w="523875" h="1619250">
                  <a:moveTo>
                    <a:pt x="0" y="1619250"/>
                  </a:moveTo>
                  <a:lnTo>
                    <a:pt x="523875" y="1619250"/>
                  </a:lnTo>
                  <a:lnTo>
                    <a:pt x="523875" y="0"/>
                  </a:lnTo>
                  <a:lnTo>
                    <a:pt x="0" y="0"/>
                  </a:lnTo>
                  <a:lnTo>
                    <a:pt x="0" y="1619250"/>
                  </a:lnTo>
                  <a:close/>
                </a:path>
              </a:pathLst>
            </a:custGeom>
            <a:ln w="12700">
              <a:solidFill>
                <a:srgbClr val="2E528F"/>
              </a:solidFill>
            </a:ln>
          </p:spPr>
          <p:txBody>
            <a:bodyPr wrap="square" lIns="0" tIns="0" rIns="0" bIns="0" rtlCol="0"/>
            <a:lstStyle/>
            <a:p>
              <a:endParaRPr sz="528"/>
            </a:p>
          </p:txBody>
        </p:sp>
        <p:sp>
          <p:nvSpPr>
            <p:cNvPr id="58" name="object 23">
              <a:extLst>
                <a:ext uri="{FF2B5EF4-FFF2-40B4-BE49-F238E27FC236}">
                  <a16:creationId xmlns:a16="http://schemas.microsoft.com/office/drawing/2014/main" id="{B1A83B13-DDE6-4998-A213-895C32FE82D6}"/>
                </a:ext>
              </a:extLst>
            </p:cNvPr>
            <p:cNvSpPr txBox="1"/>
            <p:nvPr/>
          </p:nvSpPr>
          <p:spPr>
            <a:xfrm>
              <a:off x="8093213" y="2798376"/>
              <a:ext cx="575198" cy="529953"/>
            </a:xfrm>
            <a:prstGeom prst="rect">
              <a:avLst/>
            </a:prstGeom>
            <a:noFill/>
          </p:spPr>
          <p:txBody>
            <a:bodyPr vert="horz" wrap="square" lIns="0" tIns="0" rIns="0" bIns="0" rtlCol="0">
              <a:spAutoFit/>
            </a:bodyPr>
            <a:lstStyle/>
            <a:p>
              <a:pPr marL="57155" marR="49217" indent="-4763" algn="ctr">
                <a:lnSpc>
                  <a:spcPct val="106300"/>
                </a:lnSpc>
              </a:pPr>
              <a:r>
                <a:rPr lang="fr-FR" sz="800" b="1" spc="-5">
                  <a:latin typeface="Calibri"/>
                  <a:cs typeface="Calibri"/>
                </a:rPr>
                <a:t>Épreuves</a:t>
              </a:r>
              <a:r>
                <a:rPr lang="fr-FR" sz="800" b="1" spc="250">
                  <a:latin typeface="Calibri"/>
                  <a:cs typeface="Calibri"/>
                </a:rPr>
                <a:t> </a:t>
              </a:r>
              <a:r>
                <a:rPr lang="fr-FR" sz="800" b="1" spc="-5">
                  <a:latin typeface="Calibri"/>
                  <a:cs typeface="Calibri"/>
                </a:rPr>
                <a:t>terminales</a:t>
              </a:r>
              <a:r>
                <a:rPr lang="fr-FR" sz="800" b="1" spc="250">
                  <a:latin typeface="Calibri"/>
                  <a:cs typeface="Calibri"/>
                </a:rPr>
                <a:t> </a:t>
              </a:r>
              <a:r>
                <a:rPr lang="fr-FR" sz="800" b="1" spc="-13">
                  <a:latin typeface="Calibri"/>
                  <a:cs typeface="Calibri"/>
                </a:rPr>
                <a:t>PSE</a:t>
              </a:r>
              <a:endParaRPr lang="fr-FR" sz="800">
                <a:latin typeface="Calibri"/>
                <a:cs typeface="Calibri"/>
              </a:endParaRPr>
            </a:p>
            <a:p>
              <a:pPr marL="6986" algn="ctr">
                <a:spcBef>
                  <a:spcPts val="40"/>
                </a:spcBef>
              </a:pPr>
              <a:r>
                <a:rPr sz="800" b="1" spc="-5">
                  <a:latin typeface="Calibri"/>
                  <a:cs typeface="Calibri"/>
                </a:rPr>
                <a:t>Projet</a:t>
              </a:r>
              <a:endParaRPr sz="800">
                <a:latin typeface="Calibri"/>
                <a:cs typeface="Calibri"/>
              </a:endParaRPr>
            </a:p>
          </p:txBody>
        </p:sp>
        <p:pic>
          <p:nvPicPr>
            <p:cNvPr id="59" name="object 24">
              <a:extLst>
                <a:ext uri="{FF2B5EF4-FFF2-40B4-BE49-F238E27FC236}">
                  <a16:creationId xmlns:a16="http://schemas.microsoft.com/office/drawing/2014/main" id="{1FED7E10-BF10-411B-814E-B2CF5B67F70E}"/>
                </a:ext>
              </a:extLst>
            </p:cNvPr>
            <p:cNvPicPr/>
            <p:nvPr/>
          </p:nvPicPr>
          <p:blipFill>
            <a:blip r:embed="rId9" cstate="print"/>
            <a:stretch>
              <a:fillRect/>
            </a:stretch>
          </p:blipFill>
          <p:spPr>
            <a:xfrm>
              <a:off x="6923885" y="2219125"/>
              <a:ext cx="951437" cy="234214"/>
            </a:xfrm>
            <a:prstGeom prst="rect">
              <a:avLst/>
            </a:prstGeom>
            <a:ln>
              <a:noFill/>
            </a:ln>
          </p:spPr>
        </p:pic>
        <p:sp>
          <p:nvSpPr>
            <p:cNvPr id="60" name="object 25">
              <a:extLst>
                <a:ext uri="{FF2B5EF4-FFF2-40B4-BE49-F238E27FC236}">
                  <a16:creationId xmlns:a16="http://schemas.microsoft.com/office/drawing/2014/main" id="{B3BCB86D-5FAE-4D1D-A140-00E8F2908BC6}"/>
                </a:ext>
              </a:extLst>
            </p:cNvPr>
            <p:cNvSpPr txBox="1"/>
            <p:nvPr/>
          </p:nvSpPr>
          <p:spPr>
            <a:xfrm>
              <a:off x="6944854" y="2232314"/>
              <a:ext cx="1100910" cy="223459"/>
            </a:xfrm>
            <a:prstGeom prst="rect">
              <a:avLst/>
            </a:prstGeom>
          </p:spPr>
          <p:txBody>
            <a:bodyPr vert="horz" wrap="square" lIns="0" tIns="7938" rIns="0" bIns="0" rtlCol="0">
              <a:spAutoFit/>
            </a:bodyPr>
            <a:lstStyle/>
            <a:p>
              <a:pPr marL="57472" marR="46042" indent="-57472">
                <a:spcBef>
                  <a:spcPts val="63"/>
                </a:spcBef>
              </a:pPr>
              <a:r>
                <a:rPr lang="fr-FR" sz="700" b="1" spc="-40">
                  <a:latin typeface="Calibri"/>
                  <a:cs typeface="Calibri"/>
                </a:rPr>
                <a:t>Épreuves Ens. Pro. candidats</a:t>
              </a:r>
              <a:br>
                <a:rPr lang="fr-FR" sz="700" b="1" spc="-40">
                  <a:latin typeface="Calibri"/>
                  <a:cs typeface="Calibri"/>
                </a:rPr>
              </a:br>
              <a:r>
                <a:rPr lang="fr-FR" sz="700" b="1" spc="-40">
                  <a:latin typeface="Calibri"/>
                  <a:cs typeface="Calibri"/>
                </a:rPr>
                <a:t>individuels et hors contrat</a:t>
              </a:r>
              <a:endParaRPr lang="fr-FR" sz="700" spc="-40">
                <a:latin typeface="Calibri"/>
                <a:cs typeface="Calibri"/>
              </a:endParaRPr>
            </a:p>
          </p:txBody>
        </p:sp>
        <p:sp>
          <p:nvSpPr>
            <p:cNvPr id="61" name="object 26">
              <a:extLst>
                <a:ext uri="{FF2B5EF4-FFF2-40B4-BE49-F238E27FC236}">
                  <a16:creationId xmlns:a16="http://schemas.microsoft.com/office/drawing/2014/main" id="{ECC5EDCA-106E-4F63-A886-1A832D42DDE7}"/>
                </a:ext>
              </a:extLst>
            </p:cNvPr>
            <p:cNvSpPr txBox="1"/>
            <p:nvPr/>
          </p:nvSpPr>
          <p:spPr>
            <a:xfrm>
              <a:off x="2015309" y="2838451"/>
              <a:ext cx="3928291" cy="961802"/>
            </a:xfrm>
            <a:prstGeom prst="rect">
              <a:avLst/>
            </a:prstGeom>
          </p:spPr>
          <p:txBody>
            <a:bodyPr vert="horz" wrap="square" lIns="0" tIns="12700" rIns="0" bIns="0" rtlCol="0">
              <a:spAutoFit/>
            </a:bodyPr>
            <a:lstStyle/>
            <a:p>
              <a:pPr marL="171450" marR="265771" indent="-171450">
                <a:spcBef>
                  <a:spcPts val="100"/>
                </a:spcBef>
                <a:buFont typeface="Arial" panose="020B0604020202020204" pitchFamily="34" charset="0"/>
                <a:buChar char="•"/>
              </a:pPr>
              <a:r>
                <a:rPr lang="fr-FR" sz="1200">
                  <a:solidFill>
                    <a:srgbClr val="E62967"/>
                  </a:solidFill>
                  <a:latin typeface="Calibri"/>
                  <a:cs typeface="Calibri"/>
                </a:rPr>
                <a:t>Programme</a:t>
              </a:r>
              <a:r>
                <a:rPr lang="fr-FR" sz="1200" spc="8">
                  <a:solidFill>
                    <a:srgbClr val="E62967"/>
                  </a:solidFill>
                  <a:latin typeface="Calibri"/>
                  <a:cs typeface="Calibri"/>
                </a:rPr>
                <a:t> </a:t>
              </a:r>
              <a:r>
                <a:rPr lang="fr-FR" sz="1200">
                  <a:solidFill>
                    <a:srgbClr val="E62967"/>
                  </a:solidFill>
                  <a:latin typeface="Calibri"/>
                  <a:cs typeface="Calibri"/>
                </a:rPr>
                <a:t>commun</a:t>
              </a:r>
              <a:r>
                <a:rPr lang="fr-FR" sz="1200" spc="-15">
                  <a:solidFill>
                    <a:srgbClr val="E62967"/>
                  </a:solidFill>
                  <a:latin typeface="Calibri"/>
                  <a:cs typeface="Calibri"/>
                </a:rPr>
                <a:t> </a:t>
              </a:r>
              <a:r>
                <a:rPr lang="fr-FR" sz="1200">
                  <a:solidFill>
                    <a:srgbClr val="E62967"/>
                  </a:solidFill>
                  <a:latin typeface="Calibri"/>
                  <a:cs typeface="Calibri"/>
                </a:rPr>
                <a:t>à</a:t>
              </a:r>
              <a:r>
                <a:rPr lang="fr-FR" sz="1200" spc="-28">
                  <a:solidFill>
                    <a:srgbClr val="E62967"/>
                  </a:solidFill>
                  <a:latin typeface="Calibri"/>
                  <a:cs typeface="Calibri"/>
                </a:rPr>
                <a:t> </a:t>
              </a:r>
              <a:r>
                <a:rPr lang="fr-FR" sz="1200">
                  <a:solidFill>
                    <a:srgbClr val="E62967"/>
                  </a:solidFill>
                  <a:latin typeface="Calibri"/>
                  <a:cs typeface="Calibri"/>
                </a:rPr>
                <a:t>tous</a:t>
              </a:r>
              <a:r>
                <a:rPr lang="fr-FR" sz="1200" spc="-13">
                  <a:solidFill>
                    <a:srgbClr val="E62967"/>
                  </a:solidFill>
                  <a:latin typeface="Calibri"/>
                  <a:cs typeface="Calibri"/>
                </a:rPr>
                <a:t> </a:t>
              </a:r>
              <a:r>
                <a:rPr lang="fr-FR" sz="1200">
                  <a:solidFill>
                    <a:srgbClr val="E62967"/>
                  </a:solidFill>
                  <a:latin typeface="Calibri"/>
                  <a:cs typeface="Calibri"/>
                </a:rPr>
                <a:t>les</a:t>
              </a:r>
              <a:r>
                <a:rPr lang="fr-FR" sz="1200" spc="-13">
                  <a:solidFill>
                    <a:srgbClr val="E62967"/>
                  </a:solidFill>
                  <a:latin typeface="Calibri"/>
                  <a:cs typeface="Calibri"/>
                </a:rPr>
                <a:t> </a:t>
              </a:r>
              <a:r>
                <a:rPr lang="fr-FR" sz="1200" spc="-5">
                  <a:solidFill>
                    <a:srgbClr val="E62967"/>
                  </a:solidFill>
                  <a:latin typeface="Calibri"/>
                  <a:cs typeface="Calibri"/>
                </a:rPr>
                <a:t>élèves</a:t>
              </a:r>
            </a:p>
            <a:p>
              <a:pPr marL="171450" marR="265771" indent="-171450">
                <a:spcBef>
                  <a:spcPts val="100"/>
                </a:spcBef>
                <a:buFont typeface="Arial" panose="020B0604020202020204" pitchFamily="34" charset="0"/>
                <a:buChar char="•"/>
              </a:pPr>
              <a:r>
                <a:rPr lang="fr-FR" sz="1200" spc="5">
                  <a:solidFill>
                    <a:srgbClr val="E62967"/>
                  </a:solidFill>
                  <a:latin typeface="Calibri"/>
                  <a:cs typeface="Calibri"/>
                </a:rPr>
                <a:t>Enseignements</a:t>
              </a:r>
              <a:r>
                <a:rPr lang="fr-FR" sz="1200" spc="-33">
                  <a:solidFill>
                    <a:srgbClr val="E62967"/>
                  </a:solidFill>
                  <a:latin typeface="Calibri"/>
                  <a:cs typeface="Calibri"/>
                </a:rPr>
                <a:t> </a:t>
              </a:r>
              <a:r>
                <a:rPr lang="fr-FR" sz="1200">
                  <a:solidFill>
                    <a:srgbClr val="E62967"/>
                  </a:solidFill>
                  <a:latin typeface="Calibri"/>
                  <a:cs typeface="Calibri"/>
                </a:rPr>
                <a:t>généraux</a:t>
              </a:r>
              <a:r>
                <a:rPr lang="fr-FR" sz="1200" spc="-15">
                  <a:solidFill>
                    <a:srgbClr val="E62967"/>
                  </a:solidFill>
                  <a:latin typeface="Calibri"/>
                  <a:cs typeface="Calibri"/>
                </a:rPr>
                <a:t> </a:t>
              </a:r>
              <a:r>
                <a:rPr lang="fr-FR" sz="1200" spc="5">
                  <a:solidFill>
                    <a:srgbClr val="E62967"/>
                  </a:solidFill>
                  <a:latin typeface="Calibri"/>
                  <a:cs typeface="Calibri"/>
                </a:rPr>
                <a:t>et</a:t>
              </a:r>
              <a:r>
                <a:rPr lang="fr-FR" sz="1200" spc="-38">
                  <a:solidFill>
                    <a:srgbClr val="E62967"/>
                  </a:solidFill>
                  <a:latin typeface="Calibri"/>
                  <a:cs typeface="Calibri"/>
                </a:rPr>
                <a:t> </a:t>
              </a:r>
              <a:r>
                <a:rPr lang="fr-FR" sz="1200" spc="-5">
                  <a:solidFill>
                    <a:srgbClr val="E62967"/>
                  </a:solidFill>
                  <a:latin typeface="Calibri"/>
                  <a:cs typeface="Calibri"/>
                </a:rPr>
                <a:t>professionnels</a:t>
              </a:r>
            </a:p>
            <a:p>
              <a:pPr marL="171450" marR="265771" indent="-171450">
                <a:spcBef>
                  <a:spcPts val="100"/>
                </a:spcBef>
                <a:buFont typeface="Arial" panose="020B0604020202020204" pitchFamily="34" charset="0"/>
                <a:buChar char="•"/>
              </a:pPr>
              <a:r>
                <a:rPr lang="fr-FR" sz="1200" spc="5">
                  <a:solidFill>
                    <a:srgbClr val="E62967"/>
                  </a:solidFill>
                  <a:latin typeface="Calibri"/>
                  <a:cs typeface="Calibri"/>
                </a:rPr>
                <a:t>Avenir</a:t>
              </a:r>
              <a:r>
                <a:rPr lang="fr-FR" sz="1200" spc="-40">
                  <a:solidFill>
                    <a:srgbClr val="E62967"/>
                  </a:solidFill>
                  <a:latin typeface="Calibri"/>
                  <a:cs typeface="Calibri"/>
                </a:rPr>
                <a:t> </a:t>
              </a:r>
              <a:r>
                <a:rPr lang="fr-FR" sz="1200" spc="5">
                  <a:solidFill>
                    <a:srgbClr val="E62967"/>
                  </a:solidFill>
                  <a:latin typeface="Calibri"/>
                  <a:cs typeface="Calibri"/>
                </a:rPr>
                <a:t>Pro</a:t>
              </a:r>
              <a:r>
                <a:rPr lang="fr-FR" sz="1200" spc="-25">
                  <a:solidFill>
                    <a:srgbClr val="E62967"/>
                  </a:solidFill>
                  <a:latin typeface="Calibri"/>
                  <a:cs typeface="Calibri"/>
                </a:rPr>
                <a:t> </a:t>
              </a:r>
              <a:r>
                <a:rPr lang="fr-FR" sz="1200" spc="5">
                  <a:solidFill>
                    <a:srgbClr val="E62967"/>
                  </a:solidFill>
                  <a:latin typeface="Calibri"/>
                  <a:cs typeface="Calibri"/>
                </a:rPr>
                <a:t>avec</a:t>
              </a:r>
              <a:r>
                <a:rPr lang="fr-FR" sz="1200" spc="-43">
                  <a:solidFill>
                    <a:srgbClr val="E62967"/>
                  </a:solidFill>
                  <a:latin typeface="Calibri"/>
                  <a:cs typeface="Calibri"/>
                </a:rPr>
                <a:t> </a:t>
              </a:r>
              <a:r>
                <a:rPr lang="fr-FR" sz="1200">
                  <a:solidFill>
                    <a:srgbClr val="E62967"/>
                  </a:solidFill>
                  <a:latin typeface="Calibri"/>
                  <a:cs typeface="Calibri"/>
                </a:rPr>
                <a:t>France</a:t>
              </a:r>
              <a:r>
                <a:rPr lang="fr-FR" sz="1200" spc="-3">
                  <a:solidFill>
                    <a:srgbClr val="E62967"/>
                  </a:solidFill>
                  <a:latin typeface="Calibri"/>
                  <a:cs typeface="Calibri"/>
                </a:rPr>
                <a:t> </a:t>
              </a:r>
              <a:r>
                <a:rPr lang="fr-FR" sz="1200" spc="-5">
                  <a:solidFill>
                    <a:srgbClr val="E62967"/>
                  </a:solidFill>
                  <a:latin typeface="Calibri"/>
                  <a:cs typeface="Calibri"/>
                </a:rPr>
                <a:t>Travail</a:t>
              </a:r>
              <a:endParaRPr lang="fr-FR" sz="1200">
                <a:solidFill>
                  <a:srgbClr val="E62967"/>
                </a:solidFill>
                <a:latin typeface="Calibri"/>
                <a:cs typeface="Calibri"/>
              </a:endParaRPr>
            </a:p>
            <a:p>
              <a:pPr marL="171450" indent="-171450">
                <a:buFont typeface="Arial" panose="020B0604020202020204" pitchFamily="34" charset="0"/>
                <a:buChar char="•"/>
              </a:pPr>
              <a:r>
                <a:rPr lang="fr-FR" sz="1200" spc="5">
                  <a:solidFill>
                    <a:srgbClr val="E62967"/>
                  </a:solidFill>
                  <a:latin typeface="Calibri"/>
                  <a:cs typeface="Calibri"/>
                </a:rPr>
                <a:t>Soutien</a:t>
              </a:r>
              <a:r>
                <a:rPr lang="fr-FR" sz="1200" spc="-15">
                  <a:solidFill>
                    <a:srgbClr val="E62967"/>
                  </a:solidFill>
                  <a:latin typeface="Calibri"/>
                  <a:cs typeface="Calibri"/>
                </a:rPr>
                <a:t> </a:t>
              </a:r>
              <a:r>
                <a:rPr lang="fr-FR" sz="1200">
                  <a:solidFill>
                    <a:srgbClr val="E62967"/>
                  </a:solidFill>
                  <a:latin typeface="Calibri"/>
                  <a:cs typeface="Calibri"/>
                </a:rPr>
                <a:t>au</a:t>
              </a:r>
              <a:r>
                <a:rPr lang="fr-FR" sz="1200" spc="-15">
                  <a:solidFill>
                    <a:srgbClr val="E62967"/>
                  </a:solidFill>
                  <a:latin typeface="Calibri"/>
                  <a:cs typeface="Calibri"/>
                </a:rPr>
                <a:t> </a:t>
              </a:r>
              <a:r>
                <a:rPr lang="fr-FR" sz="1200" spc="-5">
                  <a:solidFill>
                    <a:srgbClr val="E62967"/>
                  </a:solidFill>
                  <a:latin typeface="Calibri"/>
                  <a:cs typeface="Calibri"/>
                </a:rPr>
                <a:t>parcours</a:t>
              </a:r>
              <a:endParaRPr lang="fr-FR" sz="1200">
                <a:solidFill>
                  <a:srgbClr val="E62967"/>
                </a:solidFill>
                <a:latin typeface="Calibri"/>
                <a:cs typeface="Calibri"/>
              </a:endParaRPr>
            </a:p>
            <a:p>
              <a:pPr marL="171450" indent="-171450">
                <a:buFont typeface="Arial" panose="020B0604020202020204" pitchFamily="34" charset="0"/>
                <a:buChar char="•"/>
              </a:pPr>
              <a:r>
                <a:rPr lang="fr-FR" sz="1200">
                  <a:solidFill>
                    <a:srgbClr val="E62967"/>
                  </a:solidFill>
                  <a:latin typeface="Calibri"/>
                  <a:cs typeface="Calibri"/>
                </a:rPr>
                <a:t>6</a:t>
              </a:r>
              <a:r>
                <a:rPr lang="fr-FR" sz="1200" spc="47">
                  <a:solidFill>
                    <a:srgbClr val="E62967"/>
                  </a:solidFill>
                  <a:latin typeface="Calibri"/>
                  <a:cs typeface="Calibri"/>
                </a:rPr>
                <a:t> </a:t>
              </a:r>
              <a:r>
                <a:rPr lang="fr-FR" sz="1200">
                  <a:solidFill>
                    <a:srgbClr val="E62967"/>
                  </a:solidFill>
                  <a:latin typeface="Calibri"/>
                  <a:cs typeface="Calibri"/>
                </a:rPr>
                <a:t>semaines</a:t>
              </a:r>
              <a:r>
                <a:rPr lang="fr-FR" sz="1200" spc="-18">
                  <a:solidFill>
                    <a:srgbClr val="E62967"/>
                  </a:solidFill>
                  <a:latin typeface="Calibri"/>
                  <a:cs typeface="Calibri"/>
                </a:rPr>
                <a:t> </a:t>
              </a:r>
              <a:r>
                <a:rPr lang="fr-FR" sz="1200">
                  <a:solidFill>
                    <a:srgbClr val="E62967"/>
                  </a:solidFill>
                  <a:latin typeface="Calibri"/>
                  <a:cs typeface="Calibri"/>
                </a:rPr>
                <a:t>de</a:t>
              </a:r>
              <a:r>
                <a:rPr lang="fr-FR" sz="1200" spc="5">
                  <a:solidFill>
                    <a:srgbClr val="E62967"/>
                  </a:solidFill>
                  <a:latin typeface="Calibri"/>
                  <a:cs typeface="Calibri"/>
                </a:rPr>
                <a:t> </a:t>
              </a:r>
              <a:r>
                <a:rPr lang="fr-FR" sz="1200">
                  <a:solidFill>
                    <a:srgbClr val="E62967"/>
                  </a:solidFill>
                  <a:latin typeface="Calibri"/>
                  <a:cs typeface="Calibri"/>
                </a:rPr>
                <a:t>PFMP</a:t>
              </a:r>
              <a:r>
                <a:rPr lang="fr-FR" sz="1200" spc="-13">
                  <a:solidFill>
                    <a:srgbClr val="E62967"/>
                  </a:solidFill>
                  <a:latin typeface="Calibri"/>
                  <a:cs typeface="Calibri"/>
                </a:rPr>
                <a:t> </a:t>
              </a:r>
              <a:r>
                <a:rPr lang="fr-FR" sz="1200">
                  <a:solidFill>
                    <a:srgbClr val="E62967"/>
                  </a:solidFill>
                  <a:latin typeface="Calibri"/>
                  <a:cs typeface="Calibri"/>
                </a:rPr>
                <a:t>planifiées</a:t>
              </a:r>
              <a:r>
                <a:rPr lang="fr-FR" sz="1200" spc="-15">
                  <a:solidFill>
                    <a:srgbClr val="E62967"/>
                  </a:solidFill>
                  <a:latin typeface="Calibri"/>
                  <a:cs typeface="Calibri"/>
                </a:rPr>
                <a:t> </a:t>
              </a:r>
              <a:r>
                <a:rPr lang="fr-FR" sz="1200">
                  <a:solidFill>
                    <a:srgbClr val="E62967"/>
                  </a:solidFill>
                  <a:latin typeface="Calibri"/>
                  <a:cs typeface="Calibri"/>
                </a:rPr>
                <a:t>à</a:t>
              </a:r>
              <a:r>
                <a:rPr lang="fr-FR" sz="1200" spc="-35">
                  <a:solidFill>
                    <a:srgbClr val="E62967"/>
                  </a:solidFill>
                  <a:latin typeface="Calibri"/>
                  <a:cs typeface="Calibri"/>
                </a:rPr>
                <a:t> </a:t>
              </a:r>
              <a:r>
                <a:rPr lang="fr-FR" sz="1200">
                  <a:solidFill>
                    <a:srgbClr val="E62967"/>
                  </a:solidFill>
                  <a:latin typeface="Calibri"/>
                  <a:cs typeface="Calibri"/>
                </a:rPr>
                <a:t>l’initiative</a:t>
              </a:r>
              <a:r>
                <a:rPr lang="fr-FR" sz="1200" spc="5">
                  <a:solidFill>
                    <a:srgbClr val="E62967"/>
                  </a:solidFill>
                  <a:latin typeface="Calibri"/>
                  <a:cs typeface="Calibri"/>
                </a:rPr>
                <a:t> </a:t>
              </a:r>
              <a:r>
                <a:rPr lang="fr-FR" sz="1200">
                  <a:solidFill>
                    <a:srgbClr val="E62967"/>
                  </a:solidFill>
                  <a:latin typeface="Calibri"/>
                  <a:cs typeface="Calibri"/>
                </a:rPr>
                <a:t>des</a:t>
              </a:r>
              <a:r>
                <a:rPr sz="1200" spc="-15">
                  <a:solidFill>
                    <a:srgbClr val="E62967"/>
                  </a:solidFill>
                  <a:latin typeface="Calibri"/>
                  <a:cs typeface="Calibri"/>
                </a:rPr>
                <a:t> </a:t>
              </a:r>
              <a:r>
                <a:rPr sz="1200" spc="-10">
                  <a:solidFill>
                    <a:srgbClr val="E62967"/>
                  </a:solidFill>
                  <a:latin typeface="Calibri"/>
                  <a:cs typeface="Calibri"/>
                </a:rPr>
                <a:t>EPLE</a:t>
              </a:r>
              <a:endParaRPr sz="1200">
                <a:solidFill>
                  <a:srgbClr val="E62967"/>
                </a:solidFill>
                <a:latin typeface="Calibri"/>
                <a:cs typeface="Calibri"/>
              </a:endParaRPr>
            </a:p>
          </p:txBody>
        </p:sp>
        <p:sp>
          <p:nvSpPr>
            <p:cNvPr id="62" name="Rectangle 61">
              <a:extLst>
                <a:ext uri="{FF2B5EF4-FFF2-40B4-BE49-F238E27FC236}">
                  <a16:creationId xmlns:a16="http://schemas.microsoft.com/office/drawing/2014/main" id="{D45CA166-BCD5-4298-80FC-2C0C524E9DB0}"/>
                </a:ext>
              </a:extLst>
            </p:cNvPr>
            <p:cNvSpPr/>
            <p:nvPr/>
          </p:nvSpPr>
          <p:spPr>
            <a:xfrm>
              <a:off x="4294258" y="1497439"/>
              <a:ext cx="776429" cy="51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 bas 62">
              <a:extLst>
                <a:ext uri="{FF2B5EF4-FFF2-40B4-BE49-F238E27FC236}">
                  <a16:creationId xmlns:a16="http://schemas.microsoft.com/office/drawing/2014/main" id="{491255CD-7FAA-446F-A87F-E3874954E178}"/>
                </a:ext>
              </a:extLst>
            </p:cNvPr>
            <p:cNvSpPr/>
            <p:nvPr/>
          </p:nvSpPr>
          <p:spPr>
            <a:xfrm>
              <a:off x="4034768" y="1578680"/>
              <a:ext cx="1120528" cy="426436"/>
            </a:xfrm>
            <a:prstGeom prst="downArrow">
              <a:avLst>
                <a:gd name="adj1" fmla="val 72381"/>
                <a:gd name="adj2" fmla="val 480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Fin des vœux </a:t>
              </a:r>
              <a:r>
                <a:rPr lang="fr-FR" err="1"/>
                <a:t>Parcoursup</a:t>
              </a:r>
              <a:endParaRPr lang="fr-FR"/>
            </a:p>
          </p:txBody>
        </p:sp>
        <p:sp>
          <p:nvSpPr>
            <p:cNvPr id="64" name="object 4">
              <a:extLst>
                <a:ext uri="{FF2B5EF4-FFF2-40B4-BE49-F238E27FC236}">
                  <a16:creationId xmlns:a16="http://schemas.microsoft.com/office/drawing/2014/main" id="{F7E228CC-2B4A-4884-9567-C88770B0688A}"/>
                </a:ext>
              </a:extLst>
            </p:cNvPr>
            <p:cNvSpPr/>
            <p:nvPr/>
          </p:nvSpPr>
          <p:spPr>
            <a:xfrm>
              <a:off x="1264822" y="2210636"/>
              <a:ext cx="7381501" cy="1719669"/>
            </a:xfrm>
            <a:custGeom>
              <a:avLst/>
              <a:gdLst/>
              <a:ahLst/>
              <a:cxnLst/>
              <a:rect l="l" t="t" r="r" b="b"/>
              <a:pathLst>
                <a:path w="6991350" h="1628775">
                  <a:moveTo>
                    <a:pt x="0" y="1628775"/>
                  </a:moveTo>
                  <a:lnTo>
                    <a:pt x="6991350" y="1628775"/>
                  </a:lnTo>
                  <a:lnTo>
                    <a:pt x="6991350" y="0"/>
                  </a:lnTo>
                  <a:lnTo>
                    <a:pt x="0" y="0"/>
                  </a:lnTo>
                  <a:lnTo>
                    <a:pt x="0" y="1628775"/>
                  </a:lnTo>
                  <a:close/>
                </a:path>
              </a:pathLst>
            </a:custGeom>
            <a:ln w="38100">
              <a:solidFill>
                <a:srgbClr val="002060"/>
              </a:solidFill>
            </a:ln>
          </p:spPr>
          <p:txBody>
            <a:bodyPr wrap="square" lIns="0" tIns="0" rIns="0" bIns="0" rtlCol="0"/>
            <a:lstStyle/>
            <a:p>
              <a:endParaRPr sz="528"/>
            </a:p>
          </p:txBody>
        </p:sp>
      </p:grpSp>
      <p:sp>
        <p:nvSpPr>
          <p:cNvPr id="22" name="object 36">
            <a:extLst>
              <a:ext uri="{FF2B5EF4-FFF2-40B4-BE49-F238E27FC236}">
                <a16:creationId xmlns:a16="http://schemas.microsoft.com/office/drawing/2014/main" id="{28D0B3A5-2926-400F-9B56-EC02E6D6E8F1}"/>
              </a:ext>
            </a:extLst>
          </p:cNvPr>
          <p:cNvSpPr txBox="1">
            <a:spLocks/>
          </p:cNvSpPr>
          <p:nvPr/>
        </p:nvSpPr>
        <p:spPr>
          <a:xfrm>
            <a:off x="788551" y="994720"/>
            <a:ext cx="7442538" cy="1329851"/>
          </a:xfrm>
          <a:prstGeom prst="rect">
            <a:avLst/>
          </a:prstGeom>
        </p:spPr>
        <p:txBody>
          <a:bodyPr vert="horz" wrap="square" lIns="0" tIns="11430" rIns="0" bIns="0" rtlCol="0">
            <a:spAutoFit/>
          </a:bodyPr>
          <a:lstStyle>
            <a:lvl1pPr marL="171465" indent="-171465" algn="l" defTabSz="45723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507" indent="-142888" algn="l" defTabSz="457239" rtl="0" eaLnBrk="1" latinLnBrk="0" hangingPunct="1">
              <a:spcBef>
                <a:spcPct val="20000"/>
              </a:spcBef>
              <a:buFont typeface="Arial" pitchFamily="34" charset="0"/>
              <a:buChar char="–"/>
              <a:defRPr sz="1401" kern="1200">
                <a:solidFill>
                  <a:schemeClr val="tx1"/>
                </a:solidFill>
                <a:latin typeface="+mn-lt"/>
                <a:ea typeface="+mn-ea"/>
                <a:cs typeface="+mn-cs"/>
              </a:defRPr>
            </a:lvl2pPr>
            <a:lvl3pPr marL="571550" indent="-114310" algn="l" defTabSz="45723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4pPr>
            <a:lvl5pPr marL="1028790"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5pPr>
            <a:lvl6pPr marL="125740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6pPr>
            <a:lvl7pPr marL="148602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7pPr>
            <a:lvl8pPr marL="1714648"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8pPr>
            <a:lvl9pPr marL="19432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9pPr>
          </a:lstStyle>
          <a:p>
            <a:pPr marR="5080" algn="just">
              <a:spcBef>
                <a:spcPts val="90"/>
              </a:spcBef>
            </a:pPr>
            <a:r>
              <a:rPr lang="fr-FR" sz="1400" b="1"/>
              <a:t>Le</a:t>
            </a:r>
            <a:r>
              <a:rPr lang="fr-FR" sz="1400" b="1" spc="35"/>
              <a:t> </a:t>
            </a:r>
            <a:r>
              <a:rPr lang="fr-FR" sz="1400" b="1"/>
              <a:t>parcours</a:t>
            </a:r>
            <a:r>
              <a:rPr lang="fr-FR" sz="1400" b="1" spc="105"/>
              <a:t> </a:t>
            </a:r>
            <a:r>
              <a:rPr lang="fr-FR" sz="1400" b="1"/>
              <a:t>induit</a:t>
            </a:r>
            <a:r>
              <a:rPr lang="fr-FR" sz="1400" b="1" spc="40"/>
              <a:t> </a:t>
            </a:r>
            <a:r>
              <a:rPr lang="fr-FR" sz="1400" b="1"/>
              <a:t>des</a:t>
            </a:r>
            <a:r>
              <a:rPr lang="fr-FR" sz="1400" b="1" spc="95"/>
              <a:t> </a:t>
            </a:r>
            <a:r>
              <a:rPr lang="fr-FR" sz="1400" b="1"/>
              <a:t>principes</a:t>
            </a:r>
            <a:r>
              <a:rPr lang="fr-FR" sz="1400" b="1" spc="105"/>
              <a:t> </a:t>
            </a:r>
            <a:r>
              <a:rPr lang="fr-FR" sz="1400" b="1" spc="-10"/>
              <a:t>d’organisation,</a:t>
            </a:r>
            <a:r>
              <a:rPr lang="fr-FR" sz="1400" b="1" spc="95"/>
              <a:t> </a:t>
            </a:r>
            <a:r>
              <a:rPr lang="fr-FR" sz="1400" b="1"/>
              <a:t>de</a:t>
            </a:r>
            <a:r>
              <a:rPr lang="fr-FR" sz="1400" b="1" spc="35"/>
              <a:t> </a:t>
            </a:r>
            <a:r>
              <a:rPr lang="fr-FR" sz="1400" b="1"/>
              <a:t>différenciation,</a:t>
            </a:r>
            <a:r>
              <a:rPr lang="fr-FR" sz="1400" b="1" spc="90"/>
              <a:t> </a:t>
            </a:r>
            <a:r>
              <a:rPr lang="fr-FR" sz="1400" b="1"/>
              <a:t>de</a:t>
            </a:r>
            <a:r>
              <a:rPr lang="fr-FR" sz="1400" b="1" spc="40"/>
              <a:t> </a:t>
            </a:r>
            <a:r>
              <a:rPr lang="fr-FR" sz="1400" b="1"/>
              <a:t>sécurisation</a:t>
            </a:r>
            <a:r>
              <a:rPr lang="fr-FR" sz="1400" b="1" spc="80"/>
              <a:t> </a:t>
            </a:r>
            <a:r>
              <a:rPr lang="fr-FR" sz="1400" b="1"/>
              <a:t>en</a:t>
            </a:r>
            <a:r>
              <a:rPr lang="fr-FR" sz="1400" b="1" spc="65"/>
              <a:t> </a:t>
            </a:r>
            <a:r>
              <a:rPr lang="fr-FR" sz="1400" b="1"/>
              <a:t>préparant</a:t>
            </a:r>
            <a:r>
              <a:rPr lang="fr-FR" sz="1400" b="1" spc="40"/>
              <a:t> </a:t>
            </a:r>
            <a:r>
              <a:rPr lang="fr-FR" sz="1400" b="1" spc="-25"/>
              <a:t>les </a:t>
            </a:r>
            <a:r>
              <a:rPr lang="fr-FR" sz="1400" b="1"/>
              <a:t>élèves</a:t>
            </a:r>
            <a:r>
              <a:rPr lang="fr-FR" sz="1400" b="1" spc="125"/>
              <a:t> </a:t>
            </a:r>
            <a:r>
              <a:rPr lang="fr-FR" sz="1400" b="1"/>
              <a:t>au</a:t>
            </a:r>
            <a:r>
              <a:rPr lang="fr-FR" sz="1400" b="1" spc="90"/>
              <a:t> </a:t>
            </a:r>
            <a:r>
              <a:rPr lang="fr-FR" sz="1400" b="1"/>
              <a:t>développement</a:t>
            </a:r>
            <a:r>
              <a:rPr lang="fr-FR" sz="1400" b="1" spc="65"/>
              <a:t> </a:t>
            </a:r>
            <a:r>
              <a:rPr lang="fr-FR" sz="1400" b="1"/>
              <a:t>des</a:t>
            </a:r>
            <a:r>
              <a:rPr lang="fr-FR" sz="1400" b="1" spc="125"/>
              <a:t> </a:t>
            </a:r>
            <a:r>
              <a:rPr lang="fr-FR" sz="1400" b="1"/>
              <a:t>compétences</a:t>
            </a:r>
            <a:r>
              <a:rPr lang="fr-FR" sz="1400" b="1" spc="130"/>
              <a:t> </a:t>
            </a:r>
            <a:r>
              <a:rPr lang="fr-FR" sz="1400" b="1"/>
              <a:t>attendues</a:t>
            </a:r>
            <a:r>
              <a:rPr lang="fr-FR" sz="1400" b="1" spc="125"/>
              <a:t> </a:t>
            </a:r>
            <a:r>
              <a:rPr lang="fr-FR" sz="1400" b="1"/>
              <a:t>en</a:t>
            </a:r>
            <a:r>
              <a:rPr lang="fr-FR" sz="1400" b="1" spc="95"/>
              <a:t> </a:t>
            </a:r>
            <a:r>
              <a:rPr lang="fr-FR" sz="1400" b="1"/>
              <a:t>fonction</a:t>
            </a:r>
            <a:r>
              <a:rPr lang="fr-FR" sz="1400" b="1" spc="90"/>
              <a:t> </a:t>
            </a:r>
            <a:r>
              <a:rPr lang="fr-FR" sz="1400" b="1"/>
              <a:t>de</a:t>
            </a:r>
            <a:r>
              <a:rPr lang="fr-FR" sz="1400" b="1" spc="55"/>
              <a:t> </a:t>
            </a:r>
            <a:r>
              <a:rPr lang="fr-FR" sz="1400" b="1"/>
              <a:t>l’objectif</a:t>
            </a:r>
            <a:r>
              <a:rPr lang="fr-FR" sz="1400" b="1" spc="110"/>
              <a:t> </a:t>
            </a:r>
            <a:r>
              <a:rPr lang="fr-FR" sz="1400" b="1"/>
              <a:t>visé</a:t>
            </a:r>
            <a:endParaRPr lang="fr-FR" sz="1400" b="1" spc="55"/>
          </a:p>
          <a:p>
            <a:pPr marR="5080" algn="just">
              <a:spcBef>
                <a:spcPts val="90"/>
              </a:spcBef>
            </a:pPr>
            <a:r>
              <a:rPr lang="fr-FR" sz="1400" b="1" spc="-25"/>
              <a:t>La </a:t>
            </a:r>
            <a:r>
              <a:rPr lang="fr-FR" sz="1400" b="1"/>
              <a:t>structuration</a:t>
            </a:r>
            <a:r>
              <a:rPr lang="fr-FR" sz="1400" b="1" spc="40"/>
              <a:t> </a:t>
            </a:r>
            <a:r>
              <a:rPr lang="fr-FR" sz="1400" b="1"/>
              <a:t>de l’année de terminale</a:t>
            </a:r>
            <a:r>
              <a:rPr lang="fr-FR" sz="1400" b="1" spc="5"/>
              <a:t> </a:t>
            </a:r>
            <a:r>
              <a:rPr lang="fr-FR" sz="1400" b="1"/>
              <a:t>permet</a:t>
            </a:r>
            <a:r>
              <a:rPr lang="fr-FR" sz="1400" b="1" spc="10"/>
              <a:t> </a:t>
            </a:r>
            <a:r>
              <a:rPr lang="fr-FR" sz="1400" b="1"/>
              <a:t>aux</a:t>
            </a:r>
            <a:r>
              <a:rPr lang="fr-FR" sz="1400" b="1" spc="20"/>
              <a:t> </a:t>
            </a:r>
            <a:r>
              <a:rPr lang="fr-FR" sz="1400" b="1"/>
              <a:t>établissements</a:t>
            </a:r>
            <a:r>
              <a:rPr lang="fr-FR" sz="1400" b="1" spc="80"/>
              <a:t> </a:t>
            </a:r>
            <a:r>
              <a:rPr lang="fr-FR" sz="1400" b="1"/>
              <a:t>de moduler</a:t>
            </a:r>
            <a:r>
              <a:rPr lang="fr-FR" sz="1400" b="1" spc="50"/>
              <a:t> </a:t>
            </a:r>
            <a:r>
              <a:rPr lang="fr-FR" sz="1400" b="1"/>
              <a:t>la</a:t>
            </a:r>
            <a:r>
              <a:rPr lang="fr-FR" sz="1400" b="1" spc="30"/>
              <a:t> </a:t>
            </a:r>
            <a:r>
              <a:rPr lang="fr-FR" sz="1400" b="1"/>
              <a:t>durée</a:t>
            </a:r>
            <a:r>
              <a:rPr lang="fr-FR" sz="1400" b="1" spc="-5"/>
              <a:t> </a:t>
            </a:r>
            <a:r>
              <a:rPr lang="fr-FR" sz="1400" b="1"/>
              <a:t>des</a:t>
            </a:r>
            <a:r>
              <a:rPr lang="fr-FR" sz="1400" b="1" spc="70"/>
              <a:t> </a:t>
            </a:r>
            <a:r>
              <a:rPr lang="fr-FR" sz="1400" b="1"/>
              <a:t>PFMP</a:t>
            </a:r>
            <a:r>
              <a:rPr lang="fr-FR" sz="1400" b="1" spc="55"/>
              <a:t> </a:t>
            </a:r>
            <a:r>
              <a:rPr lang="fr-FR" sz="1400" b="1" spc="-25"/>
              <a:t>en </a:t>
            </a:r>
            <a:r>
              <a:rPr lang="fr-FR" sz="1400" b="1"/>
              <a:t>fonction</a:t>
            </a:r>
            <a:r>
              <a:rPr lang="fr-FR" sz="1400" b="1" spc="380"/>
              <a:t> </a:t>
            </a:r>
            <a:r>
              <a:rPr lang="fr-FR" sz="1400" b="1"/>
              <a:t>du</a:t>
            </a:r>
            <a:r>
              <a:rPr lang="fr-FR" sz="1400" b="1" spc="305"/>
              <a:t> </a:t>
            </a:r>
            <a:r>
              <a:rPr lang="fr-FR" sz="1400" b="1"/>
              <a:t>projet</a:t>
            </a:r>
            <a:r>
              <a:rPr lang="fr-FR" sz="1400" b="1" spc="355"/>
              <a:t> </a:t>
            </a:r>
            <a:r>
              <a:rPr lang="fr-FR" sz="1400" b="1"/>
              <a:t>de</a:t>
            </a:r>
            <a:r>
              <a:rPr lang="fr-FR" sz="1400" b="1" spc="345"/>
              <a:t> </a:t>
            </a:r>
            <a:r>
              <a:rPr lang="fr-FR" sz="1400" b="1"/>
              <a:t>poursuite</a:t>
            </a:r>
            <a:r>
              <a:rPr lang="fr-FR" sz="1400" b="1" spc="330"/>
              <a:t> </a:t>
            </a:r>
            <a:r>
              <a:rPr lang="fr-FR" sz="1400" b="1"/>
              <a:t>d’études</a:t>
            </a:r>
            <a:r>
              <a:rPr lang="fr-FR" sz="1400" b="1" spc="409"/>
              <a:t> </a:t>
            </a:r>
            <a:r>
              <a:rPr lang="fr-FR" sz="1400" b="1"/>
              <a:t>ou</a:t>
            </a:r>
            <a:r>
              <a:rPr lang="fr-FR" sz="1400" b="1" spc="310"/>
              <a:t> </a:t>
            </a:r>
            <a:r>
              <a:rPr lang="fr-FR" sz="1400" b="1"/>
              <a:t>d’insertion</a:t>
            </a:r>
            <a:r>
              <a:rPr lang="fr-FR" sz="1400" b="1" spc="380"/>
              <a:t> </a:t>
            </a:r>
            <a:r>
              <a:rPr lang="fr-FR" sz="1400" b="1"/>
              <a:t>professionnelle</a:t>
            </a:r>
            <a:r>
              <a:rPr lang="fr-FR" sz="1400" b="1" spc="350"/>
              <a:t> </a:t>
            </a:r>
            <a:r>
              <a:rPr lang="fr-FR" sz="1400" b="1"/>
              <a:t>de</a:t>
            </a:r>
            <a:r>
              <a:rPr lang="fr-FR" sz="1400" b="1" spc="345"/>
              <a:t> </a:t>
            </a:r>
            <a:r>
              <a:rPr lang="fr-FR" sz="1400" b="1"/>
              <a:t>l’élève.</a:t>
            </a:r>
            <a:r>
              <a:rPr lang="fr-FR" sz="1400" b="1" spc="390"/>
              <a:t> </a:t>
            </a:r>
          </a:p>
          <a:p>
            <a:pPr marR="5080" algn="just">
              <a:spcBef>
                <a:spcPts val="90"/>
              </a:spcBef>
            </a:pPr>
            <a:r>
              <a:rPr lang="fr-FR" sz="1400" b="1"/>
              <a:t>L’offre</a:t>
            </a:r>
            <a:r>
              <a:rPr lang="fr-FR" sz="1400" b="1" spc="280"/>
              <a:t> </a:t>
            </a:r>
            <a:r>
              <a:rPr lang="fr-FR" sz="1400" b="1"/>
              <a:t>de</a:t>
            </a:r>
            <a:r>
              <a:rPr lang="fr-FR" sz="1400" b="1" spc="204"/>
              <a:t> </a:t>
            </a:r>
            <a:r>
              <a:rPr lang="fr-FR" sz="1400" b="1"/>
              <a:t>formation</a:t>
            </a:r>
            <a:r>
              <a:rPr lang="fr-FR" sz="1400" b="1" spc="310"/>
              <a:t> </a:t>
            </a:r>
            <a:r>
              <a:rPr lang="fr-FR" sz="1400" b="1"/>
              <a:t>conjugue</a:t>
            </a:r>
            <a:r>
              <a:rPr lang="fr-FR" sz="1400" b="1" spc="280"/>
              <a:t> </a:t>
            </a:r>
            <a:r>
              <a:rPr lang="fr-FR" sz="1400" b="1"/>
              <a:t>la</a:t>
            </a:r>
            <a:r>
              <a:rPr lang="fr-FR" sz="1400" b="1" spc="229"/>
              <a:t> </a:t>
            </a:r>
            <a:r>
              <a:rPr lang="fr-FR" sz="1400" b="1"/>
              <a:t>réponse</a:t>
            </a:r>
            <a:r>
              <a:rPr lang="fr-FR" sz="1400" b="1" spc="265"/>
              <a:t> </a:t>
            </a:r>
            <a:r>
              <a:rPr lang="fr-FR" sz="1400" b="1"/>
              <a:t>aux</a:t>
            </a:r>
            <a:r>
              <a:rPr lang="fr-FR" sz="1400" b="1" spc="290"/>
              <a:t> </a:t>
            </a:r>
            <a:r>
              <a:rPr lang="fr-FR" sz="1400" b="1"/>
              <a:t>besoins</a:t>
            </a:r>
            <a:r>
              <a:rPr lang="fr-FR" sz="1400" b="1" spc="275"/>
              <a:t> </a:t>
            </a:r>
            <a:r>
              <a:rPr lang="fr-FR" sz="1400" b="1"/>
              <a:t>des</a:t>
            </a:r>
            <a:r>
              <a:rPr lang="fr-FR" sz="1400" b="1" spc="345"/>
              <a:t> </a:t>
            </a:r>
            <a:r>
              <a:rPr lang="fr-FR" sz="1400" b="1"/>
              <a:t>élèves</a:t>
            </a:r>
            <a:r>
              <a:rPr lang="fr-FR" sz="1400" b="1" spc="280"/>
              <a:t> </a:t>
            </a:r>
            <a:r>
              <a:rPr lang="fr-FR" sz="1400" b="1"/>
              <a:t>avec</a:t>
            </a:r>
            <a:r>
              <a:rPr lang="fr-FR" sz="1400" b="1" spc="300"/>
              <a:t> </a:t>
            </a:r>
            <a:r>
              <a:rPr lang="fr-FR" sz="1400" b="1"/>
              <a:t>les</a:t>
            </a:r>
            <a:r>
              <a:rPr lang="fr-FR" sz="1400" b="1" spc="345"/>
              <a:t> </a:t>
            </a:r>
            <a:r>
              <a:rPr lang="fr-FR" sz="1400" b="1" spc="-10"/>
              <a:t>exigences </a:t>
            </a:r>
            <a:r>
              <a:rPr lang="fr-FR" sz="1400" b="1"/>
              <a:t>énoncées</a:t>
            </a:r>
            <a:r>
              <a:rPr lang="fr-FR" sz="1400" b="1" spc="25"/>
              <a:t> </a:t>
            </a:r>
            <a:r>
              <a:rPr lang="fr-FR" sz="1400" b="1"/>
              <a:t>par</a:t>
            </a:r>
            <a:r>
              <a:rPr lang="fr-FR" sz="1400" b="1" spc="-65"/>
              <a:t> </a:t>
            </a:r>
            <a:r>
              <a:rPr lang="fr-FR" sz="1400" b="1"/>
              <a:t>les</a:t>
            </a:r>
            <a:r>
              <a:rPr lang="fr-FR" sz="1400" b="1" spc="25"/>
              <a:t> </a:t>
            </a:r>
            <a:r>
              <a:rPr lang="fr-FR" sz="1400" b="1"/>
              <a:t>formations</a:t>
            </a:r>
            <a:r>
              <a:rPr lang="fr-FR" sz="1400" b="1" spc="-50"/>
              <a:t> </a:t>
            </a:r>
            <a:r>
              <a:rPr lang="fr-FR" sz="1400" b="1"/>
              <a:t>du</a:t>
            </a:r>
            <a:r>
              <a:rPr lang="fr-FR" sz="1400" b="1" spc="-90"/>
              <a:t> </a:t>
            </a:r>
            <a:r>
              <a:rPr lang="fr-FR" sz="1400" b="1"/>
              <a:t>supérieur</a:t>
            </a:r>
            <a:r>
              <a:rPr lang="fr-FR" sz="1400" b="1" spc="-60"/>
              <a:t> </a:t>
            </a:r>
            <a:r>
              <a:rPr lang="fr-FR" sz="1400" b="1"/>
              <a:t>ou</a:t>
            </a:r>
            <a:r>
              <a:rPr lang="fr-FR" sz="1400" b="1" spc="-20"/>
              <a:t> </a:t>
            </a:r>
            <a:r>
              <a:rPr lang="fr-FR" sz="1400" b="1"/>
              <a:t>par</a:t>
            </a:r>
            <a:r>
              <a:rPr lang="fr-FR" sz="1400" b="1" spc="10"/>
              <a:t> </a:t>
            </a:r>
            <a:r>
              <a:rPr lang="fr-FR" sz="1400" b="1"/>
              <a:t>les</a:t>
            </a:r>
            <a:r>
              <a:rPr lang="fr-FR" sz="1400" b="1" spc="20"/>
              <a:t> </a:t>
            </a:r>
            <a:r>
              <a:rPr lang="fr-FR" sz="1400" b="1"/>
              <a:t>secteurs</a:t>
            </a:r>
            <a:r>
              <a:rPr lang="fr-FR" sz="1400" b="1" spc="-50"/>
              <a:t> </a:t>
            </a:r>
            <a:r>
              <a:rPr lang="fr-FR" sz="1400" b="1" spc="-10"/>
              <a:t>économiques</a:t>
            </a:r>
            <a:r>
              <a:rPr lang="fr-FR" sz="1400" b="1" spc="-50"/>
              <a:t> </a:t>
            </a:r>
            <a:r>
              <a:rPr lang="fr-FR" sz="1400" b="1"/>
              <a:t>qui</a:t>
            </a:r>
            <a:r>
              <a:rPr lang="fr-FR" sz="1400" b="1" spc="-50"/>
              <a:t> </a:t>
            </a:r>
            <a:r>
              <a:rPr lang="fr-FR" sz="1400" b="1" spc="-10"/>
              <a:t>recrutent.</a:t>
            </a:r>
          </a:p>
        </p:txBody>
      </p:sp>
      <p:sp>
        <p:nvSpPr>
          <p:cNvPr id="71" name="Freeform 6">
            <a:extLst>
              <a:ext uri="{FF2B5EF4-FFF2-40B4-BE49-F238E27FC236}">
                <a16:creationId xmlns:a16="http://schemas.microsoft.com/office/drawing/2014/main" id="{E832B734-B2B8-4A17-8442-7C1C3E95504E}"/>
              </a:ext>
            </a:extLst>
          </p:cNvPr>
          <p:cNvSpPr/>
          <p:nvPr/>
        </p:nvSpPr>
        <p:spPr>
          <a:xfrm>
            <a:off x="-363867" y="4641204"/>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39953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8626707" y="-910673"/>
            <a:ext cx="1318888" cy="131888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6" name="Groupe 5">
            <a:extLst>
              <a:ext uri="{FF2B5EF4-FFF2-40B4-BE49-F238E27FC236}">
                <a16:creationId xmlns:a16="http://schemas.microsoft.com/office/drawing/2014/main" id="{19477C07-2280-45A0-9AF9-3095B060A528}"/>
              </a:ext>
            </a:extLst>
          </p:cNvPr>
          <p:cNvGrpSpPr/>
          <p:nvPr/>
        </p:nvGrpSpPr>
        <p:grpSpPr>
          <a:xfrm>
            <a:off x="5829466" y="1109338"/>
            <a:ext cx="1677159" cy="3778201"/>
            <a:chOff x="5249768" y="361950"/>
            <a:chExt cx="1932083" cy="4352475"/>
          </a:xfrm>
        </p:grpSpPr>
        <p:sp>
          <p:nvSpPr>
            <p:cNvPr id="78" name="object 27">
              <a:extLst>
                <a:ext uri="{FF2B5EF4-FFF2-40B4-BE49-F238E27FC236}">
                  <a16:creationId xmlns:a16="http://schemas.microsoft.com/office/drawing/2014/main" id="{9D2BBFAB-C3A5-48C2-8BD1-16E9F16E5F09}"/>
                </a:ext>
              </a:extLst>
            </p:cNvPr>
            <p:cNvSpPr txBox="1"/>
            <p:nvPr/>
          </p:nvSpPr>
          <p:spPr>
            <a:xfrm>
              <a:off x="5467351" y="361950"/>
              <a:ext cx="1714500" cy="963954"/>
            </a:xfrm>
            <a:prstGeom prst="rect">
              <a:avLst/>
            </a:prstGeom>
            <a:solidFill>
              <a:schemeClr val="accent1"/>
            </a:solidFill>
            <a:ln w="12700">
              <a:solidFill>
                <a:srgbClr val="2E528F"/>
              </a:solidFill>
            </a:ln>
          </p:spPr>
          <p:txBody>
            <a:bodyPr vert="horz" wrap="square" lIns="0" tIns="0" rIns="0" bIns="0" rtlCol="0">
              <a:noAutofit/>
            </a:bodyPr>
            <a:lstStyle/>
            <a:p>
              <a:pPr marL="135255" marR="134620" indent="7620" algn="ctr">
                <a:spcBef>
                  <a:spcPts val="45"/>
                </a:spcBef>
              </a:pPr>
              <a:r>
                <a:rPr lang="fr-FR" sz="1600" spc="-10">
                  <a:solidFill>
                    <a:srgbClr val="FFFFFF"/>
                  </a:solidFill>
                  <a:latin typeface="Arial Narrow" panose="020B0606020202030204" pitchFamily="34" charset="0"/>
                  <a:cs typeface="Calibri"/>
                </a:rPr>
                <a:t>Insertion professionnelle directe</a:t>
              </a:r>
              <a:endParaRPr lang="fr-FR" sz="1600">
                <a:latin typeface="Arial Narrow" panose="020B0606020202030204" pitchFamily="34" charset="0"/>
                <a:cs typeface="Calibri"/>
              </a:endParaRPr>
            </a:p>
          </p:txBody>
        </p:sp>
        <p:sp>
          <p:nvSpPr>
            <p:cNvPr id="80" name="object 29">
              <a:extLst>
                <a:ext uri="{FF2B5EF4-FFF2-40B4-BE49-F238E27FC236}">
                  <a16:creationId xmlns:a16="http://schemas.microsoft.com/office/drawing/2014/main" id="{0ABE38B9-7BF0-4D4B-A36E-EB1505DF2AD7}"/>
                </a:ext>
              </a:extLst>
            </p:cNvPr>
            <p:cNvSpPr txBox="1"/>
            <p:nvPr/>
          </p:nvSpPr>
          <p:spPr>
            <a:xfrm>
              <a:off x="5467350" y="2381250"/>
              <a:ext cx="1714500" cy="1301109"/>
            </a:xfrm>
            <a:prstGeom prst="rect">
              <a:avLst/>
            </a:prstGeom>
            <a:solidFill>
              <a:schemeClr val="accent1"/>
            </a:solidFill>
            <a:ln w="12700">
              <a:solidFill>
                <a:srgbClr val="2E528F"/>
              </a:solidFill>
            </a:ln>
          </p:spPr>
          <p:txBody>
            <a:bodyPr vert="horz" wrap="square" lIns="0" tIns="97790" rIns="0" bIns="0" rtlCol="0" anchor="ctr">
              <a:noAutofit/>
            </a:bodyPr>
            <a:lstStyle/>
            <a:p>
              <a:pPr marL="106680" marR="102235" indent="9525" algn="ctr">
                <a:lnSpc>
                  <a:spcPct val="100899"/>
                </a:lnSpc>
                <a:spcBef>
                  <a:spcPts val="5"/>
                </a:spcBef>
              </a:pPr>
              <a:r>
                <a:rPr lang="fr-FR" sz="1600" spc="-10">
                  <a:solidFill>
                    <a:srgbClr val="FFFFFF"/>
                  </a:solidFill>
                  <a:latin typeface="Arial Narrow" panose="020B0606020202030204" pitchFamily="34" charset="0"/>
                  <a:cs typeface="Calibri"/>
                </a:rPr>
                <a:t>Formation</a:t>
              </a:r>
              <a:r>
                <a:rPr lang="fr-FR" sz="1600" spc="65">
                  <a:solidFill>
                    <a:srgbClr val="FFFFFF"/>
                  </a:solidFill>
                  <a:latin typeface="Arial Narrow" panose="020B0606020202030204" pitchFamily="34" charset="0"/>
                  <a:cs typeface="Calibri"/>
                </a:rPr>
                <a:t> </a:t>
              </a:r>
              <a:r>
                <a:rPr lang="fr-FR" sz="1600">
                  <a:solidFill>
                    <a:srgbClr val="FFFFFF"/>
                  </a:solidFill>
                  <a:latin typeface="Arial Narrow" panose="020B0606020202030204" pitchFamily="34" charset="0"/>
                  <a:cs typeface="Calibri"/>
                </a:rPr>
                <a:t>+1</a:t>
              </a:r>
            </a:p>
            <a:p>
              <a:pPr marL="106680" marR="102235" indent="9525" algn="ctr">
                <a:lnSpc>
                  <a:spcPct val="100899"/>
                </a:lnSpc>
                <a:spcBef>
                  <a:spcPts val="5"/>
                </a:spcBef>
              </a:pPr>
              <a:r>
                <a:rPr lang="fr-FR" sz="1100" spc="-10">
                  <a:solidFill>
                    <a:srgbClr val="FFFFFF"/>
                  </a:solidFill>
                  <a:latin typeface="Arial Narrow" panose="020B0606020202030204" pitchFamily="34" charset="0"/>
                  <a:cs typeface="Calibri"/>
                </a:rPr>
                <a:t>(Certificat </a:t>
              </a:r>
              <a:r>
                <a:rPr lang="fr-FR" sz="1100">
                  <a:solidFill>
                    <a:srgbClr val="FFFFFF"/>
                  </a:solidFill>
                  <a:latin typeface="Arial Narrow" panose="020B0606020202030204" pitchFamily="34" charset="0"/>
                  <a:cs typeface="Calibri"/>
                </a:rPr>
                <a:t>de</a:t>
              </a:r>
              <a:r>
                <a:rPr lang="fr-FR" sz="1100" spc="50">
                  <a:solidFill>
                    <a:srgbClr val="FFFFFF"/>
                  </a:solidFill>
                  <a:latin typeface="Arial Narrow" panose="020B0606020202030204" pitchFamily="34" charset="0"/>
                  <a:cs typeface="Calibri"/>
                </a:rPr>
                <a:t> </a:t>
              </a:r>
              <a:r>
                <a:rPr lang="fr-FR" sz="1100">
                  <a:solidFill>
                    <a:srgbClr val="FFFFFF"/>
                  </a:solidFill>
                  <a:latin typeface="Arial Narrow" panose="020B0606020202030204" pitchFamily="34" charset="0"/>
                  <a:cs typeface="Calibri"/>
                </a:rPr>
                <a:t>spécialisation,</a:t>
              </a:r>
              <a:r>
                <a:rPr lang="fr-FR" sz="1100" spc="-25">
                  <a:solidFill>
                    <a:srgbClr val="FFFFFF"/>
                  </a:solidFill>
                  <a:latin typeface="Arial Narrow" panose="020B0606020202030204" pitchFamily="34" charset="0"/>
                  <a:cs typeface="Calibri"/>
                </a:rPr>
                <a:t> </a:t>
              </a:r>
              <a:r>
                <a:rPr lang="fr-FR" sz="1100" spc="-20">
                  <a:solidFill>
                    <a:srgbClr val="FFFFFF"/>
                  </a:solidFill>
                  <a:latin typeface="Arial Narrow" panose="020B0606020202030204" pitchFamily="34" charset="0"/>
                  <a:cs typeface="Calibri"/>
                </a:rPr>
                <a:t>titre </a:t>
              </a:r>
              <a:r>
                <a:rPr lang="fr-FR" sz="1100" spc="-10">
                  <a:solidFill>
                    <a:srgbClr val="FFFFFF"/>
                  </a:solidFill>
                  <a:latin typeface="Arial Narrow" panose="020B0606020202030204" pitchFamily="34" charset="0"/>
                  <a:cs typeface="Calibri"/>
                </a:rPr>
                <a:t>professionnel,</a:t>
              </a:r>
              <a:r>
                <a:rPr lang="fr-FR" sz="1100" spc="-55">
                  <a:solidFill>
                    <a:srgbClr val="FFFFFF"/>
                  </a:solidFill>
                  <a:latin typeface="Arial Narrow" panose="020B0606020202030204" pitchFamily="34" charset="0"/>
                  <a:cs typeface="Calibri"/>
                </a:rPr>
                <a:t> </a:t>
              </a:r>
              <a:r>
                <a:rPr lang="fr-FR" sz="1100" spc="-30">
                  <a:solidFill>
                    <a:srgbClr val="FFFFFF"/>
                  </a:solidFill>
                  <a:latin typeface="Arial Narrow" panose="020B0606020202030204" pitchFamily="34" charset="0"/>
                  <a:cs typeface="Calibri"/>
                </a:rPr>
                <a:t>CAP,</a:t>
              </a:r>
              <a:r>
                <a:rPr lang="fr-FR" sz="1100" spc="20">
                  <a:solidFill>
                    <a:srgbClr val="FFFFFF"/>
                  </a:solidFill>
                  <a:latin typeface="Arial Narrow" panose="020B0606020202030204" pitchFamily="34" charset="0"/>
                  <a:cs typeface="Calibri"/>
                </a:rPr>
                <a:t> </a:t>
              </a:r>
              <a:r>
                <a:rPr lang="fr-FR" sz="1100" spc="-25">
                  <a:solidFill>
                    <a:srgbClr val="FFFFFF"/>
                  </a:solidFill>
                  <a:latin typeface="Arial Narrow" panose="020B0606020202030204" pitchFamily="34" charset="0"/>
                  <a:cs typeface="Calibri"/>
                </a:rPr>
                <a:t>CQP, </a:t>
              </a:r>
              <a:r>
                <a:rPr lang="fr-FR" sz="1100" spc="-10">
                  <a:solidFill>
                    <a:srgbClr val="FFFFFF"/>
                  </a:solidFill>
                  <a:latin typeface="Arial Narrow" panose="020B0606020202030204" pitchFamily="34" charset="0"/>
                  <a:cs typeface="Calibri"/>
                </a:rPr>
                <a:t>FCIL)</a:t>
              </a:r>
              <a:endParaRPr lang="fr-FR" sz="1100">
                <a:latin typeface="Arial Narrow" panose="020B0606020202030204" pitchFamily="34" charset="0"/>
                <a:cs typeface="Calibri"/>
              </a:endParaRPr>
            </a:p>
          </p:txBody>
        </p:sp>
        <p:sp>
          <p:nvSpPr>
            <p:cNvPr id="84" name="object 33">
              <a:extLst>
                <a:ext uri="{FF2B5EF4-FFF2-40B4-BE49-F238E27FC236}">
                  <a16:creationId xmlns:a16="http://schemas.microsoft.com/office/drawing/2014/main" id="{59D8FF64-746A-4498-8236-A9DFC6E36225}"/>
                </a:ext>
              </a:extLst>
            </p:cNvPr>
            <p:cNvSpPr/>
            <p:nvPr/>
          </p:nvSpPr>
          <p:spPr>
            <a:xfrm flipH="1">
              <a:off x="5249768" y="3813816"/>
              <a:ext cx="8778" cy="900609"/>
            </a:xfrm>
            <a:custGeom>
              <a:avLst/>
              <a:gdLst/>
              <a:ahLst/>
              <a:cxnLst/>
              <a:rect l="l" t="t" r="r" b="b"/>
              <a:pathLst>
                <a:path h="1163954">
                  <a:moveTo>
                    <a:pt x="0" y="0"/>
                  </a:moveTo>
                  <a:lnTo>
                    <a:pt x="0" y="1163777"/>
                  </a:lnTo>
                </a:path>
              </a:pathLst>
            </a:custGeom>
            <a:ln w="101600">
              <a:solidFill>
                <a:schemeClr val="accent1">
                  <a:lumMod val="50000"/>
                </a:schemeClr>
              </a:solidFill>
            </a:ln>
          </p:spPr>
          <p:txBody>
            <a:bodyPr wrap="square" lIns="0" tIns="0" rIns="0" bIns="0" rtlCol="0"/>
            <a:lstStyle/>
            <a:p>
              <a:endParaRPr/>
            </a:p>
          </p:txBody>
        </p:sp>
        <p:sp>
          <p:nvSpPr>
            <p:cNvPr id="85" name="object 34">
              <a:extLst>
                <a:ext uri="{FF2B5EF4-FFF2-40B4-BE49-F238E27FC236}">
                  <a16:creationId xmlns:a16="http://schemas.microsoft.com/office/drawing/2014/main" id="{661EF13B-FFF7-4EAC-B22C-94D9C37CD4D2}"/>
                </a:ext>
              </a:extLst>
            </p:cNvPr>
            <p:cNvSpPr/>
            <p:nvPr/>
          </p:nvSpPr>
          <p:spPr>
            <a:xfrm>
              <a:off x="5257800" y="361950"/>
              <a:ext cx="0" cy="3339465"/>
            </a:xfrm>
            <a:custGeom>
              <a:avLst/>
              <a:gdLst/>
              <a:ahLst/>
              <a:cxnLst/>
              <a:rect l="l" t="t" r="r" b="b"/>
              <a:pathLst>
                <a:path h="3339465">
                  <a:moveTo>
                    <a:pt x="0" y="0"/>
                  </a:moveTo>
                  <a:lnTo>
                    <a:pt x="0" y="3339211"/>
                  </a:lnTo>
                </a:path>
              </a:pathLst>
            </a:custGeom>
            <a:ln w="101600">
              <a:solidFill>
                <a:schemeClr val="accent1"/>
              </a:solidFill>
            </a:ln>
          </p:spPr>
          <p:txBody>
            <a:bodyPr wrap="square" lIns="0" tIns="0" rIns="0" bIns="0" rtlCol="0"/>
            <a:lstStyle/>
            <a:p>
              <a:endParaRPr/>
            </a:p>
          </p:txBody>
        </p:sp>
      </p:grpSp>
      <p:grpSp>
        <p:nvGrpSpPr>
          <p:cNvPr id="4" name="Groupe 3">
            <a:extLst>
              <a:ext uri="{FF2B5EF4-FFF2-40B4-BE49-F238E27FC236}">
                <a16:creationId xmlns:a16="http://schemas.microsoft.com/office/drawing/2014/main" id="{4A82DA33-52A9-4FFD-81AD-42A0CD9D9056}"/>
              </a:ext>
            </a:extLst>
          </p:cNvPr>
          <p:cNvGrpSpPr/>
          <p:nvPr/>
        </p:nvGrpSpPr>
        <p:grpSpPr>
          <a:xfrm>
            <a:off x="156549" y="2580930"/>
            <a:ext cx="5537612" cy="1795069"/>
            <a:chOff x="358526" y="2847548"/>
            <a:chExt cx="4657870" cy="1505816"/>
          </a:xfrm>
        </p:grpSpPr>
        <p:pic>
          <p:nvPicPr>
            <p:cNvPr id="5" name="Image 4">
              <a:extLst>
                <a:ext uri="{FF2B5EF4-FFF2-40B4-BE49-F238E27FC236}">
                  <a16:creationId xmlns:a16="http://schemas.microsoft.com/office/drawing/2014/main" id="{362BFEC6-400F-45A9-BECA-CE8A6AB6E853}"/>
                </a:ext>
              </a:extLst>
            </p:cNvPr>
            <p:cNvPicPr>
              <a:picLocks noChangeAspect="1"/>
            </p:cNvPicPr>
            <p:nvPr/>
          </p:nvPicPr>
          <p:blipFill>
            <a:blip r:embed="rId4"/>
            <a:stretch>
              <a:fillRect/>
            </a:stretch>
          </p:blipFill>
          <p:spPr>
            <a:xfrm>
              <a:off x="358526" y="2847548"/>
              <a:ext cx="3924837" cy="1505816"/>
            </a:xfrm>
            <a:prstGeom prst="rect">
              <a:avLst/>
            </a:prstGeom>
          </p:spPr>
        </p:pic>
        <p:sp>
          <p:nvSpPr>
            <p:cNvPr id="2" name="Flèche : droite 1">
              <a:extLst>
                <a:ext uri="{FF2B5EF4-FFF2-40B4-BE49-F238E27FC236}">
                  <a16:creationId xmlns:a16="http://schemas.microsoft.com/office/drawing/2014/main" id="{CF3CF1C2-EA4B-4B74-8FB0-73406F1CC746}"/>
                </a:ext>
              </a:extLst>
            </p:cNvPr>
            <p:cNvSpPr/>
            <p:nvPr/>
          </p:nvSpPr>
          <p:spPr>
            <a:xfrm>
              <a:off x="4447186" y="3333750"/>
              <a:ext cx="569210" cy="342900"/>
            </a:xfrm>
            <a:prstGeom prst="rightArrow">
              <a:avLst>
                <a:gd name="adj1" fmla="val 3533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0288C3F0-BB53-490B-B98E-1CC620ADAAA6}"/>
                </a:ext>
              </a:extLst>
            </p:cNvPr>
            <p:cNvSpPr/>
            <p:nvPr/>
          </p:nvSpPr>
          <p:spPr>
            <a:xfrm>
              <a:off x="4447186" y="4010464"/>
              <a:ext cx="569210" cy="342900"/>
            </a:xfrm>
            <a:prstGeom prst="rightArrow">
              <a:avLst>
                <a:gd name="adj1" fmla="val 35337"/>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object 27">
            <a:extLst>
              <a:ext uri="{FF2B5EF4-FFF2-40B4-BE49-F238E27FC236}">
                <a16:creationId xmlns:a16="http://schemas.microsoft.com/office/drawing/2014/main" id="{662DDAE2-D933-4D43-99F7-37A52D05D5C9}"/>
              </a:ext>
            </a:extLst>
          </p:cNvPr>
          <p:cNvSpPr txBox="1"/>
          <p:nvPr/>
        </p:nvSpPr>
        <p:spPr>
          <a:xfrm>
            <a:off x="7648901" y="2075955"/>
            <a:ext cx="1387436" cy="1915690"/>
          </a:xfrm>
          <a:prstGeom prst="rect">
            <a:avLst/>
          </a:prstGeom>
          <a:solidFill>
            <a:schemeClr val="accent1"/>
          </a:solidFill>
          <a:ln w="12700">
            <a:solidFill>
              <a:srgbClr val="2E528F"/>
            </a:solidFill>
          </a:ln>
        </p:spPr>
        <p:txBody>
          <a:bodyPr vert="horz" wrap="square" lIns="0" tIns="0" rIns="0" bIns="0" rtlCol="0" anchor="ctr">
            <a:noAutofit/>
          </a:bodyPr>
          <a:lstStyle/>
          <a:p>
            <a:pPr marL="135255" marR="134620" indent="7620" algn="ctr">
              <a:spcBef>
                <a:spcPts val="45"/>
              </a:spcBef>
            </a:pPr>
            <a:r>
              <a:rPr lang="fr-FR" sz="1600" spc="-10">
                <a:solidFill>
                  <a:srgbClr val="FFFFFF"/>
                </a:solidFill>
                <a:latin typeface="Arial Narrow"/>
                <a:cs typeface="Calibri"/>
              </a:rPr>
              <a:t>Insertion professionnelle</a:t>
            </a:r>
            <a:endParaRPr lang="fr-FR" sz="1100" spc="-10">
              <a:solidFill>
                <a:srgbClr val="FFFFFF"/>
              </a:solidFill>
              <a:latin typeface="Arial Narrow"/>
              <a:cs typeface="Calibri"/>
            </a:endParaRPr>
          </a:p>
          <a:p>
            <a:pPr marL="135255" marR="134620" indent="7620" algn="ctr">
              <a:spcBef>
                <a:spcPts val="45"/>
              </a:spcBef>
            </a:pPr>
            <a:endParaRPr lang="fr-FR" sz="1600" spc="-10">
              <a:solidFill>
                <a:srgbClr val="FFFFFF"/>
              </a:solidFill>
              <a:latin typeface="Arial Narrow"/>
              <a:cs typeface="Calibri"/>
            </a:endParaRPr>
          </a:p>
        </p:txBody>
      </p:sp>
      <p:sp>
        <p:nvSpPr>
          <p:cNvPr id="24" name="object 27">
            <a:extLst>
              <a:ext uri="{FF2B5EF4-FFF2-40B4-BE49-F238E27FC236}">
                <a16:creationId xmlns:a16="http://schemas.microsoft.com/office/drawing/2014/main" id="{B9C95DCC-BBEC-4288-A2B7-55918349D2C5}"/>
              </a:ext>
            </a:extLst>
          </p:cNvPr>
          <p:cNvSpPr txBox="1"/>
          <p:nvPr/>
        </p:nvSpPr>
        <p:spPr>
          <a:xfrm>
            <a:off x="6019347" y="2075955"/>
            <a:ext cx="1488285" cy="633583"/>
          </a:xfrm>
          <a:prstGeom prst="rect">
            <a:avLst/>
          </a:prstGeom>
          <a:solidFill>
            <a:schemeClr val="accent1"/>
          </a:solidFill>
          <a:ln w="12700">
            <a:solidFill>
              <a:srgbClr val="2E528F"/>
            </a:solidFill>
          </a:ln>
        </p:spPr>
        <p:txBody>
          <a:bodyPr vert="horz" wrap="square" lIns="0" tIns="0" rIns="0" bIns="0" rtlCol="0" anchor="ctr">
            <a:noAutofit/>
          </a:bodyPr>
          <a:lstStyle/>
          <a:p>
            <a:pPr marL="135255" marR="134620" indent="7620" algn="ctr">
              <a:spcBef>
                <a:spcPts val="45"/>
              </a:spcBef>
            </a:pPr>
            <a:r>
              <a:rPr lang="fr-FR" sz="1600" spc="-10">
                <a:solidFill>
                  <a:srgbClr val="FFFFFF"/>
                </a:solidFill>
                <a:latin typeface="Arial Narrow" panose="020B0606020202030204" pitchFamily="34" charset="0"/>
                <a:cs typeface="Calibri"/>
              </a:rPr>
              <a:t>Ambition emploi</a:t>
            </a:r>
            <a:endParaRPr lang="fr-FR" sz="1600">
              <a:latin typeface="Arial Narrow" panose="020B0606020202030204" pitchFamily="34" charset="0"/>
              <a:cs typeface="Calibri"/>
            </a:endParaRPr>
          </a:p>
        </p:txBody>
      </p:sp>
      <p:sp>
        <p:nvSpPr>
          <p:cNvPr id="25" name="object 27">
            <a:extLst>
              <a:ext uri="{FF2B5EF4-FFF2-40B4-BE49-F238E27FC236}">
                <a16:creationId xmlns:a16="http://schemas.microsoft.com/office/drawing/2014/main" id="{0025645D-237B-4879-A87A-4284CCE65CF6}"/>
              </a:ext>
            </a:extLst>
          </p:cNvPr>
          <p:cNvSpPr txBox="1"/>
          <p:nvPr/>
        </p:nvSpPr>
        <p:spPr>
          <a:xfrm>
            <a:off x="6023981" y="4123923"/>
            <a:ext cx="3012356" cy="763433"/>
          </a:xfrm>
          <a:prstGeom prst="rect">
            <a:avLst/>
          </a:prstGeom>
          <a:solidFill>
            <a:srgbClr val="254061"/>
          </a:solidFill>
          <a:ln w="12700">
            <a:solidFill>
              <a:srgbClr val="2E528F"/>
            </a:solidFill>
          </a:ln>
        </p:spPr>
        <p:txBody>
          <a:bodyPr vert="horz" wrap="square" lIns="0" tIns="0" rIns="0" bIns="0" rtlCol="0" anchor="ctr">
            <a:noAutofit/>
          </a:bodyPr>
          <a:lstStyle/>
          <a:p>
            <a:pPr marL="135255" marR="134620" indent="7620" algn="ctr">
              <a:spcBef>
                <a:spcPts val="45"/>
              </a:spcBef>
            </a:pPr>
            <a:r>
              <a:rPr lang="fr-FR" sz="1600" spc="-10">
                <a:solidFill>
                  <a:srgbClr val="FFFFFF"/>
                </a:solidFill>
                <a:latin typeface="Arial Narrow" panose="020B0606020202030204" pitchFamily="34" charset="0"/>
                <a:cs typeface="Calibri"/>
              </a:rPr>
              <a:t>Formation de niveau 5 et plus </a:t>
            </a:r>
            <a:br>
              <a:rPr lang="fr-FR" sz="1600" spc="-10">
                <a:solidFill>
                  <a:srgbClr val="FFFFFF"/>
                </a:solidFill>
                <a:latin typeface="Arial Narrow" panose="020B0606020202030204" pitchFamily="34" charset="0"/>
                <a:cs typeface="Calibri"/>
              </a:rPr>
            </a:br>
            <a:r>
              <a:rPr lang="fr-FR" sz="1600" spc="-10">
                <a:solidFill>
                  <a:srgbClr val="FFFFFF"/>
                </a:solidFill>
                <a:latin typeface="Arial Narrow" panose="020B0606020202030204" pitchFamily="34" charset="0"/>
                <a:cs typeface="Calibri"/>
              </a:rPr>
              <a:t>(étudiant ou par apprentissage )</a:t>
            </a:r>
          </a:p>
        </p:txBody>
      </p:sp>
      <p:grpSp>
        <p:nvGrpSpPr>
          <p:cNvPr id="30" name="Groupe 29">
            <a:extLst>
              <a:ext uri="{FF2B5EF4-FFF2-40B4-BE49-F238E27FC236}">
                <a16:creationId xmlns:a16="http://schemas.microsoft.com/office/drawing/2014/main" id="{E2141096-FF49-4EB2-BF4B-8E58C678A14B}"/>
              </a:ext>
            </a:extLst>
          </p:cNvPr>
          <p:cNvGrpSpPr>
            <a:grpSpLocks noChangeAspect="1"/>
          </p:cNvGrpSpPr>
          <p:nvPr/>
        </p:nvGrpSpPr>
        <p:grpSpPr>
          <a:xfrm>
            <a:off x="4223007" y="123345"/>
            <a:ext cx="2475667" cy="558845"/>
            <a:chOff x="4437647" y="1590787"/>
            <a:chExt cx="4229649" cy="944825"/>
          </a:xfrm>
        </p:grpSpPr>
        <p:sp>
          <p:nvSpPr>
            <p:cNvPr id="31" name="Rectangle : coins arrondis 30">
              <a:extLst>
                <a:ext uri="{FF2B5EF4-FFF2-40B4-BE49-F238E27FC236}">
                  <a16:creationId xmlns:a16="http://schemas.microsoft.com/office/drawing/2014/main" id="{87EBB5A6-9101-4466-B3FA-5B44F8917A60}"/>
                </a:ext>
              </a:extLst>
            </p:cNvPr>
            <p:cNvSpPr/>
            <p:nvPr/>
          </p:nvSpPr>
          <p:spPr>
            <a:xfrm>
              <a:off x="4803716" y="1590787"/>
              <a:ext cx="3863580" cy="944825"/>
            </a:xfrm>
            <a:prstGeom prst="roundRect">
              <a:avLst>
                <a:gd name="adj" fmla="val 24736"/>
              </a:avLst>
            </a:prstGeom>
            <a:solidFill>
              <a:srgbClr val="2E54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pPr marL="6350" marR="2540" algn="just">
                <a:lnSpc>
                  <a:spcPct val="90800"/>
                </a:lnSpc>
                <a:spcBef>
                  <a:spcPts val="133"/>
                </a:spcBef>
              </a:pPr>
              <a:r>
                <a:rPr lang="fr-FR">
                  <a:solidFill>
                    <a:srgbClr val="FFFFFF"/>
                  </a:solidFill>
                  <a:latin typeface="Marianne"/>
                  <a:cs typeface="Calibri"/>
                </a:rPr>
                <a:t>Développer chez chaque jeune les compétences à s’orienter et à se saisir d’une formation tout au long de sa vie professionnelle</a:t>
              </a:r>
            </a:p>
          </p:txBody>
        </p:sp>
        <p:grpSp>
          <p:nvGrpSpPr>
            <p:cNvPr id="32" name="Group 13">
              <a:extLst>
                <a:ext uri="{FF2B5EF4-FFF2-40B4-BE49-F238E27FC236}">
                  <a16:creationId xmlns:a16="http://schemas.microsoft.com/office/drawing/2014/main" id="{F2FB3646-1F85-4B86-9B1F-C99EED1C95F0}"/>
                </a:ext>
              </a:extLst>
            </p:cNvPr>
            <p:cNvGrpSpPr/>
            <p:nvPr/>
          </p:nvGrpSpPr>
          <p:grpSpPr>
            <a:xfrm>
              <a:off x="4437647" y="1668838"/>
              <a:ext cx="771525" cy="771525"/>
              <a:chOff x="0" y="0"/>
              <a:chExt cx="812800" cy="812800"/>
            </a:xfrm>
          </p:grpSpPr>
          <p:sp>
            <p:nvSpPr>
              <p:cNvPr id="34" name="Freeform 14">
                <a:extLst>
                  <a:ext uri="{FF2B5EF4-FFF2-40B4-BE49-F238E27FC236}">
                    <a16:creationId xmlns:a16="http://schemas.microsoft.com/office/drawing/2014/main" id="{1ADE032E-51D8-4655-87F2-D935DD33D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5" name="TextBox 15">
                <a:extLst>
                  <a:ext uri="{FF2B5EF4-FFF2-40B4-BE49-F238E27FC236}">
                    <a16:creationId xmlns:a16="http://schemas.microsoft.com/office/drawing/2014/main" id="{EAE84F84-420E-4077-AE4E-C33B2193B461}"/>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3" name="Graphique 32" descr="Carte avec repère avec un remplissage uni">
              <a:extLst>
                <a:ext uri="{FF2B5EF4-FFF2-40B4-BE49-F238E27FC236}">
                  <a16:creationId xmlns:a16="http://schemas.microsoft.com/office/drawing/2014/main" id="{666A6C44-EB74-4AA5-B917-B106EC971DE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0123" y="1733550"/>
              <a:ext cx="560013" cy="560013"/>
            </a:xfrm>
            <a:prstGeom prst="rect">
              <a:avLst/>
            </a:prstGeom>
          </p:spPr>
        </p:pic>
      </p:grpSp>
      <p:grpSp>
        <p:nvGrpSpPr>
          <p:cNvPr id="3" name="Groupe 2">
            <a:extLst>
              <a:ext uri="{FF2B5EF4-FFF2-40B4-BE49-F238E27FC236}">
                <a16:creationId xmlns:a16="http://schemas.microsoft.com/office/drawing/2014/main" id="{1C2F20A9-C436-4BF0-AC32-D32E9CD3E599}"/>
              </a:ext>
            </a:extLst>
          </p:cNvPr>
          <p:cNvGrpSpPr/>
          <p:nvPr/>
        </p:nvGrpSpPr>
        <p:grpSpPr>
          <a:xfrm>
            <a:off x="6780273" y="120875"/>
            <a:ext cx="2017361" cy="555020"/>
            <a:chOff x="6135735" y="120875"/>
            <a:chExt cx="2017361" cy="555020"/>
          </a:xfrm>
        </p:grpSpPr>
        <p:sp>
          <p:nvSpPr>
            <p:cNvPr id="37" name="Rectangle : coins arrondis 36">
              <a:extLst>
                <a:ext uri="{FF2B5EF4-FFF2-40B4-BE49-F238E27FC236}">
                  <a16:creationId xmlns:a16="http://schemas.microsoft.com/office/drawing/2014/main" id="{0FB313DC-0F08-4E86-9C4F-D32E40719531}"/>
                </a:ext>
              </a:extLst>
            </p:cNvPr>
            <p:cNvSpPr/>
            <p:nvPr/>
          </p:nvSpPr>
          <p:spPr>
            <a:xfrm>
              <a:off x="6345806" y="120875"/>
              <a:ext cx="1807290" cy="555020"/>
            </a:xfrm>
            <a:prstGeom prst="roundRect">
              <a:avLst>
                <a:gd name="adj" fmla="val 24736"/>
              </a:avLst>
            </a:prstGeom>
            <a:solidFill>
              <a:srgbClr val="2734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pPr marL="6350" marR="2540" algn="just">
                <a:lnSpc>
                  <a:spcPct val="90800"/>
                </a:lnSpc>
                <a:spcBef>
                  <a:spcPts val="133"/>
                </a:spcBef>
              </a:pPr>
              <a:r>
                <a:rPr lang="fr-FR">
                  <a:solidFill>
                    <a:srgbClr val="FFFFFF"/>
                  </a:solidFill>
                  <a:latin typeface="Marianne"/>
                  <a:cs typeface="Calibri"/>
                </a:rPr>
                <a:t>Sécuriser</a:t>
              </a:r>
              <a:r>
                <a:rPr lang="fr-FR" spc="-25">
                  <a:solidFill>
                    <a:srgbClr val="FFFFFF"/>
                  </a:solidFill>
                  <a:latin typeface="Marianne"/>
                  <a:cs typeface="Calibri"/>
                </a:rPr>
                <a:t> </a:t>
              </a:r>
              <a:r>
                <a:rPr lang="fr-FR">
                  <a:solidFill>
                    <a:srgbClr val="FFFFFF"/>
                  </a:solidFill>
                  <a:latin typeface="Marianne"/>
                  <a:cs typeface="Calibri"/>
                </a:rPr>
                <a:t>le</a:t>
              </a:r>
              <a:r>
                <a:rPr lang="fr-FR" spc="-22">
                  <a:solidFill>
                    <a:srgbClr val="FFFFFF"/>
                  </a:solidFill>
                  <a:latin typeface="Marianne"/>
                  <a:cs typeface="Calibri"/>
                </a:rPr>
                <a:t> </a:t>
              </a:r>
              <a:r>
                <a:rPr lang="fr-FR" spc="-5">
                  <a:solidFill>
                    <a:srgbClr val="FFFFFF"/>
                  </a:solidFill>
                  <a:latin typeface="Marianne"/>
                  <a:cs typeface="Calibri"/>
                </a:rPr>
                <a:t>parcours </a:t>
              </a:r>
              <a:r>
                <a:rPr lang="fr-FR">
                  <a:solidFill>
                    <a:srgbClr val="FFFFFF"/>
                  </a:solidFill>
                  <a:latin typeface="Marianne"/>
                  <a:cs typeface="Calibri"/>
                </a:rPr>
                <a:t>de</a:t>
              </a:r>
              <a:r>
                <a:rPr lang="fr-FR" spc="-15">
                  <a:solidFill>
                    <a:srgbClr val="FFFFFF"/>
                  </a:solidFill>
                  <a:latin typeface="Marianne"/>
                  <a:cs typeface="Calibri"/>
                </a:rPr>
                <a:t> </a:t>
              </a:r>
              <a:r>
                <a:rPr lang="fr-FR" spc="-5">
                  <a:solidFill>
                    <a:srgbClr val="FFFFFF"/>
                  </a:solidFill>
                  <a:latin typeface="Marianne"/>
                  <a:cs typeface="Calibri"/>
                </a:rPr>
                <a:t>l’élève</a:t>
              </a:r>
              <a:r>
                <a:rPr lang="fr-FR" spc="-56">
                  <a:solidFill>
                    <a:srgbClr val="FFFFFF"/>
                  </a:solidFill>
                  <a:latin typeface="Marianne"/>
                  <a:cs typeface="Calibri"/>
                </a:rPr>
                <a:t> </a:t>
              </a:r>
              <a:r>
                <a:rPr lang="fr-FR">
                  <a:solidFill>
                    <a:srgbClr val="FFFFFF"/>
                  </a:solidFill>
                  <a:latin typeface="Marianne"/>
                  <a:cs typeface="Calibri"/>
                </a:rPr>
                <a:t>et</a:t>
              </a:r>
              <a:r>
                <a:rPr lang="fr-FR" spc="-5">
                  <a:solidFill>
                    <a:srgbClr val="FFFFFF"/>
                  </a:solidFill>
                  <a:latin typeface="Marianne"/>
                  <a:cs typeface="Calibri"/>
                </a:rPr>
                <a:t> </a:t>
              </a:r>
              <a:r>
                <a:rPr lang="fr-FR" spc="-13">
                  <a:solidFill>
                    <a:srgbClr val="FFFFFF"/>
                  </a:solidFill>
                  <a:latin typeface="Marianne"/>
                  <a:cs typeface="Calibri"/>
                </a:rPr>
                <a:t>de </a:t>
              </a:r>
              <a:r>
                <a:rPr lang="fr-FR">
                  <a:solidFill>
                    <a:srgbClr val="FFFFFF"/>
                  </a:solidFill>
                  <a:latin typeface="Marianne"/>
                  <a:cs typeface="Calibri"/>
                </a:rPr>
                <a:t>l’apprenti</a:t>
              </a:r>
              <a:r>
                <a:rPr lang="fr-FR" spc="-31">
                  <a:solidFill>
                    <a:srgbClr val="FFFFFF"/>
                  </a:solidFill>
                  <a:latin typeface="Marianne"/>
                  <a:cs typeface="Calibri"/>
                </a:rPr>
                <a:t> </a:t>
              </a:r>
              <a:r>
                <a:rPr lang="fr-FR" spc="-5">
                  <a:solidFill>
                    <a:srgbClr val="FFFFFF"/>
                  </a:solidFill>
                  <a:latin typeface="Marianne"/>
                  <a:cs typeface="Calibri"/>
                </a:rPr>
                <a:t>jusqu’à</a:t>
              </a:r>
              <a:r>
                <a:rPr lang="fr-FR" spc="-31">
                  <a:solidFill>
                    <a:srgbClr val="FFFFFF"/>
                  </a:solidFill>
                  <a:latin typeface="Marianne"/>
                  <a:cs typeface="Calibri"/>
                </a:rPr>
                <a:t> </a:t>
              </a:r>
              <a:r>
                <a:rPr lang="fr-FR" spc="-13">
                  <a:solidFill>
                    <a:srgbClr val="FFFFFF"/>
                  </a:solidFill>
                  <a:latin typeface="Marianne"/>
                  <a:cs typeface="Calibri"/>
                </a:rPr>
                <a:t>la </a:t>
              </a:r>
              <a:r>
                <a:rPr lang="fr-FR">
                  <a:solidFill>
                    <a:srgbClr val="FFFFFF"/>
                  </a:solidFill>
                  <a:latin typeface="Marianne"/>
                  <a:cs typeface="Calibri"/>
                </a:rPr>
                <a:t>qualification</a:t>
              </a:r>
              <a:r>
                <a:rPr lang="fr-FR" spc="3">
                  <a:solidFill>
                    <a:srgbClr val="FFFFFF"/>
                  </a:solidFill>
                  <a:latin typeface="Marianne"/>
                  <a:cs typeface="Calibri"/>
                </a:rPr>
                <a:t> </a:t>
              </a:r>
              <a:r>
                <a:rPr lang="fr-FR" spc="-10">
                  <a:solidFill>
                    <a:srgbClr val="FFFFFF"/>
                  </a:solidFill>
                  <a:latin typeface="Marianne"/>
                  <a:cs typeface="Calibri"/>
                </a:rPr>
                <a:t>pour </a:t>
              </a:r>
              <a:r>
                <a:rPr lang="fr-FR" spc="-5">
                  <a:solidFill>
                    <a:srgbClr val="FFFFFF"/>
                  </a:solidFill>
                  <a:latin typeface="Marianne"/>
                  <a:cs typeface="Calibri"/>
                </a:rPr>
                <a:t>l’emploi</a:t>
              </a:r>
              <a:endParaRPr lang="fr-FR">
                <a:latin typeface="Marianne"/>
                <a:cs typeface="Calibri"/>
              </a:endParaRPr>
            </a:p>
          </p:txBody>
        </p:sp>
        <p:grpSp>
          <p:nvGrpSpPr>
            <p:cNvPr id="38" name="Group 10">
              <a:extLst>
                <a:ext uri="{FF2B5EF4-FFF2-40B4-BE49-F238E27FC236}">
                  <a16:creationId xmlns:a16="http://schemas.microsoft.com/office/drawing/2014/main" id="{5EE7E4B8-9D3C-4355-9943-D5F138EC998A}"/>
                </a:ext>
              </a:extLst>
            </p:cNvPr>
            <p:cNvGrpSpPr/>
            <p:nvPr/>
          </p:nvGrpSpPr>
          <p:grpSpPr>
            <a:xfrm>
              <a:off x="6135735" y="201359"/>
              <a:ext cx="415080" cy="422502"/>
              <a:chOff x="0" y="0"/>
              <a:chExt cx="736600" cy="812800"/>
            </a:xfrm>
          </p:grpSpPr>
          <p:sp>
            <p:nvSpPr>
              <p:cNvPr id="40" name="Freeform 11">
                <a:extLst>
                  <a:ext uri="{FF2B5EF4-FFF2-40B4-BE49-F238E27FC236}">
                    <a16:creationId xmlns:a16="http://schemas.microsoft.com/office/drawing/2014/main" id="{DC3FFF6D-2858-4517-A4B5-4EEA7246B3B7}"/>
                  </a:ext>
                </a:extLst>
              </p:cNvPr>
              <p:cNvSpPr/>
              <p:nvPr/>
            </p:nvSpPr>
            <p:spPr>
              <a:xfrm>
                <a:off x="0" y="0"/>
                <a:ext cx="736599"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1" name="TextBox 12">
                <a:extLst>
                  <a:ext uri="{FF2B5EF4-FFF2-40B4-BE49-F238E27FC236}">
                    <a16:creationId xmlns:a16="http://schemas.microsoft.com/office/drawing/2014/main" id="{5A42B49D-BD87-4C19-BBB2-792FBEDA563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9" name="Graphique 38" descr="Public cible avec un remplissage uni">
              <a:extLst>
                <a:ext uri="{FF2B5EF4-FFF2-40B4-BE49-F238E27FC236}">
                  <a16:creationId xmlns:a16="http://schemas.microsoft.com/office/drawing/2014/main" id="{57C821EA-5E28-48C9-B672-BDADDD25268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3802" y="252485"/>
              <a:ext cx="342189" cy="330684"/>
            </a:xfrm>
            <a:prstGeom prst="rect">
              <a:avLst/>
            </a:prstGeom>
          </p:spPr>
        </p:pic>
      </p:grpSp>
      <p:sp>
        <p:nvSpPr>
          <p:cNvPr id="46" name="TextBox 3">
            <a:extLst>
              <a:ext uri="{FF2B5EF4-FFF2-40B4-BE49-F238E27FC236}">
                <a16:creationId xmlns:a16="http://schemas.microsoft.com/office/drawing/2014/main" id="{7EB98B97-B41F-4E90-901D-99884E25596F}"/>
              </a:ext>
            </a:extLst>
          </p:cNvPr>
          <p:cNvSpPr txBox="1"/>
          <p:nvPr/>
        </p:nvSpPr>
        <p:spPr>
          <a:xfrm>
            <a:off x="251635" y="158024"/>
            <a:ext cx="3914605" cy="738664"/>
          </a:xfrm>
          <a:prstGeom prst="rect">
            <a:avLst/>
          </a:prstGeom>
        </p:spPr>
        <p:txBody>
          <a:bodyPr wrap="square" lIns="0" tIns="0" rIns="0" bIns="0" rtlCol="0" anchor="t">
            <a:spAutoFit/>
          </a:bodyPr>
          <a:lstStyle/>
          <a:p>
            <a:r>
              <a:rPr lang="fr-FR" sz="2400">
                <a:solidFill>
                  <a:srgbClr val="E62967"/>
                </a:solidFill>
                <a:latin typeface="Bahnschrift SemiBold"/>
              </a:rPr>
              <a:t>RÉORGANISER L’ANNÉE</a:t>
            </a:r>
          </a:p>
          <a:p>
            <a:r>
              <a:rPr lang="fr-FR" sz="2400">
                <a:solidFill>
                  <a:srgbClr val="E62967"/>
                </a:solidFill>
                <a:latin typeface="Bahnschrift SemiBold"/>
              </a:rPr>
              <a:t>DE TERMINALE</a:t>
            </a:r>
            <a:endParaRPr lang="fr-FR" sz="2400"/>
          </a:p>
        </p:txBody>
      </p:sp>
      <p:sp>
        <p:nvSpPr>
          <p:cNvPr id="36" name="Freeform 6">
            <a:extLst>
              <a:ext uri="{FF2B5EF4-FFF2-40B4-BE49-F238E27FC236}">
                <a16:creationId xmlns:a16="http://schemas.microsoft.com/office/drawing/2014/main" id="{9968EBC6-9F6D-4B34-82D7-66164452BE14}"/>
              </a:ext>
            </a:extLst>
          </p:cNvPr>
          <p:cNvSpPr/>
          <p:nvPr/>
        </p:nvSpPr>
        <p:spPr>
          <a:xfrm>
            <a:off x="-363867" y="4641204"/>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46798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roquis, noir, noir et blanc&#10;&#10;Description générée automatiquement">
            <a:extLst>
              <a:ext uri="{FF2B5EF4-FFF2-40B4-BE49-F238E27FC236}">
                <a16:creationId xmlns:a16="http://schemas.microsoft.com/office/drawing/2014/main" id="{5C562B93-2E66-A478-C4D9-3C08516C5D6C}"/>
              </a:ext>
            </a:extLst>
          </p:cNvPr>
          <p:cNvPicPr>
            <a:picLocks noChangeAspect="1"/>
          </p:cNvPicPr>
          <p:nvPr/>
        </p:nvPicPr>
        <p:blipFill>
          <a:blip r:embed="rId2"/>
          <a:stretch>
            <a:fillRect/>
          </a:stretch>
        </p:blipFill>
        <p:spPr>
          <a:xfrm rot="-3660000">
            <a:off x="7116348" y="2855727"/>
            <a:ext cx="1588295" cy="804863"/>
          </a:xfrm>
          <a:prstGeom prst="rect">
            <a:avLst/>
          </a:prstGeom>
        </p:spPr>
      </p:pic>
      <p:pic>
        <p:nvPicPr>
          <p:cNvPr id="7" name="Image 6" descr="Une image contenant croquis, noir, noir et blanc&#10;&#10;Description générée automatiquement">
            <a:extLst>
              <a:ext uri="{FF2B5EF4-FFF2-40B4-BE49-F238E27FC236}">
                <a16:creationId xmlns:a16="http://schemas.microsoft.com/office/drawing/2014/main" id="{44BDE694-2BF6-E46D-AA73-43EF7F9775A7}"/>
              </a:ext>
            </a:extLst>
          </p:cNvPr>
          <p:cNvPicPr>
            <a:picLocks noChangeAspect="1"/>
          </p:cNvPicPr>
          <p:nvPr/>
        </p:nvPicPr>
        <p:blipFill>
          <a:blip r:embed="rId2"/>
          <a:stretch>
            <a:fillRect/>
          </a:stretch>
        </p:blipFill>
        <p:spPr>
          <a:xfrm rot="2640000">
            <a:off x="5153025" y="3598067"/>
            <a:ext cx="2452688" cy="804863"/>
          </a:xfrm>
          <a:prstGeom prst="rect">
            <a:avLst/>
          </a:prstGeom>
        </p:spPr>
      </p:pic>
      <p:grpSp>
        <p:nvGrpSpPr>
          <p:cNvPr id="16" name="Groupe 15">
            <a:extLst>
              <a:ext uri="{FF2B5EF4-FFF2-40B4-BE49-F238E27FC236}">
                <a16:creationId xmlns:a16="http://schemas.microsoft.com/office/drawing/2014/main" id="{D30D96F1-137A-434A-BE51-4F0B3F2C980E}"/>
              </a:ext>
            </a:extLst>
          </p:cNvPr>
          <p:cNvGrpSpPr/>
          <p:nvPr/>
        </p:nvGrpSpPr>
        <p:grpSpPr>
          <a:xfrm>
            <a:off x="4836469" y="106199"/>
            <a:ext cx="3328066" cy="630539"/>
            <a:chOff x="4419600" y="3729015"/>
            <a:chExt cx="5167890" cy="979113"/>
          </a:xfrm>
        </p:grpSpPr>
        <p:sp>
          <p:nvSpPr>
            <p:cNvPr id="17" name="Rectangle : coins arrondis 16">
              <a:extLst>
                <a:ext uri="{FF2B5EF4-FFF2-40B4-BE49-F238E27FC236}">
                  <a16:creationId xmlns:a16="http://schemas.microsoft.com/office/drawing/2014/main" id="{A129CAFF-909F-4B28-96E4-5582AAD520C6}"/>
                </a:ext>
              </a:extLst>
            </p:cNvPr>
            <p:cNvSpPr/>
            <p:nvPr/>
          </p:nvSpPr>
          <p:spPr>
            <a:xfrm>
              <a:off x="4865118" y="3729015"/>
              <a:ext cx="4722372" cy="979113"/>
            </a:xfrm>
            <a:prstGeom prst="roundRect">
              <a:avLst>
                <a:gd name="adj" fmla="val 24736"/>
              </a:avLst>
            </a:prstGeom>
            <a:solidFill>
              <a:srgbClr val="2E54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pc="-10">
                  <a:solidFill>
                    <a:srgbClr val="FFFFFF"/>
                  </a:solidFill>
                  <a:latin typeface="Marianne" panose="02000000000000000000" pitchFamily="50" charset="0"/>
                  <a:cs typeface="Calibri"/>
                </a:rPr>
                <a:t>Renforcer le lien école-entreprise pour positionner le lycée professionnel comme un acteur majeur d’un service public d’éducation en matière de formation professionnelle</a:t>
              </a:r>
            </a:p>
          </p:txBody>
        </p:sp>
        <p:grpSp>
          <p:nvGrpSpPr>
            <p:cNvPr id="18" name="Group 13">
              <a:extLst>
                <a:ext uri="{FF2B5EF4-FFF2-40B4-BE49-F238E27FC236}">
                  <a16:creationId xmlns:a16="http://schemas.microsoft.com/office/drawing/2014/main" id="{FE12EBC2-F639-4347-A7C6-56DF02546F5F}"/>
                </a:ext>
              </a:extLst>
            </p:cNvPr>
            <p:cNvGrpSpPr/>
            <p:nvPr/>
          </p:nvGrpSpPr>
          <p:grpSpPr>
            <a:xfrm>
              <a:off x="4419600" y="3802438"/>
              <a:ext cx="771525" cy="771525"/>
              <a:chOff x="0" y="0"/>
              <a:chExt cx="812800" cy="812800"/>
            </a:xfrm>
          </p:grpSpPr>
          <p:sp>
            <p:nvSpPr>
              <p:cNvPr id="20" name="Freeform 14">
                <a:extLst>
                  <a:ext uri="{FF2B5EF4-FFF2-40B4-BE49-F238E27FC236}">
                    <a16:creationId xmlns:a16="http://schemas.microsoft.com/office/drawing/2014/main" id="{48580283-14FC-423E-AF9A-715E3FB3EF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1" name="TextBox 15">
                <a:extLst>
                  <a:ext uri="{FF2B5EF4-FFF2-40B4-BE49-F238E27FC236}">
                    <a16:creationId xmlns:a16="http://schemas.microsoft.com/office/drawing/2014/main" id="{E02B4386-F472-4151-8944-8AAC28DD9EE3}"/>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19" name="Graphique 18" descr="Usine avec un remplissage uni">
              <a:extLst>
                <a:ext uri="{FF2B5EF4-FFF2-40B4-BE49-F238E27FC236}">
                  <a16:creationId xmlns:a16="http://schemas.microsoft.com/office/drawing/2014/main" id="{74AB4EB8-DA66-4382-855F-8B558352BB2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20282" y="3873922"/>
              <a:ext cx="606252" cy="606252"/>
            </a:xfrm>
            <a:prstGeom prst="rect">
              <a:avLst/>
            </a:prstGeom>
          </p:spPr>
        </p:pic>
      </p:grpSp>
      <p:sp>
        <p:nvSpPr>
          <p:cNvPr id="26" name="TextBox 3">
            <a:extLst>
              <a:ext uri="{FF2B5EF4-FFF2-40B4-BE49-F238E27FC236}">
                <a16:creationId xmlns:a16="http://schemas.microsoft.com/office/drawing/2014/main" id="{FA352139-11A4-4E89-8009-87473AA033C1}"/>
              </a:ext>
            </a:extLst>
          </p:cNvPr>
          <p:cNvSpPr txBox="1"/>
          <p:nvPr/>
        </p:nvSpPr>
        <p:spPr>
          <a:xfrm>
            <a:off x="240852" y="158024"/>
            <a:ext cx="3972161" cy="738664"/>
          </a:xfrm>
          <a:prstGeom prst="rect">
            <a:avLst/>
          </a:prstGeom>
        </p:spPr>
        <p:txBody>
          <a:bodyPr wrap="square" lIns="0" tIns="0" rIns="0" bIns="0" rtlCol="0" anchor="t">
            <a:spAutoFit/>
          </a:bodyPr>
          <a:lstStyle/>
          <a:p>
            <a:r>
              <a:rPr lang="fr-FR" sz="2400">
                <a:solidFill>
                  <a:srgbClr val="E62967"/>
                </a:solidFill>
                <a:latin typeface="Bahnschrift SemiBold" panose="020B0502040204020203" pitchFamily="34" charset="0"/>
              </a:rPr>
              <a:t>DÉVELOPPER LA RELATION ÉCOLE-ENTREPRISE</a:t>
            </a:r>
          </a:p>
        </p:txBody>
      </p:sp>
      <p:sp>
        <p:nvSpPr>
          <p:cNvPr id="10" name="TextBox 6">
            <a:extLst>
              <a:ext uri="{FF2B5EF4-FFF2-40B4-BE49-F238E27FC236}">
                <a16:creationId xmlns:a16="http://schemas.microsoft.com/office/drawing/2014/main" id="{7ED6ACC0-07D2-4B30-A830-0F690AE2B579}"/>
              </a:ext>
            </a:extLst>
          </p:cNvPr>
          <p:cNvSpPr txBox="1"/>
          <p:nvPr/>
        </p:nvSpPr>
        <p:spPr>
          <a:xfrm>
            <a:off x="285716" y="1091096"/>
            <a:ext cx="2567369" cy="2492990"/>
          </a:xfrm>
          <a:prstGeom prst="rect">
            <a:avLst/>
          </a:prstGeom>
        </p:spPr>
        <p:txBody>
          <a:bodyPr wrap="square" lIns="0" tIns="0" rIns="0" bIns="0" rtlCol="0" anchor="t">
            <a:spAutoFit/>
          </a:bodyPr>
          <a:lstStyle/>
          <a:p>
            <a:pPr algn="just"/>
            <a:r>
              <a:rPr lang="fr-FR" sz="1800">
                <a:solidFill>
                  <a:srgbClr val="545454"/>
                </a:solidFill>
                <a:latin typeface="Bahnschrift Light"/>
              </a:rPr>
              <a:t>Le développement des relations entre l'École et le monde professionnel, et plus particulièrement avec les entreprises, fait partie des missions de service public du système éducatif avec pour finalités</a:t>
            </a:r>
          </a:p>
        </p:txBody>
      </p:sp>
      <p:sp>
        <p:nvSpPr>
          <p:cNvPr id="13" name="Ellipse 12">
            <a:extLst>
              <a:ext uri="{FF2B5EF4-FFF2-40B4-BE49-F238E27FC236}">
                <a16:creationId xmlns:a16="http://schemas.microsoft.com/office/drawing/2014/main" id="{244E28E0-A75C-4563-A445-2CA981E623D5}"/>
              </a:ext>
            </a:extLst>
          </p:cNvPr>
          <p:cNvSpPr/>
          <p:nvPr/>
        </p:nvSpPr>
        <p:spPr>
          <a:xfrm>
            <a:off x="6051667" y="3189644"/>
            <a:ext cx="1903804" cy="1918091"/>
          </a:xfrm>
          <a:prstGeom prst="ellipse">
            <a:avLst/>
          </a:prstGeom>
          <a:solidFill>
            <a:srgbClr val="FCBF3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129561" lvl="1" algn="ctr">
              <a:lnSpc>
                <a:spcPts val="1680"/>
              </a:lnSpc>
            </a:pPr>
            <a:r>
              <a:rPr lang="fr-FR" sz="1200" b="1">
                <a:solidFill>
                  <a:schemeClr val="tx1">
                    <a:lumMod val="85000"/>
                    <a:lumOff val="15000"/>
                  </a:schemeClr>
                </a:solidFill>
                <a:latin typeface="Marianne ExtraBold" panose="02000000000000000000" pitchFamily="50" charset="0"/>
              </a:rPr>
              <a:t>de favoriser l'insertion professionnelle des élèves après leur sortie du système éducatif </a:t>
            </a:r>
          </a:p>
        </p:txBody>
      </p:sp>
      <p:sp>
        <p:nvSpPr>
          <p:cNvPr id="14" name="Ellipse 13">
            <a:extLst>
              <a:ext uri="{FF2B5EF4-FFF2-40B4-BE49-F238E27FC236}">
                <a16:creationId xmlns:a16="http://schemas.microsoft.com/office/drawing/2014/main" id="{709740E4-AFF9-4C34-9EF7-34B295051590}"/>
              </a:ext>
            </a:extLst>
          </p:cNvPr>
          <p:cNvSpPr/>
          <p:nvPr/>
        </p:nvSpPr>
        <p:spPr>
          <a:xfrm>
            <a:off x="6953119" y="972911"/>
            <a:ext cx="1998034" cy="2019635"/>
          </a:xfrm>
          <a:prstGeom prst="ellipse">
            <a:avLst/>
          </a:prstGeom>
          <a:solidFill>
            <a:srgbClr val="2E54A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marL="0" lvl="1" algn="ctr">
              <a:lnSpc>
                <a:spcPts val="1680"/>
              </a:lnSpc>
            </a:pPr>
            <a:r>
              <a:rPr lang="fr-FR" sz="1200" b="1">
                <a:solidFill>
                  <a:schemeClr val="bg1"/>
                </a:solidFill>
                <a:latin typeface="Marianne ExtraBold" panose="02000000000000000000" pitchFamily="50" charset="0"/>
              </a:rPr>
              <a:t>de contribuer à l’acquisition de compétences métiers et comportementales </a:t>
            </a:r>
          </a:p>
        </p:txBody>
      </p:sp>
      <p:sp>
        <p:nvSpPr>
          <p:cNvPr id="22" name="Freeform 13">
            <a:extLst>
              <a:ext uri="{FF2B5EF4-FFF2-40B4-BE49-F238E27FC236}">
                <a16:creationId xmlns:a16="http://schemas.microsoft.com/office/drawing/2014/main" id="{6AE17739-4D47-442C-B3CD-60078062A2E1}"/>
              </a:ext>
            </a:extLst>
          </p:cNvPr>
          <p:cNvSpPr/>
          <p:nvPr/>
        </p:nvSpPr>
        <p:spPr>
          <a:xfrm>
            <a:off x="8243704" y="-659444"/>
            <a:ext cx="1318888" cy="131888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pic>
        <p:nvPicPr>
          <p:cNvPr id="5" name="Image 4" descr="Une image contenant croquis, noir, noir et blanc&#10;&#10;Description générée automatiquement">
            <a:extLst>
              <a:ext uri="{FF2B5EF4-FFF2-40B4-BE49-F238E27FC236}">
                <a16:creationId xmlns:a16="http://schemas.microsoft.com/office/drawing/2014/main" id="{0400937F-CFDC-DF6F-FD07-986B87881263}"/>
              </a:ext>
            </a:extLst>
          </p:cNvPr>
          <p:cNvPicPr>
            <a:picLocks noChangeAspect="1"/>
          </p:cNvPicPr>
          <p:nvPr/>
        </p:nvPicPr>
        <p:blipFill>
          <a:blip r:embed="rId2"/>
          <a:stretch>
            <a:fillRect/>
          </a:stretch>
        </p:blipFill>
        <p:spPr>
          <a:xfrm rot="1620000">
            <a:off x="1531144" y="3483769"/>
            <a:ext cx="2452688" cy="804863"/>
          </a:xfrm>
          <a:prstGeom prst="rect">
            <a:avLst/>
          </a:prstGeom>
        </p:spPr>
      </p:pic>
      <p:pic>
        <p:nvPicPr>
          <p:cNvPr id="6" name="Image 5" descr="Une image contenant croquis, noir, noir et blanc&#10;&#10;Description générée automatiquement">
            <a:extLst>
              <a:ext uri="{FF2B5EF4-FFF2-40B4-BE49-F238E27FC236}">
                <a16:creationId xmlns:a16="http://schemas.microsoft.com/office/drawing/2014/main" id="{63FB86B4-A420-8D9B-CDFD-4DBDABEB4F0C}"/>
              </a:ext>
            </a:extLst>
          </p:cNvPr>
          <p:cNvPicPr>
            <a:picLocks noChangeAspect="1"/>
          </p:cNvPicPr>
          <p:nvPr/>
        </p:nvPicPr>
        <p:blipFill>
          <a:blip r:embed="rId2"/>
          <a:stretch>
            <a:fillRect/>
          </a:stretch>
        </p:blipFill>
        <p:spPr>
          <a:xfrm rot="7980000">
            <a:off x="2859881" y="2269329"/>
            <a:ext cx="2452688" cy="804863"/>
          </a:xfrm>
          <a:prstGeom prst="rect">
            <a:avLst/>
          </a:prstGeom>
        </p:spPr>
      </p:pic>
      <p:sp>
        <p:nvSpPr>
          <p:cNvPr id="11" name="Ellipse 10">
            <a:extLst>
              <a:ext uri="{FF2B5EF4-FFF2-40B4-BE49-F238E27FC236}">
                <a16:creationId xmlns:a16="http://schemas.microsoft.com/office/drawing/2014/main" id="{59FA2F9F-CA4D-4A00-A18C-5F04695F9850}"/>
              </a:ext>
            </a:extLst>
          </p:cNvPr>
          <p:cNvSpPr/>
          <p:nvPr/>
        </p:nvSpPr>
        <p:spPr>
          <a:xfrm>
            <a:off x="4474447" y="1133959"/>
            <a:ext cx="2214778" cy="2214778"/>
          </a:xfrm>
          <a:prstGeom prst="ellipse">
            <a:avLst/>
          </a:prstGeom>
          <a:solidFill>
            <a:srgbClr val="EDA39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dirty="0">
                <a:solidFill>
                  <a:schemeClr val="tx1">
                    <a:lumMod val="85000"/>
                    <a:lumOff val="15000"/>
                  </a:schemeClr>
                </a:solidFill>
                <a:latin typeface="Marianne ExtraBold" panose="02000000000000000000" pitchFamily="50" charset="0"/>
              </a:rPr>
              <a:t>de donner des clefs de compréhension aux élèves pour les préparer progressivement à leur arrivée future dans le monde professionnel</a:t>
            </a:r>
          </a:p>
        </p:txBody>
      </p:sp>
      <p:sp>
        <p:nvSpPr>
          <p:cNvPr id="15" name="Ellipse 14">
            <a:extLst>
              <a:ext uri="{FF2B5EF4-FFF2-40B4-BE49-F238E27FC236}">
                <a16:creationId xmlns:a16="http://schemas.microsoft.com/office/drawing/2014/main" id="{9E63E1A5-086A-4B36-B36F-998881AC407F}"/>
              </a:ext>
            </a:extLst>
          </p:cNvPr>
          <p:cNvSpPr/>
          <p:nvPr/>
        </p:nvSpPr>
        <p:spPr>
          <a:xfrm>
            <a:off x="2817459" y="2808730"/>
            <a:ext cx="2193346" cy="2193346"/>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lvl="1" algn="ctr">
              <a:lnSpc>
                <a:spcPts val="1680"/>
              </a:lnSpc>
            </a:pPr>
            <a:r>
              <a:rPr lang="fr-FR" sz="1200" b="1">
                <a:solidFill>
                  <a:schemeClr val="tx1">
                    <a:lumMod val="85000"/>
                    <a:lumOff val="15000"/>
                  </a:schemeClr>
                </a:solidFill>
                <a:latin typeface="Marianne ExtraBold"/>
              </a:rPr>
              <a:t>d’aider et d’accompagner les jeunes dans leur projet d'orientation, en leur permettant de connaître les différents métiers qui s'offrent à eux</a:t>
            </a:r>
            <a:endParaRPr lang="fr-FR">
              <a:solidFill>
                <a:schemeClr val="tx1">
                  <a:lumMod val="85000"/>
                  <a:lumOff val="15000"/>
                </a:schemeClr>
              </a:solidFill>
              <a:latin typeface="Marianne ExtraBold"/>
            </a:endParaRPr>
          </a:p>
        </p:txBody>
      </p:sp>
      <p:sp>
        <p:nvSpPr>
          <p:cNvPr id="27" name="Freeform 6">
            <a:extLst>
              <a:ext uri="{FF2B5EF4-FFF2-40B4-BE49-F238E27FC236}">
                <a16:creationId xmlns:a16="http://schemas.microsoft.com/office/drawing/2014/main" id="{6EB96BB5-4E8B-453D-A286-E8A717A48FC5}"/>
              </a:ext>
            </a:extLst>
          </p:cNvPr>
          <p:cNvSpPr/>
          <p:nvPr/>
        </p:nvSpPr>
        <p:spPr>
          <a:xfrm>
            <a:off x="-363867" y="4641204"/>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88850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0834782A-C75C-45B2-B0B3-23E47F06F7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0322" y="0"/>
            <a:ext cx="2554774" cy="1434432"/>
          </a:xfrm>
          <a:prstGeom prst="rect">
            <a:avLst/>
          </a:prstGeom>
        </p:spPr>
      </p:pic>
      <p:pic>
        <p:nvPicPr>
          <p:cNvPr id="24" name="Image 23">
            <a:extLst>
              <a:ext uri="{FF2B5EF4-FFF2-40B4-BE49-F238E27FC236}">
                <a16:creationId xmlns:a16="http://schemas.microsoft.com/office/drawing/2014/main" id="{7B852609-4353-478B-B4BB-CCDF47847C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711241"/>
            <a:ext cx="2554774" cy="1432259"/>
          </a:xfrm>
          <a:prstGeom prst="rect">
            <a:avLst/>
          </a:prstGeom>
        </p:spPr>
      </p:pic>
      <p:pic>
        <p:nvPicPr>
          <p:cNvPr id="18" name="Image 17">
            <a:extLst>
              <a:ext uri="{FF2B5EF4-FFF2-40B4-BE49-F238E27FC236}">
                <a16:creationId xmlns:a16="http://schemas.microsoft.com/office/drawing/2014/main" id="{BD35055F-68D8-4A24-81A6-8DA76749020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0992" y="1509877"/>
            <a:ext cx="2540640" cy="1432259"/>
          </a:xfrm>
          <a:prstGeom prst="rect">
            <a:avLst/>
          </a:prstGeom>
        </p:spPr>
      </p:pic>
      <p:pic>
        <p:nvPicPr>
          <p:cNvPr id="16" name="Image 15">
            <a:extLst>
              <a:ext uri="{FF2B5EF4-FFF2-40B4-BE49-F238E27FC236}">
                <a16:creationId xmlns:a16="http://schemas.microsoft.com/office/drawing/2014/main" id="{2126B6CF-B7F0-4CCD-B69C-244747B2A6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4059" y="2494375"/>
            <a:ext cx="2550361" cy="1432259"/>
          </a:xfrm>
          <a:prstGeom prst="rect">
            <a:avLst/>
          </a:prstGeom>
        </p:spPr>
      </p:pic>
      <p:pic>
        <p:nvPicPr>
          <p:cNvPr id="20" name="Image 19">
            <a:extLst>
              <a:ext uri="{FF2B5EF4-FFF2-40B4-BE49-F238E27FC236}">
                <a16:creationId xmlns:a16="http://schemas.microsoft.com/office/drawing/2014/main" id="{651361FD-AF0E-48A7-84A8-9335F0B514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96822" y="669868"/>
            <a:ext cx="2550361" cy="1437969"/>
          </a:xfrm>
          <a:prstGeom prst="rect">
            <a:avLst/>
          </a:prstGeom>
        </p:spPr>
      </p:pic>
      <p:graphicFrame>
        <p:nvGraphicFramePr>
          <p:cNvPr id="26" name="Diagramme 25">
            <a:extLst>
              <a:ext uri="{FF2B5EF4-FFF2-40B4-BE49-F238E27FC236}">
                <a16:creationId xmlns:a16="http://schemas.microsoft.com/office/drawing/2014/main" id="{496BDCD2-E17E-4089-A56C-4461E578062E}"/>
              </a:ext>
            </a:extLst>
          </p:cNvPr>
          <p:cNvGraphicFramePr/>
          <p:nvPr>
            <p:extLst>
              <p:ext uri="{D42A27DB-BD31-4B8C-83A1-F6EECF244321}">
                <p14:modId xmlns:p14="http://schemas.microsoft.com/office/powerpoint/2010/main" val="1644938472"/>
              </p:ext>
            </p:extLst>
          </p:nvPr>
        </p:nvGraphicFramePr>
        <p:xfrm>
          <a:off x="2727171" y="1045486"/>
          <a:ext cx="5701202" cy="40040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BB752ECB-4977-4414-A7B6-5D2B535A134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2831" y="1935481"/>
            <a:ext cx="6294169" cy="3540470"/>
          </a:xfrm>
          <a:prstGeom prst="rect">
            <a:avLst/>
          </a:prstGeom>
        </p:spPr>
      </p:pic>
      <p:sp>
        <p:nvSpPr>
          <p:cNvPr id="2" name="TextBox 2"/>
          <p:cNvSpPr txBox="1"/>
          <p:nvPr/>
        </p:nvSpPr>
        <p:spPr>
          <a:xfrm>
            <a:off x="2560953" y="1564958"/>
            <a:ext cx="5022061" cy="1846659"/>
          </a:xfrm>
          <a:prstGeom prst="rect">
            <a:avLst/>
          </a:prstGeom>
        </p:spPr>
        <p:txBody>
          <a:bodyPr wrap="square" lIns="0" tIns="0" rIns="0" bIns="0" rtlCol="0" anchor="t">
            <a:spAutoFit/>
          </a:bodyPr>
          <a:lstStyle/>
          <a:p>
            <a:pPr algn="ctr">
              <a:lnSpc>
                <a:spcPts val="4800"/>
              </a:lnSpc>
            </a:pPr>
            <a:r>
              <a:rPr lang="en-US" sz="4800">
                <a:solidFill>
                  <a:srgbClr val="2E54A2"/>
                </a:solidFill>
                <a:latin typeface="Marianne ExtraBold" panose="02000000000000000000" pitchFamily="50" charset="0"/>
              </a:rPr>
              <a:t>ÉVOLUTION DES GRILLES HORAIRES</a:t>
            </a:r>
          </a:p>
        </p:txBody>
      </p:sp>
      <p:sp>
        <p:nvSpPr>
          <p:cNvPr id="5" name="Freeform 5"/>
          <p:cNvSpPr/>
          <p:nvPr/>
        </p:nvSpPr>
        <p:spPr>
          <a:xfrm flipH="1">
            <a:off x="-568115" y="-1085850"/>
            <a:ext cx="3044779" cy="3138787"/>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a:off x="-683984" y="971550"/>
            <a:ext cx="2563338" cy="256333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8" name="TextBox 8"/>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Tree>
    <p:extLst>
      <p:ext uri="{BB962C8B-B14F-4D97-AF65-F5344CB8AC3E}">
        <p14:creationId xmlns:p14="http://schemas.microsoft.com/office/powerpoint/2010/main" val="182287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7371" y="256356"/>
            <a:ext cx="6934200" cy="364459"/>
          </a:xfrm>
          <a:prstGeom prst="rect">
            <a:avLst/>
          </a:prstGeom>
        </p:spPr>
        <p:txBody>
          <a:bodyPr wrap="square" lIns="0" tIns="0" rIns="0" bIns="0" rtlCol="0" anchor="t">
            <a:spAutoFit/>
          </a:bodyPr>
          <a:lstStyle/>
          <a:p>
            <a:pPr algn="ctr">
              <a:lnSpc>
                <a:spcPts val="2772"/>
              </a:lnSpc>
            </a:pPr>
            <a:r>
              <a:rPr lang="en-US" sz="3600">
                <a:solidFill>
                  <a:srgbClr val="861767"/>
                </a:solidFill>
                <a:latin typeface="Bahnschrift Condensed" panose="020B0502040204020203" pitchFamily="34" charset="0"/>
              </a:rPr>
              <a:t>COMPARATIF DES GRILLES HORAIRES</a:t>
            </a:r>
          </a:p>
        </p:txBody>
      </p:sp>
      <p:sp>
        <p:nvSpPr>
          <p:cNvPr id="14" name="Freeform 6">
            <a:extLst>
              <a:ext uri="{FF2B5EF4-FFF2-40B4-BE49-F238E27FC236}">
                <a16:creationId xmlns:a16="http://schemas.microsoft.com/office/drawing/2014/main" id="{4FBCEEC7-C604-4BBD-AF0F-5310D1B9B555}"/>
              </a:ext>
            </a:extLst>
          </p:cNvPr>
          <p:cNvSpPr/>
          <p:nvPr/>
        </p:nvSpPr>
        <p:spPr>
          <a:xfrm>
            <a:off x="8472271" y="4817270"/>
            <a:ext cx="769199" cy="74462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317006" y="-2148062"/>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12">
            <a:extLst>
              <a:ext uri="{FF2B5EF4-FFF2-40B4-BE49-F238E27FC236}">
                <a16:creationId xmlns:a16="http://schemas.microsoft.com/office/drawing/2014/main" id="{43A2C078-B43D-42D7-8147-47FBF45C7557}"/>
              </a:ext>
            </a:extLst>
          </p:cNvPr>
          <p:cNvSpPr txBox="1"/>
          <p:nvPr/>
        </p:nvSpPr>
        <p:spPr>
          <a:xfrm>
            <a:off x="1689904" y="593351"/>
            <a:ext cx="2867864" cy="214867"/>
          </a:xfrm>
          <a:prstGeom prst="rect">
            <a:avLst/>
          </a:prstGeom>
        </p:spPr>
        <p:txBody>
          <a:bodyPr wrap="square" lIns="0" tIns="0" rIns="0" bIns="0" rtlCol="0" anchor="t">
            <a:spAutoFit/>
          </a:bodyPr>
          <a:lstStyle/>
          <a:p>
            <a:pPr>
              <a:lnSpc>
                <a:spcPts val="1680"/>
              </a:lnSpc>
            </a:pPr>
            <a:r>
              <a:rPr lang="fr-FR" sz="1401">
                <a:solidFill>
                  <a:srgbClr val="545454"/>
                </a:solidFill>
                <a:latin typeface="Marianne" panose="02000000000000000000" pitchFamily="50" charset="0"/>
              </a:rPr>
              <a:t>Baccalauréat professionnel</a:t>
            </a:r>
          </a:p>
        </p:txBody>
      </p:sp>
      <p:sp>
        <p:nvSpPr>
          <p:cNvPr id="165" name="object 83">
            <a:extLst>
              <a:ext uri="{FF2B5EF4-FFF2-40B4-BE49-F238E27FC236}">
                <a16:creationId xmlns:a16="http://schemas.microsoft.com/office/drawing/2014/main" id="{DADFFFD9-3839-4798-BE0C-F7943BD7419F}"/>
              </a:ext>
            </a:extLst>
          </p:cNvPr>
          <p:cNvSpPr txBox="1"/>
          <p:nvPr/>
        </p:nvSpPr>
        <p:spPr>
          <a:xfrm>
            <a:off x="1680019" y="4871170"/>
            <a:ext cx="1284923" cy="138980"/>
          </a:xfrm>
          <a:prstGeom prst="rect">
            <a:avLst/>
          </a:prstGeom>
        </p:spPr>
        <p:txBody>
          <a:bodyPr vert="horz" wrap="square" lIns="0" tIns="11906" rIns="0" bIns="0" rtlCol="0">
            <a:spAutoFit/>
          </a:bodyPr>
          <a:lstStyle/>
          <a:p>
            <a:pPr marL="9525">
              <a:spcBef>
                <a:spcPts val="94"/>
              </a:spcBef>
            </a:pPr>
            <a:r>
              <a:rPr sz="825" b="1">
                <a:solidFill>
                  <a:srgbClr val="FFFFFF"/>
                </a:solidFill>
                <a:latin typeface="Calibri"/>
                <a:cs typeface="Calibri"/>
              </a:rPr>
              <a:t>ENSEIGNEMENTS</a:t>
            </a:r>
            <a:r>
              <a:rPr sz="825" b="1" spc="-64">
                <a:solidFill>
                  <a:srgbClr val="FFFFFF"/>
                </a:solidFill>
                <a:latin typeface="Calibri"/>
                <a:cs typeface="Calibri"/>
              </a:rPr>
              <a:t> </a:t>
            </a:r>
            <a:r>
              <a:rPr sz="825" b="1" spc="-8">
                <a:solidFill>
                  <a:srgbClr val="FFFFFF"/>
                </a:solidFill>
                <a:latin typeface="Calibri"/>
                <a:cs typeface="Calibri"/>
              </a:rPr>
              <a:t>GÉNÉRAUX</a:t>
            </a:r>
            <a:endParaRPr sz="825">
              <a:latin typeface="Calibri"/>
              <a:cs typeface="Calibri"/>
            </a:endParaRPr>
          </a:p>
        </p:txBody>
      </p:sp>
      <p:sp>
        <p:nvSpPr>
          <p:cNvPr id="6" name="Rectangle 5">
            <a:extLst>
              <a:ext uri="{FF2B5EF4-FFF2-40B4-BE49-F238E27FC236}">
                <a16:creationId xmlns:a16="http://schemas.microsoft.com/office/drawing/2014/main" id="{89AF5B5C-9F6C-B21B-2407-72029B80CC30}"/>
              </a:ext>
            </a:extLst>
          </p:cNvPr>
          <p:cNvSpPr/>
          <p:nvPr/>
        </p:nvSpPr>
        <p:spPr>
          <a:xfrm>
            <a:off x="457200" y="1590076"/>
            <a:ext cx="8187208" cy="3192028"/>
          </a:xfrm>
          <a:prstGeom prst="rect">
            <a:avLst/>
          </a:prstGeom>
        </p:spPr>
        <p:txBody>
          <a:bodyPr wrap="square" lIns="91440" tIns="45720" rIns="91440" bIns="45720" numCol="1" anchor="t">
            <a:spAutoFit/>
          </a:bodyPr>
          <a:lstStyle/>
          <a:p>
            <a:pPr marL="342900" indent="-342900">
              <a:lnSpc>
                <a:spcPct val="114000"/>
              </a:lnSpc>
              <a:buFont typeface="+mj-lt"/>
              <a:buAutoNum type="arabicPeriod"/>
            </a:pPr>
            <a:r>
              <a:rPr lang="fr-FR" sz="1400" b="1"/>
              <a:t>Évolution du volume d’enseignement de la grille horaire </a:t>
            </a:r>
            <a:r>
              <a:rPr lang="fr-FR" sz="1400"/>
              <a:t>(heures-professeur)</a:t>
            </a:r>
            <a:endParaRPr lang="fr-FR" sz="1400" b="1"/>
          </a:p>
          <a:p>
            <a:pPr>
              <a:lnSpc>
                <a:spcPts val="2500"/>
              </a:lnSpc>
            </a:pPr>
            <a:endParaRPr lang="fr-FR" sz="1400" b="1"/>
          </a:p>
          <a:p>
            <a:pPr>
              <a:lnSpc>
                <a:spcPts val="2500"/>
              </a:lnSpc>
            </a:pPr>
            <a:endParaRPr lang="fr-FR" sz="1400" b="1"/>
          </a:p>
          <a:p>
            <a:pPr>
              <a:lnSpc>
                <a:spcPts val="2500"/>
              </a:lnSpc>
            </a:pPr>
            <a:endParaRPr lang="fr-FR" sz="1400" b="1"/>
          </a:p>
          <a:p>
            <a:pPr>
              <a:lnSpc>
                <a:spcPts val="2500"/>
              </a:lnSpc>
            </a:pPr>
            <a:endParaRPr lang="fr-FR" sz="1400" b="1"/>
          </a:p>
          <a:p>
            <a:pPr marL="342900" indent="-342900">
              <a:lnSpc>
                <a:spcPts val="2500"/>
              </a:lnSpc>
              <a:buFont typeface="+mj-lt"/>
              <a:buAutoNum type="arabicPeriod" startAt="2"/>
            </a:pPr>
            <a:r>
              <a:rPr lang="fr-FR" sz="1400" b="1"/>
              <a:t>Évolution du volume complémentaire d’heures-professeur</a:t>
            </a:r>
            <a:endParaRPr lang="fr-FR" sz="1400" b="1">
              <a:cs typeface="Calibri"/>
            </a:endParaRPr>
          </a:p>
          <a:p>
            <a:pPr>
              <a:lnSpc>
                <a:spcPct val="114000"/>
              </a:lnSpc>
            </a:pPr>
            <a:r>
              <a:rPr lang="fr-FR" sz="1200"/>
              <a:t>Aujourd’hui, le volume horaire de référence est de </a:t>
            </a:r>
            <a:r>
              <a:rPr lang="fr-FR" sz="1200" b="1"/>
              <a:t>13,5 heures hebdomadaires </a:t>
            </a:r>
            <a:r>
              <a:rPr lang="fr-FR" sz="1200"/>
              <a:t>de la seconde à la terminale (article 6 et annexe 2 de l’arrêté modifié du 21 novembre 2018 relatif aux enseignements dispensés dans les formations sous statut scolaire préparant au baccalauréat professionnel).</a:t>
            </a:r>
            <a:endParaRPr lang="fr-FR" sz="1200">
              <a:cs typeface="Calibri"/>
            </a:endParaRPr>
          </a:p>
          <a:p>
            <a:pPr>
              <a:lnSpc>
                <a:spcPct val="114000"/>
              </a:lnSpc>
            </a:pPr>
            <a:endParaRPr lang="fr-FR" sz="1200"/>
          </a:p>
          <a:p>
            <a:pPr>
              <a:lnSpc>
                <a:spcPct val="114000"/>
              </a:lnSpc>
            </a:pPr>
            <a:r>
              <a:rPr lang="fr-FR" sz="1200"/>
              <a:t>Dans le projet, il est prévu un volume de référence de </a:t>
            </a:r>
            <a:r>
              <a:rPr lang="fr-FR" sz="1200" b="1"/>
              <a:t>16 heures hebdomadaires </a:t>
            </a:r>
            <a:r>
              <a:rPr lang="fr-FR" sz="1200" b="1">
                <a:solidFill>
                  <a:srgbClr val="2E54A2"/>
                </a:solidFill>
              </a:rPr>
              <a:t>en seconde et en première</a:t>
            </a:r>
            <a:r>
              <a:rPr lang="fr-FR" sz="1200">
                <a:solidFill>
                  <a:srgbClr val="2E54A2"/>
                </a:solidFill>
              </a:rPr>
              <a:t> </a:t>
            </a:r>
            <a:r>
              <a:rPr lang="fr-FR" sz="1200"/>
              <a:t>(volume inchangé de 13,5 heures en terminale).</a:t>
            </a:r>
            <a:endParaRPr lang="fr-FR" sz="1200">
              <a:cs typeface="Calibri"/>
            </a:endParaRPr>
          </a:p>
        </p:txBody>
      </p:sp>
      <p:graphicFrame>
        <p:nvGraphicFramePr>
          <p:cNvPr id="7" name="Tableau 6">
            <a:extLst>
              <a:ext uri="{FF2B5EF4-FFF2-40B4-BE49-F238E27FC236}">
                <a16:creationId xmlns:a16="http://schemas.microsoft.com/office/drawing/2014/main" id="{AFE432F1-AC40-964B-AB24-8F569B9F53C2}"/>
              </a:ext>
            </a:extLst>
          </p:cNvPr>
          <p:cNvGraphicFramePr>
            <a:graphicFrameLocks noGrp="1"/>
          </p:cNvGraphicFramePr>
          <p:nvPr>
            <p:extLst>
              <p:ext uri="{D42A27DB-BD31-4B8C-83A1-F6EECF244321}">
                <p14:modId xmlns:p14="http://schemas.microsoft.com/office/powerpoint/2010/main" val="778545408"/>
              </p:ext>
            </p:extLst>
          </p:nvPr>
        </p:nvGraphicFramePr>
        <p:xfrm>
          <a:off x="586092" y="1984522"/>
          <a:ext cx="5205108" cy="1097280"/>
        </p:xfrm>
        <a:graphic>
          <a:graphicData uri="http://schemas.openxmlformats.org/drawingml/2006/table">
            <a:tbl>
              <a:tblPr firstRow="1" bandRow="1">
                <a:tableStyleId>{5C22544A-7EE6-4342-B048-85BDC9FD1C3A}</a:tableStyleId>
              </a:tblPr>
              <a:tblGrid>
                <a:gridCol w="1316676">
                  <a:extLst>
                    <a:ext uri="{9D8B030D-6E8A-4147-A177-3AD203B41FA5}">
                      <a16:colId xmlns:a16="http://schemas.microsoft.com/office/drawing/2014/main" val="2874789061"/>
                    </a:ext>
                  </a:extLst>
                </a:gridCol>
                <a:gridCol w="1944216">
                  <a:extLst>
                    <a:ext uri="{9D8B030D-6E8A-4147-A177-3AD203B41FA5}">
                      <a16:colId xmlns:a16="http://schemas.microsoft.com/office/drawing/2014/main" val="1932959433"/>
                    </a:ext>
                  </a:extLst>
                </a:gridCol>
                <a:gridCol w="1944216">
                  <a:extLst>
                    <a:ext uri="{9D8B030D-6E8A-4147-A177-3AD203B41FA5}">
                      <a16:colId xmlns:a16="http://schemas.microsoft.com/office/drawing/2014/main" val="1758461940"/>
                    </a:ext>
                  </a:extLst>
                </a:gridCol>
              </a:tblGrid>
              <a:tr h="270030">
                <a:tc>
                  <a:txBody>
                    <a:bodyPr/>
                    <a:lstStyle/>
                    <a:p>
                      <a:pPr algn="ctr"/>
                      <a:r>
                        <a:rPr lang="fr-FR" sz="1200"/>
                        <a:t>Niveau</a:t>
                      </a:r>
                    </a:p>
                  </a:txBody>
                  <a:tcPr/>
                </a:tc>
                <a:tc>
                  <a:txBody>
                    <a:bodyPr/>
                    <a:lstStyle/>
                    <a:p>
                      <a:pPr algn="ctr"/>
                      <a:r>
                        <a:rPr lang="fr-FR" sz="1200"/>
                        <a:t>Actuellement</a:t>
                      </a:r>
                    </a:p>
                  </a:txBody>
                  <a:tcPr/>
                </a:tc>
                <a:tc>
                  <a:txBody>
                    <a:bodyPr/>
                    <a:lstStyle/>
                    <a:p>
                      <a:pPr algn="ctr"/>
                      <a:r>
                        <a:rPr lang="fr-FR" sz="1200"/>
                        <a:t>Projet</a:t>
                      </a:r>
                    </a:p>
                  </a:txBody>
                  <a:tcPr/>
                </a:tc>
                <a:extLst>
                  <a:ext uri="{0D108BD9-81ED-4DB2-BD59-A6C34878D82A}">
                    <a16:rowId xmlns:a16="http://schemas.microsoft.com/office/drawing/2014/main" val="3309166354"/>
                  </a:ext>
                </a:extLst>
              </a:tr>
              <a:tr h="270030">
                <a:tc>
                  <a:txBody>
                    <a:bodyPr/>
                    <a:lstStyle/>
                    <a:p>
                      <a:r>
                        <a:rPr lang="fr-FR" sz="1200"/>
                        <a:t>Seconde pro</a:t>
                      </a:r>
                    </a:p>
                  </a:txBody>
                  <a:tcPr/>
                </a:tc>
                <a:tc>
                  <a:txBody>
                    <a:bodyPr/>
                    <a:lstStyle/>
                    <a:p>
                      <a:pPr algn="ctr"/>
                      <a:r>
                        <a:rPr lang="fr-FR" sz="1200"/>
                        <a:t>32 h</a:t>
                      </a:r>
                      <a:r>
                        <a:rPr lang="fr-FR" sz="1200" baseline="0"/>
                        <a:t> hebdomadaires</a:t>
                      </a:r>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t>30 h</a:t>
                      </a:r>
                      <a:r>
                        <a:rPr lang="fr-FR" sz="1200" b="1" baseline="0"/>
                        <a:t> </a:t>
                      </a:r>
                      <a:r>
                        <a:rPr lang="fr-FR" sz="1200" baseline="0"/>
                        <a:t>hebdomadaires</a:t>
                      </a:r>
                      <a:endParaRPr lang="fr-FR" sz="1200"/>
                    </a:p>
                  </a:txBody>
                  <a:tcPr/>
                </a:tc>
                <a:extLst>
                  <a:ext uri="{0D108BD9-81ED-4DB2-BD59-A6C34878D82A}">
                    <a16:rowId xmlns:a16="http://schemas.microsoft.com/office/drawing/2014/main" val="826713580"/>
                  </a:ext>
                </a:extLst>
              </a:tr>
              <a:tr h="270030">
                <a:tc>
                  <a:txBody>
                    <a:bodyPr/>
                    <a:lstStyle/>
                    <a:p>
                      <a:r>
                        <a:rPr lang="fr-FR" sz="1200"/>
                        <a:t>Première pro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31,5 h</a:t>
                      </a:r>
                      <a:r>
                        <a:rPr lang="fr-FR" sz="1200" baseline="0"/>
                        <a:t> hebdomadaires</a:t>
                      </a:r>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t>29,5 h</a:t>
                      </a:r>
                      <a:r>
                        <a:rPr lang="fr-FR" sz="1200" baseline="0"/>
                        <a:t> hebdomadaires</a:t>
                      </a:r>
                      <a:endParaRPr lang="fr-FR" sz="1200"/>
                    </a:p>
                  </a:txBody>
                  <a:tcPr/>
                </a:tc>
                <a:extLst>
                  <a:ext uri="{0D108BD9-81ED-4DB2-BD59-A6C34878D82A}">
                    <a16:rowId xmlns:a16="http://schemas.microsoft.com/office/drawing/2014/main" val="3295432527"/>
                  </a:ext>
                </a:extLst>
              </a:tr>
              <a:tr h="270030">
                <a:tc>
                  <a:txBody>
                    <a:bodyPr/>
                    <a:lstStyle/>
                    <a:p>
                      <a:r>
                        <a:rPr lang="fr-FR" sz="1200"/>
                        <a:t>Terminale pro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31 h</a:t>
                      </a:r>
                      <a:r>
                        <a:rPr lang="fr-FR" sz="1200" baseline="0"/>
                        <a:t> hebdomadaires</a:t>
                      </a:r>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31 h</a:t>
                      </a:r>
                      <a:r>
                        <a:rPr lang="fr-FR" sz="1200" baseline="0"/>
                        <a:t> hebdomadaires</a:t>
                      </a:r>
                      <a:endParaRPr lang="fr-FR" sz="1200"/>
                    </a:p>
                  </a:txBody>
                  <a:tcPr/>
                </a:tc>
                <a:extLst>
                  <a:ext uri="{0D108BD9-81ED-4DB2-BD59-A6C34878D82A}">
                    <a16:rowId xmlns:a16="http://schemas.microsoft.com/office/drawing/2014/main" val="2325312537"/>
                  </a:ext>
                </a:extLst>
              </a:tr>
            </a:tbl>
          </a:graphicData>
        </a:graphic>
      </p:graphicFrame>
      <p:sp>
        <p:nvSpPr>
          <p:cNvPr id="8" name="Accolade fermante 7">
            <a:extLst>
              <a:ext uri="{FF2B5EF4-FFF2-40B4-BE49-F238E27FC236}">
                <a16:creationId xmlns:a16="http://schemas.microsoft.com/office/drawing/2014/main" id="{BA6A0788-5AA9-5511-6986-62ABBB594BCE}"/>
              </a:ext>
            </a:extLst>
          </p:cNvPr>
          <p:cNvSpPr/>
          <p:nvPr/>
        </p:nvSpPr>
        <p:spPr>
          <a:xfrm>
            <a:off x="5848672" y="2334030"/>
            <a:ext cx="160494" cy="42226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2FA02A70-64D6-32D1-242D-F3003DB9D6BF}"/>
              </a:ext>
            </a:extLst>
          </p:cNvPr>
          <p:cNvSpPr txBox="1"/>
          <p:nvPr/>
        </p:nvSpPr>
        <p:spPr>
          <a:xfrm>
            <a:off x="6009166" y="2299092"/>
            <a:ext cx="2372834" cy="461665"/>
          </a:xfrm>
          <a:prstGeom prst="rect">
            <a:avLst/>
          </a:prstGeom>
          <a:noFill/>
        </p:spPr>
        <p:txBody>
          <a:bodyPr wrap="square" rtlCol="0">
            <a:spAutoFit/>
          </a:bodyPr>
          <a:lstStyle/>
          <a:p>
            <a:r>
              <a:rPr lang="fr-FR" sz="1200"/>
              <a:t>Baisse de 2 h hebdomadaires par division</a:t>
            </a:r>
          </a:p>
        </p:txBody>
      </p:sp>
      <p:sp>
        <p:nvSpPr>
          <p:cNvPr id="12" name="Rectangle : coins arrondis 11">
            <a:extLst>
              <a:ext uri="{FF2B5EF4-FFF2-40B4-BE49-F238E27FC236}">
                <a16:creationId xmlns:a16="http://schemas.microsoft.com/office/drawing/2014/main" id="{859EDF0B-859F-4E0D-B1BB-F92B1CA083A7}"/>
              </a:ext>
            </a:extLst>
          </p:cNvPr>
          <p:cNvSpPr/>
          <p:nvPr/>
        </p:nvSpPr>
        <p:spPr>
          <a:xfrm>
            <a:off x="474406" y="971550"/>
            <a:ext cx="5825836" cy="455849"/>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80"/>
              </a:lnSpc>
            </a:pPr>
            <a:r>
              <a:rPr lang="fr-FR" sz="1400" b="1">
                <a:solidFill>
                  <a:schemeClr val="bg1"/>
                </a:solidFill>
                <a:latin typeface="Marianne ExtraBold" panose="02000000000000000000" pitchFamily="50" charset="0"/>
              </a:rPr>
              <a:t>Principales évolutions de l’arrêté du 21 novembre 2018</a:t>
            </a:r>
          </a:p>
        </p:txBody>
      </p:sp>
    </p:spTree>
    <p:extLst>
      <p:ext uri="{BB962C8B-B14F-4D97-AF65-F5344CB8AC3E}">
        <p14:creationId xmlns:p14="http://schemas.microsoft.com/office/powerpoint/2010/main" val="67971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7371" y="256356"/>
            <a:ext cx="6934200" cy="364459"/>
          </a:xfrm>
          <a:prstGeom prst="rect">
            <a:avLst/>
          </a:prstGeom>
        </p:spPr>
        <p:txBody>
          <a:bodyPr wrap="square" lIns="0" tIns="0" rIns="0" bIns="0" rtlCol="0" anchor="t">
            <a:spAutoFit/>
          </a:bodyPr>
          <a:lstStyle/>
          <a:p>
            <a:pPr algn="ctr">
              <a:lnSpc>
                <a:spcPts val="2772"/>
              </a:lnSpc>
            </a:pPr>
            <a:r>
              <a:rPr lang="en-US" sz="3600">
                <a:solidFill>
                  <a:srgbClr val="861767"/>
                </a:solidFill>
                <a:latin typeface="Bahnschrift Condensed" panose="020B0502040204020203" pitchFamily="34" charset="0"/>
              </a:rPr>
              <a:t>COMPARATIF DES GRILLES HORAIRES</a:t>
            </a:r>
          </a:p>
        </p:txBody>
      </p:sp>
      <p:sp>
        <p:nvSpPr>
          <p:cNvPr id="14" name="Freeform 6">
            <a:extLst>
              <a:ext uri="{FF2B5EF4-FFF2-40B4-BE49-F238E27FC236}">
                <a16:creationId xmlns:a16="http://schemas.microsoft.com/office/drawing/2014/main" id="{4FBCEEC7-C604-4BBD-AF0F-5310D1B9B555}"/>
              </a:ext>
            </a:extLst>
          </p:cNvPr>
          <p:cNvSpPr/>
          <p:nvPr/>
        </p:nvSpPr>
        <p:spPr>
          <a:xfrm>
            <a:off x="8472271" y="4817270"/>
            <a:ext cx="769199" cy="74462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317006" y="-2148062"/>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12">
            <a:extLst>
              <a:ext uri="{FF2B5EF4-FFF2-40B4-BE49-F238E27FC236}">
                <a16:creationId xmlns:a16="http://schemas.microsoft.com/office/drawing/2014/main" id="{43A2C078-B43D-42D7-8147-47FBF45C7557}"/>
              </a:ext>
            </a:extLst>
          </p:cNvPr>
          <p:cNvSpPr txBox="1"/>
          <p:nvPr/>
        </p:nvSpPr>
        <p:spPr>
          <a:xfrm>
            <a:off x="1676400" y="561477"/>
            <a:ext cx="2867864" cy="214867"/>
          </a:xfrm>
          <a:prstGeom prst="rect">
            <a:avLst/>
          </a:prstGeom>
        </p:spPr>
        <p:txBody>
          <a:bodyPr wrap="square" lIns="0" tIns="0" rIns="0" bIns="0" rtlCol="0" anchor="t">
            <a:spAutoFit/>
          </a:bodyPr>
          <a:lstStyle/>
          <a:p>
            <a:pPr>
              <a:lnSpc>
                <a:spcPts val="1680"/>
              </a:lnSpc>
            </a:pPr>
            <a:r>
              <a:rPr lang="fr-FR" sz="1401">
                <a:solidFill>
                  <a:srgbClr val="545454"/>
                </a:solidFill>
                <a:latin typeface="Marianne" panose="02000000000000000000" pitchFamily="50" charset="0"/>
              </a:rPr>
              <a:t>Baccalauréat professionnel</a:t>
            </a:r>
          </a:p>
        </p:txBody>
      </p:sp>
      <p:sp>
        <p:nvSpPr>
          <p:cNvPr id="165" name="object 83">
            <a:extLst>
              <a:ext uri="{FF2B5EF4-FFF2-40B4-BE49-F238E27FC236}">
                <a16:creationId xmlns:a16="http://schemas.microsoft.com/office/drawing/2014/main" id="{DADFFFD9-3839-4798-BE0C-F7943BD7419F}"/>
              </a:ext>
            </a:extLst>
          </p:cNvPr>
          <p:cNvSpPr txBox="1"/>
          <p:nvPr/>
        </p:nvSpPr>
        <p:spPr>
          <a:xfrm>
            <a:off x="1680019" y="4665918"/>
            <a:ext cx="1284923" cy="138980"/>
          </a:xfrm>
          <a:prstGeom prst="rect">
            <a:avLst/>
          </a:prstGeom>
        </p:spPr>
        <p:txBody>
          <a:bodyPr vert="horz" wrap="square" lIns="0" tIns="11906" rIns="0" bIns="0" rtlCol="0">
            <a:spAutoFit/>
          </a:bodyPr>
          <a:lstStyle/>
          <a:p>
            <a:pPr marL="9525">
              <a:spcBef>
                <a:spcPts val="94"/>
              </a:spcBef>
            </a:pPr>
            <a:r>
              <a:rPr sz="825" b="1">
                <a:solidFill>
                  <a:srgbClr val="FFFFFF"/>
                </a:solidFill>
                <a:latin typeface="Calibri"/>
                <a:cs typeface="Calibri"/>
              </a:rPr>
              <a:t>ENSEIGNEMENTS</a:t>
            </a:r>
            <a:r>
              <a:rPr sz="825" b="1" spc="-64">
                <a:solidFill>
                  <a:srgbClr val="FFFFFF"/>
                </a:solidFill>
                <a:latin typeface="Calibri"/>
                <a:cs typeface="Calibri"/>
              </a:rPr>
              <a:t> </a:t>
            </a:r>
            <a:r>
              <a:rPr sz="825" b="1" spc="-8">
                <a:solidFill>
                  <a:srgbClr val="FFFFFF"/>
                </a:solidFill>
                <a:latin typeface="Calibri"/>
                <a:cs typeface="Calibri"/>
              </a:rPr>
              <a:t>GÉNÉRAUX</a:t>
            </a:r>
            <a:endParaRPr sz="825">
              <a:latin typeface="Calibri"/>
              <a:cs typeface="Calibri"/>
            </a:endParaRPr>
          </a:p>
        </p:txBody>
      </p:sp>
      <p:sp>
        <p:nvSpPr>
          <p:cNvPr id="10" name="Rectangle 9">
            <a:extLst>
              <a:ext uri="{FF2B5EF4-FFF2-40B4-BE49-F238E27FC236}">
                <a16:creationId xmlns:a16="http://schemas.microsoft.com/office/drawing/2014/main" id="{FA19A822-3624-A408-77A3-160AABC3251F}"/>
              </a:ext>
            </a:extLst>
          </p:cNvPr>
          <p:cNvSpPr/>
          <p:nvPr/>
        </p:nvSpPr>
        <p:spPr>
          <a:xfrm>
            <a:off x="346399" y="1562015"/>
            <a:ext cx="8424936" cy="323935"/>
          </a:xfrm>
          <a:prstGeom prst="rect">
            <a:avLst/>
          </a:prstGeom>
        </p:spPr>
        <p:txBody>
          <a:bodyPr wrap="square" numCol="1">
            <a:spAutoFit/>
          </a:bodyPr>
          <a:lstStyle/>
          <a:p>
            <a:pPr marL="342900" indent="-342900">
              <a:lnSpc>
                <a:spcPct val="114000"/>
              </a:lnSpc>
              <a:buFont typeface="+mj-lt"/>
              <a:buAutoNum type="arabicPeriod" startAt="3"/>
            </a:pPr>
            <a:r>
              <a:rPr lang="fr-FR" sz="1400" b="1"/>
              <a:t>Évolution des volumes d’enseignement en heures-professeur</a:t>
            </a:r>
          </a:p>
        </p:txBody>
      </p:sp>
      <p:graphicFrame>
        <p:nvGraphicFramePr>
          <p:cNvPr id="11" name="Tableau 10">
            <a:extLst>
              <a:ext uri="{FF2B5EF4-FFF2-40B4-BE49-F238E27FC236}">
                <a16:creationId xmlns:a16="http://schemas.microsoft.com/office/drawing/2014/main" id="{C1D41DDB-095E-896A-4CDE-E8AB50CCD3C4}"/>
              </a:ext>
            </a:extLst>
          </p:cNvPr>
          <p:cNvGraphicFramePr>
            <a:graphicFrameLocks noGrp="1"/>
          </p:cNvGraphicFramePr>
          <p:nvPr>
            <p:extLst>
              <p:ext uri="{D42A27DB-BD31-4B8C-83A1-F6EECF244321}">
                <p14:modId xmlns:p14="http://schemas.microsoft.com/office/powerpoint/2010/main" val="3184558405"/>
              </p:ext>
            </p:extLst>
          </p:nvPr>
        </p:nvGraphicFramePr>
        <p:xfrm>
          <a:off x="372665" y="1884416"/>
          <a:ext cx="8398670" cy="3116560"/>
        </p:xfrm>
        <a:graphic>
          <a:graphicData uri="http://schemas.openxmlformats.org/drawingml/2006/table">
            <a:tbl>
              <a:tblPr firstRow="1" bandRow="1">
                <a:tableStyleId>{5C22544A-7EE6-4342-B048-85BDC9FD1C3A}</a:tableStyleId>
              </a:tblPr>
              <a:tblGrid>
                <a:gridCol w="1125860">
                  <a:extLst>
                    <a:ext uri="{9D8B030D-6E8A-4147-A177-3AD203B41FA5}">
                      <a16:colId xmlns:a16="http://schemas.microsoft.com/office/drawing/2014/main" val="4049205553"/>
                    </a:ext>
                  </a:extLst>
                </a:gridCol>
                <a:gridCol w="2304256">
                  <a:extLst>
                    <a:ext uri="{9D8B030D-6E8A-4147-A177-3AD203B41FA5}">
                      <a16:colId xmlns:a16="http://schemas.microsoft.com/office/drawing/2014/main" val="3885309691"/>
                    </a:ext>
                  </a:extLst>
                </a:gridCol>
                <a:gridCol w="1609086">
                  <a:extLst>
                    <a:ext uri="{9D8B030D-6E8A-4147-A177-3AD203B41FA5}">
                      <a16:colId xmlns:a16="http://schemas.microsoft.com/office/drawing/2014/main" val="2695084705"/>
                    </a:ext>
                  </a:extLst>
                </a:gridCol>
                <a:gridCol w="1679734">
                  <a:extLst>
                    <a:ext uri="{9D8B030D-6E8A-4147-A177-3AD203B41FA5}">
                      <a16:colId xmlns:a16="http://schemas.microsoft.com/office/drawing/2014/main" val="4205228589"/>
                    </a:ext>
                  </a:extLst>
                </a:gridCol>
                <a:gridCol w="1679734">
                  <a:extLst>
                    <a:ext uri="{9D8B030D-6E8A-4147-A177-3AD203B41FA5}">
                      <a16:colId xmlns:a16="http://schemas.microsoft.com/office/drawing/2014/main" val="590818175"/>
                    </a:ext>
                  </a:extLst>
                </a:gridCol>
              </a:tblGrid>
              <a:tr h="311656">
                <a:tc>
                  <a:txBody>
                    <a:bodyPr/>
                    <a:lstStyle/>
                    <a:p>
                      <a:pPr algn="ctr"/>
                      <a:r>
                        <a:rPr lang="fr-FR" sz="1200"/>
                        <a:t>Niveau</a:t>
                      </a:r>
                    </a:p>
                  </a:txBody>
                  <a:tcPr/>
                </a:tc>
                <a:tc>
                  <a:txBody>
                    <a:bodyPr/>
                    <a:lstStyle/>
                    <a:p>
                      <a:pPr algn="ctr"/>
                      <a:r>
                        <a:rPr lang="fr-FR" sz="1200"/>
                        <a:t>Type</a:t>
                      </a:r>
                      <a:r>
                        <a:rPr lang="fr-FR" sz="1200" baseline="0"/>
                        <a:t> d’enseignement</a:t>
                      </a:r>
                      <a:endParaRPr lang="fr-FR" sz="1200"/>
                    </a:p>
                  </a:txBody>
                  <a:tcPr/>
                </a:tc>
                <a:tc>
                  <a:txBody>
                    <a:bodyPr/>
                    <a:lstStyle/>
                    <a:p>
                      <a:pPr algn="ctr"/>
                      <a:r>
                        <a:rPr lang="fr-FR" sz="1200"/>
                        <a:t>Grille 21/11/2018</a:t>
                      </a:r>
                    </a:p>
                  </a:txBody>
                  <a:tcPr/>
                </a:tc>
                <a:tc>
                  <a:txBody>
                    <a:bodyPr/>
                    <a:lstStyle/>
                    <a:p>
                      <a:pPr algn="ctr"/>
                      <a:r>
                        <a:rPr lang="fr-FR" sz="1200"/>
                        <a:t>Nouvelle grille</a:t>
                      </a:r>
                    </a:p>
                  </a:txBody>
                  <a:tcPr/>
                </a:tc>
                <a:tc>
                  <a:txBody>
                    <a:bodyPr/>
                    <a:lstStyle/>
                    <a:p>
                      <a:pPr algn="ctr"/>
                      <a:r>
                        <a:rPr lang="fr-FR" sz="1200"/>
                        <a:t>Écart</a:t>
                      </a:r>
                    </a:p>
                  </a:txBody>
                  <a:tcPr/>
                </a:tc>
                <a:extLst>
                  <a:ext uri="{0D108BD9-81ED-4DB2-BD59-A6C34878D82A}">
                    <a16:rowId xmlns:a16="http://schemas.microsoft.com/office/drawing/2014/main" val="1226420804"/>
                  </a:ext>
                </a:extLst>
              </a:tr>
              <a:tr h="311656">
                <a:tc rowSpan="3">
                  <a:txBody>
                    <a:bodyPr/>
                    <a:lstStyle/>
                    <a:p>
                      <a:r>
                        <a:rPr lang="fr-FR" sz="1200"/>
                        <a:t>Seconde pro</a:t>
                      </a:r>
                    </a:p>
                  </a:txBody>
                  <a:tcPr anchor="ctr"/>
                </a:tc>
                <a:tc>
                  <a:txBody>
                    <a:bodyPr/>
                    <a:lstStyle/>
                    <a:p>
                      <a:r>
                        <a:rPr lang="fr-FR" sz="1200"/>
                        <a:t>Enseignements professionnels</a:t>
                      </a:r>
                    </a:p>
                  </a:txBody>
                  <a:tcPr/>
                </a:tc>
                <a:tc>
                  <a:txBody>
                    <a:bodyPr/>
                    <a:lstStyle/>
                    <a:p>
                      <a:pPr algn="ctr"/>
                      <a:r>
                        <a:rPr lang="fr-FR" sz="1200"/>
                        <a:t>17,0</a:t>
                      </a:r>
                    </a:p>
                  </a:txBody>
                  <a:tcPr/>
                </a:tc>
                <a:tc>
                  <a:txBody>
                    <a:bodyPr/>
                    <a:lstStyle/>
                    <a:p>
                      <a:pPr algn="ctr"/>
                      <a:r>
                        <a:rPr lang="fr-FR" sz="1200"/>
                        <a:t>16,0</a:t>
                      </a:r>
                    </a:p>
                  </a:txBody>
                  <a:tcPr/>
                </a:tc>
                <a:tc>
                  <a:txBody>
                    <a:bodyPr/>
                    <a:lstStyle/>
                    <a:p>
                      <a:pPr algn="ctr"/>
                      <a:r>
                        <a:rPr lang="fr-FR" sz="1200"/>
                        <a:t>-1,0</a:t>
                      </a:r>
                    </a:p>
                  </a:txBody>
                  <a:tcPr/>
                </a:tc>
                <a:extLst>
                  <a:ext uri="{0D108BD9-81ED-4DB2-BD59-A6C34878D82A}">
                    <a16:rowId xmlns:a16="http://schemas.microsoft.com/office/drawing/2014/main" val="339064333"/>
                  </a:ext>
                </a:extLst>
              </a:tr>
              <a:tr h="311656">
                <a:tc vMerge="1">
                  <a:txBody>
                    <a:bodyPr/>
                    <a:lstStyle/>
                    <a:p>
                      <a:endParaRPr lang="fr-FR" sz="1200"/>
                    </a:p>
                  </a:txBody>
                  <a:tcPr/>
                </a:tc>
                <a:tc>
                  <a:txBody>
                    <a:bodyPr/>
                    <a:lstStyle/>
                    <a:p>
                      <a:r>
                        <a:rPr lang="fr-FR" sz="1200"/>
                        <a:t>Enseignements</a:t>
                      </a:r>
                      <a:r>
                        <a:rPr lang="fr-FR" sz="1200" baseline="0"/>
                        <a:t> généraux</a:t>
                      </a:r>
                      <a:endParaRPr lang="fr-FR" sz="1200"/>
                    </a:p>
                  </a:txBody>
                  <a:tcPr/>
                </a:tc>
                <a:tc>
                  <a:txBody>
                    <a:bodyPr/>
                    <a:lstStyle/>
                    <a:p>
                      <a:pPr algn="ctr"/>
                      <a:r>
                        <a:rPr lang="fr-FR" sz="1200"/>
                        <a:t>12,0</a:t>
                      </a:r>
                    </a:p>
                  </a:txBody>
                  <a:tcPr/>
                </a:tc>
                <a:tc>
                  <a:txBody>
                    <a:bodyPr/>
                    <a:lstStyle/>
                    <a:p>
                      <a:pPr algn="ctr"/>
                      <a:r>
                        <a:rPr lang="fr-FR" sz="1200"/>
                        <a:t>13,0</a:t>
                      </a:r>
                    </a:p>
                  </a:txBody>
                  <a:tcPr/>
                </a:tc>
                <a:tc>
                  <a:txBody>
                    <a:bodyPr/>
                    <a:lstStyle/>
                    <a:p>
                      <a:pPr algn="ctr"/>
                      <a:r>
                        <a:rPr lang="fr-FR" sz="1200"/>
                        <a:t>+1,0</a:t>
                      </a:r>
                    </a:p>
                  </a:txBody>
                  <a:tcPr/>
                </a:tc>
                <a:extLst>
                  <a:ext uri="{0D108BD9-81ED-4DB2-BD59-A6C34878D82A}">
                    <a16:rowId xmlns:a16="http://schemas.microsoft.com/office/drawing/2014/main" val="2038594163"/>
                  </a:ext>
                </a:extLst>
              </a:tr>
              <a:tr h="311656">
                <a:tc vMerge="1">
                  <a:txBody>
                    <a:bodyPr/>
                    <a:lstStyle/>
                    <a:p>
                      <a:endParaRPr lang="fr-FR" sz="1200"/>
                    </a:p>
                  </a:txBody>
                  <a:tcPr/>
                </a:tc>
                <a:tc>
                  <a:txBody>
                    <a:bodyPr/>
                    <a:lstStyle/>
                    <a:p>
                      <a:r>
                        <a:rPr lang="fr-FR" sz="1200"/>
                        <a:t>Consolidation, AP, …</a:t>
                      </a:r>
                    </a:p>
                  </a:txBody>
                  <a:tcPr/>
                </a:tc>
                <a:tc>
                  <a:txBody>
                    <a:bodyPr/>
                    <a:lstStyle/>
                    <a:p>
                      <a:pPr algn="ctr"/>
                      <a:r>
                        <a:rPr lang="fr-FR" sz="1200"/>
                        <a:t>3,0</a:t>
                      </a:r>
                    </a:p>
                  </a:txBody>
                  <a:tcPr/>
                </a:tc>
                <a:tc>
                  <a:txBody>
                    <a:bodyPr/>
                    <a:lstStyle/>
                    <a:p>
                      <a:pPr algn="ctr"/>
                      <a:r>
                        <a:rPr lang="fr-FR" sz="1200"/>
                        <a:t>1,0</a:t>
                      </a:r>
                    </a:p>
                  </a:txBody>
                  <a:tcPr/>
                </a:tc>
                <a:tc>
                  <a:txBody>
                    <a:bodyPr/>
                    <a:lstStyle/>
                    <a:p>
                      <a:pPr algn="ctr"/>
                      <a:r>
                        <a:rPr lang="fr-FR" sz="1200"/>
                        <a:t>-2,0</a:t>
                      </a:r>
                    </a:p>
                  </a:txBody>
                  <a:tcPr/>
                </a:tc>
                <a:extLst>
                  <a:ext uri="{0D108BD9-81ED-4DB2-BD59-A6C34878D82A}">
                    <a16:rowId xmlns:a16="http://schemas.microsoft.com/office/drawing/2014/main" val="3367949903"/>
                  </a:ext>
                </a:extLst>
              </a:tr>
              <a:tr h="311656">
                <a:tc rowSpan="3">
                  <a:txBody>
                    <a:bodyPr/>
                    <a:lstStyle/>
                    <a:p>
                      <a:r>
                        <a:rPr lang="fr-FR" sz="1200"/>
                        <a:t>Première pro</a:t>
                      </a:r>
                    </a:p>
                  </a:txBody>
                  <a:tcPr anchor="ctr"/>
                </a:tc>
                <a:tc>
                  <a:txBody>
                    <a:bodyPr/>
                    <a:lstStyle/>
                    <a:p>
                      <a:r>
                        <a:rPr lang="fr-FR" sz="1200"/>
                        <a:t>Enseignements professionnels</a:t>
                      </a:r>
                    </a:p>
                  </a:txBody>
                  <a:tcPr/>
                </a:tc>
                <a:tc>
                  <a:txBody>
                    <a:bodyPr/>
                    <a:lstStyle/>
                    <a:p>
                      <a:pPr algn="ctr"/>
                      <a:r>
                        <a:rPr lang="fr-FR" sz="1200"/>
                        <a:t>16,5</a:t>
                      </a:r>
                    </a:p>
                  </a:txBody>
                  <a:tcPr/>
                </a:tc>
                <a:tc>
                  <a:txBody>
                    <a:bodyPr/>
                    <a:lstStyle/>
                    <a:p>
                      <a:pPr algn="ctr"/>
                      <a:r>
                        <a:rPr lang="fr-FR" sz="1200"/>
                        <a:t>16,0</a:t>
                      </a:r>
                    </a:p>
                  </a:txBody>
                  <a:tcPr/>
                </a:tc>
                <a:tc>
                  <a:txBody>
                    <a:bodyPr/>
                    <a:lstStyle/>
                    <a:p>
                      <a:pPr algn="ctr"/>
                      <a:r>
                        <a:rPr lang="fr-FR" sz="1200"/>
                        <a:t>-0,5</a:t>
                      </a:r>
                    </a:p>
                  </a:txBody>
                  <a:tcPr/>
                </a:tc>
                <a:extLst>
                  <a:ext uri="{0D108BD9-81ED-4DB2-BD59-A6C34878D82A}">
                    <a16:rowId xmlns:a16="http://schemas.microsoft.com/office/drawing/2014/main" val="2685314745"/>
                  </a:ext>
                </a:extLst>
              </a:tr>
              <a:tr h="311656">
                <a:tc vMerge="1">
                  <a:txBody>
                    <a:bodyPr/>
                    <a:lstStyle/>
                    <a:p>
                      <a:endParaRPr lang="fr-FR" sz="1200"/>
                    </a:p>
                  </a:txBody>
                  <a:tcPr/>
                </a:tc>
                <a:tc>
                  <a:txBody>
                    <a:bodyPr/>
                    <a:lstStyle/>
                    <a:p>
                      <a:r>
                        <a:rPr lang="fr-FR" sz="1200"/>
                        <a:t>Enseignements</a:t>
                      </a:r>
                      <a:r>
                        <a:rPr lang="fr-FR" sz="1200" baseline="0"/>
                        <a:t> généraux</a:t>
                      </a:r>
                      <a:endParaRPr lang="fr-FR" sz="1200"/>
                    </a:p>
                  </a:txBody>
                  <a:tcPr/>
                </a:tc>
                <a:tc>
                  <a:txBody>
                    <a:bodyPr/>
                    <a:lstStyle/>
                    <a:p>
                      <a:pPr algn="ctr"/>
                      <a:r>
                        <a:rPr lang="fr-FR" sz="1200"/>
                        <a:t>12,0</a:t>
                      </a:r>
                    </a:p>
                  </a:txBody>
                  <a:tcPr/>
                </a:tc>
                <a:tc>
                  <a:txBody>
                    <a:bodyPr/>
                    <a:lstStyle/>
                    <a:p>
                      <a:pPr algn="ctr"/>
                      <a:r>
                        <a:rPr lang="fr-FR" sz="1200"/>
                        <a:t>12,5</a:t>
                      </a:r>
                    </a:p>
                  </a:txBody>
                  <a:tcPr/>
                </a:tc>
                <a:tc>
                  <a:txBody>
                    <a:bodyPr/>
                    <a:lstStyle/>
                    <a:p>
                      <a:pPr algn="ctr"/>
                      <a:r>
                        <a:rPr lang="fr-FR" sz="1200"/>
                        <a:t>+0,5</a:t>
                      </a:r>
                    </a:p>
                  </a:txBody>
                  <a:tcPr/>
                </a:tc>
                <a:extLst>
                  <a:ext uri="{0D108BD9-81ED-4DB2-BD59-A6C34878D82A}">
                    <a16:rowId xmlns:a16="http://schemas.microsoft.com/office/drawing/2014/main" val="1982029702"/>
                  </a:ext>
                </a:extLst>
              </a:tr>
              <a:tr h="311656">
                <a:tc vMerge="1">
                  <a:txBody>
                    <a:bodyPr/>
                    <a:lstStyle/>
                    <a:p>
                      <a:endParaRPr lang="fr-FR" sz="1200"/>
                    </a:p>
                  </a:txBody>
                  <a:tcPr/>
                </a:tc>
                <a:tc>
                  <a:txBody>
                    <a:bodyPr/>
                    <a:lstStyle/>
                    <a:p>
                      <a:r>
                        <a:rPr lang="fr-FR" sz="1200"/>
                        <a:t>Consolidation, AP, …</a:t>
                      </a:r>
                    </a:p>
                  </a:txBody>
                  <a:tcPr/>
                </a:tc>
                <a:tc>
                  <a:txBody>
                    <a:bodyPr/>
                    <a:lstStyle/>
                    <a:p>
                      <a:pPr algn="ctr"/>
                      <a:r>
                        <a:rPr lang="fr-FR" sz="1200"/>
                        <a:t>3,0</a:t>
                      </a:r>
                    </a:p>
                  </a:txBody>
                  <a:tcPr/>
                </a:tc>
                <a:tc>
                  <a:txBody>
                    <a:bodyPr/>
                    <a:lstStyle/>
                    <a:p>
                      <a:pPr algn="ctr"/>
                      <a:r>
                        <a:rPr lang="fr-FR" sz="1200"/>
                        <a:t>1,0</a:t>
                      </a:r>
                    </a:p>
                  </a:txBody>
                  <a:tcPr/>
                </a:tc>
                <a:tc>
                  <a:txBody>
                    <a:bodyPr/>
                    <a:lstStyle/>
                    <a:p>
                      <a:pPr algn="ctr"/>
                      <a:r>
                        <a:rPr lang="fr-FR" sz="1200"/>
                        <a:t>-2,0</a:t>
                      </a:r>
                    </a:p>
                  </a:txBody>
                  <a:tcPr/>
                </a:tc>
                <a:extLst>
                  <a:ext uri="{0D108BD9-81ED-4DB2-BD59-A6C34878D82A}">
                    <a16:rowId xmlns:a16="http://schemas.microsoft.com/office/drawing/2014/main" val="3861285886"/>
                  </a:ext>
                </a:extLst>
              </a:tr>
              <a:tr h="311656">
                <a:tc rowSpan="3">
                  <a:txBody>
                    <a:bodyPr/>
                    <a:lstStyle/>
                    <a:p>
                      <a:r>
                        <a:rPr lang="fr-FR" sz="1200"/>
                        <a:t>Terminale pro</a:t>
                      </a:r>
                    </a:p>
                    <a:p>
                      <a:r>
                        <a:rPr lang="fr-FR" sz="1050"/>
                        <a:t>(tronc commun)</a:t>
                      </a:r>
                    </a:p>
                  </a:txBody>
                  <a:tcPr anchor="ctr"/>
                </a:tc>
                <a:tc>
                  <a:txBody>
                    <a:bodyPr/>
                    <a:lstStyle/>
                    <a:p>
                      <a:r>
                        <a:rPr lang="fr-FR" sz="1200"/>
                        <a:t>Enseignements professionnels</a:t>
                      </a:r>
                    </a:p>
                  </a:txBody>
                  <a:tcPr/>
                </a:tc>
                <a:tc>
                  <a:txBody>
                    <a:bodyPr/>
                    <a:lstStyle/>
                    <a:p>
                      <a:pPr algn="ctr"/>
                      <a:r>
                        <a:rPr lang="fr-FR" sz="1200"/>
                        <a:t>16,0</a:t>
                      </a:r>
                    </a:p>
                  </a:txBody>
                  <a:tcPr/>
                </a:tc>
                <a:tc>
                  <a:txBody>
                    <a:bodyPr/>
                    <a:lstStyle/>
                    <a:p>
                      <a:pPr algn="ctr"/>
                      <a:r>
                        <a:rPr lang="fr-FR" sz="1200"/>
                        <a:t>14,5</a:t>
                      </a:r>
                    </a:p>
                  </a:txBody>
                  <a:tcPr/>
                </a:tc>
                <a:tc>
                  <a:txBody>
                    <a:bodyPr/>
                    <a:lstStyle/>
                    <a:p>
                      <a:pPr algn="ctr"/>
                      <a:r>
                        <a:rPr lang="fr-FR" sz="1200"/>
                        <a:t>-1,5</a:t>
                      </a:r>
                    </a:p>
                  </a:txBody>
                  <a:tcPr/>
                </a:tc>
                <a:extLst>
                  <a:ext uri="{0D108BD9-81ED-4DB2-BD59-A6C34878D82A}">
                    <a16:rowId xmlns:a16="http://schemas.microsoft.com/office/drawing/2014/main" val="1326283797"/>
                  </a:ext>
                </a:extLst>
              </a:tr>
              <a:tr h="311656">
                <a:tc vMerge="1">
                  <a:txBody>
                    <a:bodyPr/>
                    <a:lstStyle/>
                    <a:p>
                      <a:endParaRPr lang="fr-FR" sz="1200"/>
                    </a:p>
                  </a:txBody>
                  <a:tcPr/>
                </a:tc>
                <a:tc>
                  <a:txBody>
                    <a:bodyPr/>
                    <a:lstStyle/>
                    <a:p>
                      <a:r>
                        <a:rPr lang="fr-FR" sz="1200"/>
                        <a:t>Enseignements</a:t>
                      </a:r>
                      <a:r>
                        <a:rPr lang="fr-FR" sz="1200" baseline="0"/>
                        <a:t> généraux</a:t>
                      </a:r>
                      <a:endParaRPr lang="fr-FR" sz="1200"/>
                    </a:p>
                  </a:txBody>
                  <a:tcPr/>
                </a:tc>
                <a:tc>
                  <a:txBody>
                    <a:bodyPr/>
                    <a:lstStyle/>
                    <a:p>
                      <a:pPr algn="ctr"/>
                      <a:r>
                        <a:rPr lang="fr-FR" sz="1200"/>
                        <a:t>11,5</a:t>
                      </a:r>
                    </a:p>
                  </a:txBody>
                  <a:tcPr/>
                </a:tc>
                <a:tc>
                  <a:txBody>
                    <a:bodyPr/>
                    <a:lstStyle/>
                    <a:p>
                      <a:pPr algn="ctr"/>
                      <a:r>
                        <a:rPr lang="fr-FR" sz="1200"/>
                        <a:t>15,0</a:t>
                      </a:r>
                    </a:p>
                  </a:txBody>
                  <a:tcPr/>
                </a:tc>
                <a:tc>
                  <a:txBody>
                    <a:bodyPr/>
                    <a:lstStyle/>
                    <a:p>
                      <a:pPr algn="ctr"/>
                      <a:r>
                        <a:rPr lang="fr-FR" sz="1200"/>
                        <a:t>+3,5</a:t>
                      </a:r>
                    </a:p>
                  </a:txBody>
                  <a:tcPr/>
                </a:tc>
                <a:extLst>
                  <a:ext uri="{0D108BD9-81ED-4DB2-BD59-A6C34878D82A}">
                    <a16:rowId xmlns:a16="http://schemas.microsoft.com/office/drawing/2014/main" val="596638288"/>
                  </a:ext>
                </a:extLst>
              </a:tr>
              <a:tr h="311656">
                <a:tc vMerge="1">
                  <a:txBody>
                    <a:bodyPr/>
                    <a:lstStyle/>
                    <a:p>
                      <a:endParaRPr lang="fr-FR" sz="1200"/>
                    </a:p>
                  </a:txBody>
                  <a:tcPr/>
                </a:tc>
                <a:tc>
                  <a:txBody>
                    <a:bodyPr/>
                    <a:lstStyle/>
                    <a:p>
                      <a:r>
                        <a:rPr lang="fr-FR" sz="1200"/>
                        <a:t>Consolidation, AP, …</a:t>
                      </a:r>
                    </a:p>
                  </a:txBody>
                  <a:tcPr/>
                </a:tc>
                <a:tc>
                  <a:txBody>
                    <a:bodyPr/>
                    <a:lstStyle/>
                    <a:p>
                      <a:pPr algn="ctr"/>
                      <a:r>
                        <a:rPr lang="fr-FR" sz="1200"/>
                        <a:t>3,5</a:t>
                      </a:r>
                    </a:p>
                  </a:txBody>
                  <a:tcPr/>
                </a:tc>
                <a:tc>
                  <a:txBody>
                    <a:bodyPr/>
                    <a:lstStyle/>
                    <a:p>
                      <a:pPr algn="ctr"/>
                      <a:r>
                        <a:rPr lang="fr-FR" sz="1200"/>
                        <a:t>1,5</a:t>
                      </a:r>
                    </a:p>
                  </a:txBody>
                  <a:tcPr/>
                </a:tc>
                <a:tc>
                  <a:txBody>
                    <a:bodyPr/>
                    <a:lstStyle/>
                    <a:p>
                      <a:pPr algn="ctr"/>
                      <a:r>
                        <a:rPr lang="fr-FR" sz="1200"/>
                        <a:t>-2,0</a:t>
                      </a:r>
                    </a:p>
                  </a:txBody>
                  <a:tcPr/>
                </a:tc>
                <a:extLst>
                  <a:ext uri="{0D108BD9-81ED-4DB2-BD59-A6C34878D82A}">
                    <a16:rowId xmlns:a16="http://schemas.microsoft.com/office/drawing/2014/main" val="1014056778"/>
                  </a:ext>
                </a:extLst>
              </a:tr>
            </a:tbl>
          </a:graphicData>
        </a:graphic>
      </p:graphicFrame>
      <p:sp>
        <p:nvSpPr>
          <p:cNvPr id="12" name="Rectangle : coins arrondis 11">
            <a:extLst>
              <a:ext uri="{FF2B5EF4-FFF2-40B4-BE49-F238E27FC236}">
                <a16:creationId xmlns:a16="http://schemas.microsoft.com/office/drawing/2014/main" id="{89F2FF4A-ED4E-4D27-8B68-D383800FA8DA}"/>
              </a:ext>
            </a:extLst>
          </p:cNvPr>
          <p:cNvSpPr/>
          <p:nvPr/>
        </p:nvSpPr>
        <p:spPr>
          <a:xfrm>
            <a:off x="474406" y="971550"/>
            <a:ext cx="5825836" cy="455849"/>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80"/>
              </a:lnSpc>
            </a:pPr>
            <a:r>
              <a:rPr lang="fr-FR" sz="1400" b="1">
                <a:solidFill>
                  <a:schemeClr val="bg1"/>
                </a:solidFill>
                <a:latin typeface="Marianne ExtraBold" panose="02000000000000000000" pitchFamily="50" charset="0"/>
              </a:rPr>
              <a:t>Principales évolutions de l’arrêté du 21 novembre 2018</a:t>
            </a:r>
          </a:p>
        </p:txBody>
      </p:sp>
    </p:spTree>
    <p:extLst>
      <p:ext uri="{BB962C8B-B14F-4D97-AF65-F5344CB8AC3E}">
        <p14:creationId xmlns:p14="http://schemas.microsoft.com/office/powerpoint/2010/main" val="147363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7371" y="256356"/>
            <a:ext cx="6934200" cy="364459"/>
          </a:xfrm>
          <a:prstGeom prst="rect">
            <a:avLst/>
          </a:prstGeom>
        </p:spPr>
        <p:txBody>
          <a:bodyPr wrap="square" lIns="0" tIns="0" rIns="0" bIns="0" rtlCol="0" anchor="t">
            <a:spAutoFit/>
          </a:bodyPr>
          <a:lstStyle/>
          <a:p>
            <a:pPr algn="ctr">
              <a:lnSpc>
                <a:spcPts val="2772"/>
              </a:lnSpc>
            </a:pPr>
            <a:r>
              <a:rPr lang="en-US" sz="3600">
                <a:solidFill>
                  <a:srgbClr val="861767"/>
                </a:solidFill>
                <a:latin typeface="Bahnschrift Condensed" panose="020B0502040204020203" pitchFamily="34" charset="0"/>
              </a:rPr>
              <a:t>COMPARATIF DES GRILLES HORAIRES</a:t>
            </a:r>
          </a:p>
        </p:txBody>
      </p:sp>
      <p:sp>
        <p:nvSpPr>
          <p:cNvPr id="14" name="Freeform 6">
            <a:extLst>
              <a:ext uri="{FF2B5EF4-FFF2-40B4-BE49-F238E27FC236}">
                <a16:creationId xmlns:a16="http://schemas.microsoft.com/office/drawing/2014/main" id="{4FBCEEC7-C604-4BBD-AF0F-5310D1B9B555}"/>
              </a:ext>
            </a:extLst>
          </p:cNvPr>
          <p:cNvSpPr/>
          <p:nvPr/>
        </p:nvSpPr>
        <p:spPr>
          <a:xfrm>
            <a:off x="8472271" y="4817270"/>
            <a:ext cx="769199" cy="74462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317006" y="-2148062"/>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12">
            <a:extLst>
              <a:ext uri="{FF2B5EF4-FFF2-40B4-BE49-F238E27FC236}">
                <a16:creationId xmlns:a16="http://schemas.microsoft.com/office/drawing/2014/main" id="{43A2C078-B43D-42D7-8147-47FBF45C7557}"/>
              </a:ext>
            </a:extLst>
          </p:cNvPr>
          <p:cNvSpPr txBox="1"/>
          <p:nvPr/>
        </p:nvSpPr>
        <p:spPr>
          <a:xfrm>
            <a:off x="1676400" y="561477"/>
            <a:ext cx="2867864" cy="214867"/>
          </a:xfrm>
          <a:prstGeom prst="rect">
            <a:avLst/>
          </a:prstGeom>
        </p:spPr>
        <p:txBody>
          <a:bodyPr wrap="square" lIns="0" tIns="0" rIns="0" bIns="0" rtlCol="0" anchor="t">
            <a:spAutoFit/>
          </a:bodyPr>
          <a:lstStyle/>
          <a:p>
            <a:pPr>
              <a:lnSpc>
                <a:spcPts val="1680"/>
              </a:lnSpc>
            </a:pPr>
            <a:r>
              <a:rPr lang="fr-FR" sz="1401">
                <a:solidFill>
                  <a:srgbClr val="545454"/>
                </a:solidFill>
                <a:latin typeface="Marianne" panose="02000000000000000000" pitchFamily="50" charset="0"/>
              </a:rPr>
              <a:t>Baccalauréat professionnel</a:t>
            </a:r>
          </a:p>
        </p:txBody>
      </p:sp>
      <p:sp>
        <p:nvSpPr>
          <p:cNvPr id="165" name="object 83">
            <a:extLst>
              <a:ext uri="{FF2B5EF4-FFF2-40B4-BE49-F238E27FC236}">
                <a16:creationId xmlns:a16="http://schemas.microsoft.com/office/drawing/2014/main" id="{DADFFFD9-3839-4798-BE0C-F7943BD7419F}"/>
              </a:ext>
            </a:extLst>
          </p:cNvPr>
          <p:cNvSpPr txBox="1"/>
          <p:nvPr/>
        </p:nvSpPr>
        <p:spPr>
          <a:xfrm>
            <a:off x="1680019" y="4665918"/>
            <a:ext cx="1284923" cy="138980"/>
          </a:xfrm>
          <a:prstGeom prst="rect">
            <a:avLst/>
          </a:prstGeom>
        </p:spPr>
        <p:txBody>
          <a:bodyPr vert="horz" wrap="square" lIns="0" tIns="11906" rIns="0" bIns="0" rtlCol="0">
            <a:spAutoFit/>
          </a:bodyPr>
          <a:lstStyle/>
          <a:p>
            <a:pPr marL="9525">
              <a:spcBef>
                <a:spcPts val="94"/>
              </a:spcBef>
            </a:pPr>
            <a:r>
              <a:rPr sz="825" b="1">
                <a:solidFill>
                  <a:srgbClr val="FFFFFF"/>
                </a:solidFill>
                <a:latin typeface="Calibri"/>
                <a:cs typeface="Calibri"/>
              </a:rPr>
              <a:t>ENSEIGNEMENTS</a:t>
            </a:r>
            <a:r>
              <a:rPr sz="825" b="1" spc="-64">
                <a:solidFill>
                  <a:srgbClr val="FFFFFF"/>
                </a:solidFill>
                <a:latin typeface="Calibri"/>
                <a:cs typeface="Calibri"/>
              </a:rPr>
              <a:t> </a:t>
            </a:r>
            <a:r>
              <a:rPr sz="825" b="1" spc="-8">
                <a:solidFill>
                  <a:srgbClr val="FFFFFF"/>
                </a:solidFill>
                <a:latin typeface="Calibri"/>
                <a:cs typeface="Calibri"/>
              </a:rPr>
              <a:t>GÉNÉRAUX</a:t>
            </a:r>
            <a:endParaRPr sz="825">
              <a:latin typeface="Calibri"/>
              <a:cs typeface="Calibri"/>
            </a:endParaRPr>
          </a:p>
        </p:txBody>
      </p:sp>
      <p:graphicFrame>
        <p:nvGraphicFramePr>
          <p:cNvPr id="11" name="Tableau 10">
            <a:extLst>
              <a:ext uri="{FF2B5EF4-FFF2-40B4-BE49-F238E27FC236}">
                <a16:creationId xmlns:a16="http://schemas.microsoft.com/office/drawing/2014/main" id="{C1D41DDB-095E-896A-4CDE-E8AB50CCD3C4}"/>
              </a:ext>
            </a:extLst>
          </p:cNvPr>
          <p:cNvGraphicFramePr>
            <a:graphicFrameLocks noGrp="1"/>
          </p:cNvGraphicFramePr>
          <p:nvPr>
            <p:extLst>
              <p:ext uri="{D42A27DB-BD31-4B8C-83A1-F6EECF244321}">
                <p14:modId xmlns:p14="http://schemas.microsoft.com/office/powerpoint/2010/main" val="3125554384"/>
              </p:ext>
            </p:extLst>
          </p:nvPr>
        </p:nvGraphicFramePr>
        <p:xfrm>
          <a:off x="372665" y="1533720"/>
          <a:ext cx="8398670" cy="3537100"/>
        </p:xfrm>
        <a:graphic>
          <a:graphicData uri="http://schemas.openxmlformats.org/drawingml/2006/table">
            <a:tbl>
              <a:tblPr firstRow="1" bandRow="1">
                <a:tableStyleId>{5C22544A-7EE6-4342-B048-85BDC9FD1C3A}</a:tableStyleId>
              </a:tblPr>
              <a:tblGrid>
                <a:gridCol w="3637861">
                  <a:extLst>
                    <a:ext uri="{9D8B030D-6E8A-4147-A177-3AD203B41FA5}">
                      <a16:colId xmlns:a16="http://schemas.microsoft.com/office/drawing/2014/main" val="4049205553"/>
                    </a:ext>
                  </a:extLst>
                </a:gridCol>
                <a:gridCol w="1155032">
                  <a:extLst>
                    <a:ext uri="{9D8B030D-6E8A-4147-A177-3AD203B41FA5}">
                      <a16:colId xmlns:a16="http://schemas.microsoft.com/office/drawing/2014/main" val="3885309691"/>
                    </a:ext>
                  </a:extLst>
                </a:gridCol>
                <a:gridCol w="1106905">
                  <a:extLst>
                    <a:ext uri="{9D8B030D-6E8A-4147-A177-3AD203B41FA5}">
                      <a16:colId xmlns:a16="http://schemas.microsoft.com/office/drawing/2014/main" val="2695084705"/>
                    </a:ext>
                  </a:extLst>
                </a:gridCol>
                <a:gridCol w="1235242">
                  <a:extLst>
                    <a:ext uri="{9D8B030D-6E8A-4147-A177-3AD203B41FA5}">
                      <a16:colId xmlns:a16="http://schemas.microsoft.com/office/drawing/2014/main" val="4205228589"/>
                    </a:ext>
                  </a:extLst>
                </a:gridCol>
                <a:gridCol w="1263630">
                  <a:extLst>
                    <a:ext uri="{9D8B030D-6E8A-4147-A177-3AD203B41FA5}">
                      <a16:colId xmlns:a16="http://schemas.microsoft.com/office/drawing/2014/main" val="590818175"/>
                    </a:ext>
                  </a:extLst>
                </a:gridCol>
              </a:tblGrid>
              <a:tr h="305084">
                <a:tc>
                  <a:txBody>
                    <a:bodyPr/>
                    <a:lstStyle/>
                    <a:p>
                      <a:pPr algn="ctr"/>
                      <a:endParaRPr lang="fr-FR" sz="1200"/>
                    </a:p>
                  </a:txBody>
                  <a:tcPr/>
                </a:tc>
                <a:tc>
                  <a:txBody>
                    <a:bodyPr/>
                    <a:lstStyle/>
                    <a:p>
                      <a:pPr algn="ctr"/>
                      <a:r>
                        <a:rPr lang="fr-FR" sz="1200"/>
                        <a:t>Seconde Pro</a:t>
                      </a:r>
                    </a:p>
                  </a:txBody>
                  <a:tcPr/>
                </a:tc>
                <a:tc>
                  <a:txBody>
                    <a:bodyPr/>
                    <a:lstStyle/>
                    <a:p>
                      <a:pPr algn="ctr"/>
                      <a:r>
                        <a:rPr lang="fr-FR" sz="1200"/>
                        <a:t>Première Pro</a:t>
                      </a:r>
                    </a:p>
                  </a:txBody>
                  <a:tcPr/>
                </a:tc>
                <a:tc>
                  <a:txBody>
                    <a:bodyPr/>
                    <a:lstStyle/>
                    <a:p>
                      <a:pPr algn="ctr"/>
                      <a:r>
                        <a:rPr lang="fr-FR" sz="1200"/>
                        <a:t>Terminale Pro</a:t>
                      </a:r>
                    </a:p>
                  </a:txBody>
                  <a:tcPr/>
                </a:tc>
                <a:tc>
                  <a:txBody>
                    <a:bodyPr/>
                    <a:lstStyle/>
                    <a:p>
                      <a:pPr algn="ctr"/>
                      <a:r>
                        <a:rPr lang="fr-FR" sz="1200"/>
                        <a:t>Total sur 3 ans</a:t>
                      </a:r>
                    </a:p>
                  </a:txBody>
                  <a:tcPr/>
                </a:tc>
                <a:extLst>
                  <a:ext uri="{0D108BD9-81ED-4DB2-BD59-A6C34878D82A}">
                    <a16:rowId xmlns:a16="http://schemas.microsoft.com/office/drawing/2014/main" val="1226420804"/>
                  </a:ext>
                </a:extLst>
              </a:tr>
              <a:tr h="305084">
                <a:tc>
                  <a:txBody>
                    <a:bodyPr/>
                    <a:lstStyle/>
                    <a:p>
                      <a:r>
                        <a:rPr lang="fr-FR" sz="1200"/>
                        <a:t>ENSEIGNEMENTS PROFESSIONNELS</a:t>
                      </a:r>
                    </a:p>
                  </a:txBody>
                  <a:tcPr anchor="ctr"/>
                </a:tc>
                <a:tc>
                  <a:txBody>
                    <a:bodyPr/>
                    <a:lstStyle/>
                    <a:p>
                      <a:pPr marL="12700" algn="ctr">
                        <a:lnSpc>
                          <a:spcPct val="100000"/>
                        </a:lnSpc>
                        <a:spcBef>
                          <a:spcPts val="125"/>
                        </a:spcBef>
                      </a:pPr>
                      <a:r>
                        <a:rPr lang="fr-FR" sz="1200" kern="1200">
                          <a:solidFill>
                            <a:schemeClr val="dk1"/>
                          </a:solidFill>
                        </a:rPr>
                        <a:t>450</a:t>
                      </a:r>
                      <a:endParaRPr lang="fr-FR" sz="1200" kern="1200">
                        <a:solidFill>
                          <a:schemeClr val="dk1"/>
                        </a:solidFill>
                        <a:latin typeface="+mn-lt"/>
                        <a:ea typeface="+mn-ea"/>
                        <a:cs typeface="+mn-cs"/>
                      </a:endParaRPr>
                    </a:p>
                  </a:txBody>
                  <a:tcPr/>
                </a:tc>
                <a:tc>
                  <a:txBody>
                    <a:bodyPr/>
                    <a:lstStyle/>
                    <a:p>
                      <a:pPr algn="ctr"/>
                      <a:r>
                        <a:rPr lang="fr-FR" sz="1200"/>
                        <a:t>420</a:t>
                      </a: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a:t>390</a:t>
                      </a:r>
                      <a:r>
                        <a:rPr lang="fr-FR" sz="1200" strike="noStrike" spc="290"/>
                        <a:t> </a:t>
                      </a:r>
                      <a:r>
                        <a:rPr lang="fr-FR" sz="1200" strike="noStrike" spc="-85">
                          <a:highlight>
                            <a:srgbClr val="FFFF00"/>
                          </a:highlight>
                        </a:rPr>
                        <a:t>319</a:t>
                      </a:r>
                      <a:endParaRPr lang="fr-FR" sz="1200">
                        <a:highlight>
                          <a:srgbClr val="FFFF00"/>
                        </a:highlight>
                        <a:latin typeface="Calibri"/>
                        <a:cs typeface="Calibri"/>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spc="-50"/>
                        <a:t>1</a:t>
                      </a:r>
                      <a:r>
                        <a:rPr lang="fr-FR" sz="1200" strike="sngStrike" spc="-55"/>
                        <a:t> </a:t>
                      </a:r>
                      <a:r>
                        <a:rPr lang="fr-FR" sz="1200" strike="sngStrike"/>
                        <a:t>260</a:t>
                      </a:r>
                      <a:r>
                        <a:rPr lang="fr-FR" sz="1200" strike="noStrike" spc="305"/>
                        <a:t> </a:t>
                      </a:r>
                      <a:r>
                        <a:rPr lang="fr-FR" sz="1200" strike="noStrike" spc="-50">
                          <a:highlight>
                            <a:srgbClr val="FFFF00"/>
                          </a:highlight>
                        </a:rPr>
                        <a:t>1</a:t>
                      </a:r>
                      <a:r>
                        <a:rPr lang="fr-FR" sz="1200" strike="noStrike" spc="-55">
                          <a:highlight>
                            <a:srgbClr val="FFFF00"/>
                          </a:highlight>
                        </a:rPr>
                        <a:t> </a:t>
                      </a:r>
                      <a:r>
                        <a:rPr lang="fr-FR" sz="1200" strike="noStrike" spc="-85">
                          <a:highlight>
                            <a:srgbClr val="FFFF00"/>
                          </a:highlight>
                        </a:rPr>
                        <a:t>189</a:t>
                      </a:r>
                      <a:endParaRPr lang="fr-FR" sz="1200">
                        <a:highlight>
                          <a:srgbClr val="FFFF00"/>
                        </a:highlight>
                        <a:latin typeface="Calibri"/>
                        <a:cs typeface="Calibri"/>
                      </a:endParaRPr>
                    </a:p>
                  </a:txBody>
                  <a:tcPr/>
                </a:tc>
                <a:extLst>
                  <a:ext uri="{0D108BD9-81ED-4DB2-BD59-A6C34878D82A}">
                    <a16:rowId xmlns:a16="http://schemas.microsoft.com/office/drawing/2014/main" val="339064333"/>
                  </a:ext>
                </a:extLst>
              </a:tr>
              <a:tr h="305084">
                <a:tc>
                  <a:txBody>
                    <a:bodyPr/>
                    <a:lstStyle/>
                    <a:p>
                      <a:r>
                        <a:rPr lang="fr-FR" sz="1200" kern="1200">
                          <a:solidFill>
                            <a:schemeClr val="tx1"/>
                          </a:solidFill>
                        </a:rPr>
                        <a:t>Enseignement professionnel</a:t>
                      </a:r>
                      <a:endParaRPr lang="fr-FR" sz="1200" kern="1200">
                        <a:solidFill>
                          <a:schemeClr val="tx1"/>
                        </a:solidFill>
                        <a:latin typeface="+mn-lt"/>
                        <a:ea typeface="+mn-ea"/>
                        <a:cs typeface="+mn-cs"/>
                      </a:endParaRPr>
                    </a:p>
                  </a:txBody>
                  <a:tcPr anchor="ct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trike="sngStrike" spc="-75"/>
                        <a:t>330</a:t>
                      </a:r>
                      <a:r>
                        <a:rPr lang="fr-FR" sz="1200" spc="-75"/>
                        <a:t> </a:t>
                      </a:r>
                      <a:r>
                        <a:rPr lang="fr-FR" sz="1200" spc="-70">
                          <a:highlight>
                            <a:srgbClr val="FFFF00"/>
                          </a:highlight>
                        </a:rPr>
                        <a:t>(+30)</a:t>
                      </a:r>
                      <a:r>
                        <a:rPr lang="fr-FR" sz="1200" spc="-35">
                          <a:highlight>
                            <a:srgbClr val="FFFF00"/>
                          </a:highlight>
                        </a:rPr>
                        <a:t> </a:t>
                      </a:r>
                      <a:r>
                        <a:rPr lang="fr-FR" sz="1200" spc="-65">
                          <a:highlight>
                            <a:srgbClr val="FFFF00"/>
                          </a:highlight>
                        </a:rPr>
                        <a:t>360</a:t>
                      </a:r>
                      <a:endParaRPr lang="fr-FR" sz="1200">
                        <a:highlight>
                          <a:srgbClr val="FFFF00"/>
                        </a:highlight>
                        <a:latin typeface="Calibri"/>
                        <a:cs typeface="Calibri"/>
                      </a:endParaRPr>
                    </a:p>
                  </a:txBody>
                  <a:tcPr/>
                </a:tc>
                <a:tc>
                  <a:txBody>
                    <a:bodyPr/>
                    <a:lstStyle/>
                    <a:p>
                      <a:pPr algn="ctr"/>
                      <a:r>
                        <a:rPr lang="fr-FR" sz="1200" strike="sngStrike" kern="1200">
                          <a:solidFill>
                            <a:schemeClr val="dk1"/>
                          </a:solidFill>
                        </a:rPr>
                        <a:t>266</a:t>
                      </a:r>
                      <a:r>
                        <a:rPr lang="fr-FR" sz="1200" kern="1200">
                          <a:solidFill>
                            <a:schemeClr val="dk1"/>
                          </a:solidFill>
                        </a:rPr>
                        <a:t> </a:t>
                      </a:r>
                      <a:r>
                        <a:rPr lang="fr-FR" sz="1200" kern="1200">
                          <a:solidFill>
                            <a:schemeClr val="dk1"/>
                          </a:solidFill>
                          <a:highlight>
                            <a:srgbClr val="FFFF00"/>
                          </a:highlight>
                        </a:rPr>
                        <a:t>(+28) 294</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strike="sngStrike" kern="1200">
                          <a:solidFill>
                            <a:schemeClr val="dk1"/>
                          </a:solidFill>
                        </a:rPr>
                        <a:t>260</a:t>
                      </a:r>
                      <a:r>
                        <a:rPr lang="fr-FR" sz="1200" kern="1200">
                          <a:solidFill>
                            <a:schemeClr val="dk1"/>
                          </a:solidFill>
                        </a:rPr>
                        <a:t> </a:t>
                      </a:r>
                      <a:r>
                        <a:rPr lang="fr-FR" sz="1200" kern="1200">
                          <a:solidFill>
                            <a:schemeClr val="dk1"/>
                          </a:solidFill>
                          <a:highlight>
                            <a:srgbClr val="FFFF00"/>
                          </a:highlight>
                        </a:rPr>
                        <a:t>(-29h) 231</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strike="sngStrike" kern="1200">
                          <a:solidFill>
                            <a:schemeClr val="dk1"/>
                          </a:solidFill>
                        </a:rPr>
                        <a:t>856</a:t>
                      </a:r>
                      <a:r>
                        <a:rPr lang="fr-FR" sz="1200" kern="1200">
                          <a:solidFill>
                            <a:schemeClr val="dk1"/>
                          </a:solidFill>
                        </a:rPr>
                        <a:t> </a:t>
                      </a:r>
                      <a:r>
                        <a:rPr lang="fr-FR" sz="1200" kern="1200">
                          <a:solidFill>
                            <a:schemeClr val="dk1"/>
                          </a:solidFill>
                          <a:highlight>
                            <a:srgbClr val="FFFF00"/>
                          </a:highlight>
                        </a:rPr>
                        <a:t>885</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2038594163"/>
                  </a:ext>
                </a:extLst>
              </a:tr>
              <a:tr h="305084">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pc="-90">
                          <a:solidFill>
                            <a:schemeClr val="tx1"/>
                          </a:solidFill>
                        </a:rPr>
                        <a:t>Enseignements</a:t>
                      </a:r>
                      <a:r>
                        <a:rPr lang="fr-FR" sz="1200" spc="-110">
                          <a:solidFill>
                            <a:schemeClr val="tx1"/>
                          </a:solidFill>
                        </a:rPr>
                        <a:t> </a:t>
                      </a:r>
                      <a:r>
                        <a:rPr lang="fr-FR" sz="1200" spc="-90">
                          <a:solidFill>
                            <a:schemeClr val="tx1"/>
                          </a:solidFill>
                        </a:rPr>
                        <a:t>professionnels</a:t>
                      </a:r>
                      <a:r>
                        <a:rPr lang="fr-FR" sz="1200" spc="-110">
                          <a:solidFill>
                            <a:schemeClr val="tx1"/>
                          </a:solidFill>
                        </a:rPr>
                        <a:t> </a:t>
                      </a:r>
                      <a:r>
                        <a:rPr lang="fr-FR" sz="1200">
                          <a:solidFill>
                            <a:schemeClr val="tx1"/>
                          </a:solidFill>
                        </a:rPr>
                        <a:t>et</a:t>
                      </a:r>
                      <a:r>
                        <a:rPr lang="fr-FR" sz="1200" spc="-130">
                          <a:solidFill>
                            <a:schemeClr val="tx1"/>
                          </a:solidFill>
                        </a:rPr>
                        <a:t> </a:t>
                      </a:r>
                      <a:r>
                        <a:rPr lang="fr-FR" sz="1200" spc="-90">
                          <a:solidFill>
                            <a:schemeClr val="tx1"/>
                          </a:solidFill>
                        </a:rPr>
                        <a:t>français</a:t>
                      </a:r>
                      <a:r>
                        <a:rPr lang="fr-FR" sz="1200" spc="-110">
                          <a:solidFill>
                            <a:schemeClr val="tx1"/>
                          </a:solidFill>
                        </a:rPr>
                        <a:t> </a:t>
                      </a:r>
                      <a:r>
                        <a:rPr lang="fr-FR" sz="1200" spc="-50">
                          <a:solidFill>
                            <a:schemeClr val="tx1"/>
                          </a:solidFill>
                        </a:rPr>
                        <a:t>en</a:t>
                      </a:r>
                      <a:r>
                        <a:rPr lang="fr-FR" sz="1200" spc="-15">
                          <a:solidFill>
                            <a:schemeClr val="tx1"/>
                          </a:solidFill>
                        </a:rPr>
                        <a:t> </a:t>
                      </a:r>
                      <a:r>
                        <a:rPr lang="fr-FR" sz="1200" spc="-25">
                          <a:solidFill>
                            <a:schemeClr val="tx1"/>
                          </a:solidFill>
                        </a:rPr>
                        <a:t>co- </a:t>
                      </a:r>
                      <a:r>
                        <a:rPr lang="fr-FR" sz="1200" spc="-50">
                          <a:solidFill>
                            <a:schemeClr val="tx1"/>
                          </a:solidFill>
                        </a:rPr>
                        <a:t>intervention</a:t>
                      </a:r>
                      <a:r>
                        <a:rPr lang="fr-FR" sz="1200" spc="-70">
                          <a:solidFill>
                            <a:schemeClr val="tx1"/>
                          </a:solidFill>
                        </a:rPr>
                        <a:t> </a:t>
                      </a:r>
                      <a:r>
                        <a:rPr lang="fr-FR" sz="1200" spc="-25">
                          <a:solidFill>
                            <a:schemeClr val="tx1"/>
                          </a:solidFill>
                        </a:rPr>
                        <a:t>(a)</a:t>
                      </a:r>
                      <a:endParaRPr lang="fr-FR" sz="1200">
                        <a:solidFill>
                          <a:schemeClr val="tx1"/>
                        </a:solidFill>
                        <a:latin typeface="Calibri"/>
                        <a:cs typeface="Calibri"/>
                      </a:endParaRPr>
                    </a:p>
                  </a:txBody>
                  <a:tcPr anchor="ct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trike="sngStrike" spc="-65"/>
                        <a:t>30</a:t>
                      </a:r>
                      <a:r>
                        <a:rPr lang="fr-FR" sz="1200" spc="-65"/>
                        <a:t> </a:t>
                      </a:r>
                      <a:r>
                        <a:rPr lang="fr-FR" sz="1200" spc="-65">
                          <a:highlight>
                            <a:srgbClr val="FFFF00"/>
                          </a:highlight>
                        </a:rPr>
                        <a:t>(-15) 15</a:t>
                      </a:r>
                      <a:endParaRPr lang="fr-FR" sz="1200" kern="1200">
                        <a:solidFill>
                          <a:schemeClr val="dk1"/>
                        </a:solidFill>
                        <a:highlight>
                          <a:srgbClr val="FFFF00"/>
                        </a:highlight>
                        <a:latin typeface="Calibri"/>
                        <a:ea typeface="+mn-ea"/>
                        <a:cs typeface="Calibri"/>
                      </a:endParaRPr>
                    </a:p>
                  </a:txBody>
                  <a:tcPr/>
                </a:tc>
                <a:tc>
                  <a:txBody>
                    <a:bodyPr/>
                    <a:lstStyle/>
                    <a:p>
                      <a:pPr algn="ctr"/>
                      <a:r>
                        <a:rPr lang="fr-FR" sz="1200" kern="1200">
                          <a:solidFill>
                            <a:schemeClr val="dk1"/>
                          </a:solidFill>
                        </a:rPr>
                        <a:t>28 </a:t>
                      </a:r>
                      <a:r>
                        <a:rPr lang="fr-FR" sz="1200" kern="1200">
                          <a:solidFill>
                            <a:schemeClr val="dk1"/>
                          </a:solidFill>
                          <a:highlight>
                            <a:srgbClr val="FFFF00"/>
                          </a:highlight>
                        </a:rPr>
                        <a:t>(-14) 14</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kern="1200">
                          <a:solidFill>
                            <a:schemeClr val="dk1"/>
                          </a:solidFill>
                        </a:rPr>
                        <a:t>/</a:t>
                      </a: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58</a:t>
                      </a:r>
                      <a:r>
                        <a:rPr lang="fr-FR" sz="1200" kern="1200">
                          <a:solidFill>
                            <a:schemeClr val="dk1"/>
                          </a:solidFill>
                        </a:rPr>
                        <a:t> </a:t>
                      </a:r>
                      <a:r>
                        <a:rPr lang="fr-FR" sz="1200" kern="1200">
                          <a:solidFill>
                            <a:schemeClr val="dk1"/>
                          </a:solidFill>
                          <a:highlight>
                            <a:srgbClr val="FFFF00"/>
                          </a:highlight>
                        </a:rPr>
                        <a:t>29</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3367949903"/>
                  </a:ext>
                </a:extLst>
              </a:tr>
              <a:tr h="446464">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pc="-90">
                          <a:solidFill>
                            <a:schemeClr val="tx1"/>
                          </a:solidFill>
                        </a:rPr>
                        <a:t>Enseignements professionnels </a:t>
                      </a:r>
                      <a:r>
                        <a:rPr lang="fr-FR" sz="1200">
                          <a:solidFill>
                            <a:schemeClr val="tx1"/>
                          </a:solidFill>
                        </a:rPr>
                        <a:t>et</a:t>
                      </a:r>
                      <a:r>
                        <a:rPr lang="fr-FR" sz="1200" spc="-114">
                          <a:solidFill>
                            <a:schemeClr val="tx1"/>
                          </a:solidFill>
                        </a:rPr>
                        <a:t> </a:t>
                      </a:r>
                      <a:r>
                        <a:rPr lang="fr-FR" sz="1200" spc="-50">
                          <a:solidFill>
                            <a:schemeClr val="tx1"/>
                          </a:solidFill>
                        </a:rPr>
                        <a:t>mathématiques - </a:t>
                      </a:r>
                      <a:r>
                        <a:rPr lang="fr-FR" sz="1200" spc="-105">
                          <a:solidFill>
                            <a:schemeClr val="tx1"/>
                          </a:solidFill>
                        </a:rPr>
                        <a:t>sciences </a:t>
                      </a:r>
                      <a:r>
                        <a:rPr lang="fr-FR" sz="1200" spc="-50">
                          <a:solidFill>
                            <a:schemeClr val="tx1"/>
                          </a:solidFill>
                        </a:rPr>
                        <a:t>en</a:t>
                      </a:r>
                      <a:r>
                        <a:rPr lang="fr-FR" sz="1200" spc="-114">
                          <a:solidFill>
                            <a:schemeClr val="tx1"/>
                          </a:solidFill>
                        </a:rPr>
                        <a:t> </a:t>
                      </a:r>
                      <a:r>
                        <a:rPr lang="fr-FR" sz="1200" spc="-75">
                          <a:solidFill>
                            <a:schemeClr val="tx1"/>
                          </a:solidFill>
                        </a:rPr>
                        <a:t>co-</a:t>
                      </a:r>
                      <a:r>
                        <a:rPr lang="fr-FR" sz="1200" spc="-50">
                          <a:solidFill>
                            <a:schemeClr val="tx1"/>
                          </a:solidFill>
                        </a:rPr>
                        <a:t>intervention</a:t>
                      </a:r>
                      <a:r>
                        <a:rPr lang="fr-FR" sz="1200" spc="-110">
                          <a:solidFill>
                            <a:schemeClr val="tx1"/>
                          </a:solidFill>
                        </a:rPr>
                        <a:t> </a:t>
                      </a:r>
                      <a:r>
                        <a:rPr lang="fr-FR" sz="1200" spc="-25">
                          <a:solidFill>
                            <a:schemeClr val="tx1"/>
                          </a:solidFill>
                        </a:rPr>
                        <a:t>(a)</a:t>
                      </a:r>
                      <a:endParaRPr lang="fr-FR" sz="1200">
                        <a:solidFill>
                          <a:schemeClr val="tx1"/>
                        </a:solidFill>
                        <a:latin typeface="Calibri"/>
                        <a:cs typeface="Calibri"/>
                      </a:endParaRPr>
                    </a:p>
                  </a:txBody>
                  <a:tcPr anchor="ct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trike="sngStrike" spc="-65"/>
                        <a:t>30</a:t>
                      </a:r>
                      <a:r>
                        <a:rPr lang="fr-FR" sz="1200" spc="-65"/>
                        <a:t> </a:t>
                      </a:r>
                      <a:r>
                        <a:rPr lang="fr-FR" sz="1200" spc="-65">
                          <a:highlight>
                            <a:srgbClr val="FFFF00"/>
                          </a:highlight>
                        </a:rPr>
                        <a:t>(-15) 15</a:t>
                      </a:r>
                      <a:endParaRPr lang="fr-FR" sz="1200" kern="1200">
                        <a:solidFill>
                          <a:schemeClr val="dk1"/>
                        </a:solidFill>
                        <a:highlight>
                          <a:srgbClr val="FFFF00"/>
                        </a:highlight>
                      </a:endParaRPr>
                    </a:p>
                    <a:p>
                      <a:endParaRPr lang="fr-FR" sz="1200" kern="1200">
                        <a:solidFill>
                          <a:schemeClr val="dk1"/>
                        </a:solidFill>
                        <a:latin typeface="+mn-lt"/>
                        <a:ea typeface="+mn-ea"/>
                        <a:cs typeface="+mn-cs"/>
                      </a:endParaRPr>
                    </a:p>
                  </a:txBody>
                  <a:tcPr/>
                </a:tc>
                <a:tc>
                  <a:txBody>
                    <a:bodyPr/>
                    <a:lstStyle/>
                    <a:p>
                      <a:pPr algn="ctr"/>
                      <a:r>
                        <a:rPr lang="fr-FR" sz="1200" kern="1200">
                          <a:solidFill>
                            <a:schemeClr val="dk1"/>
                          </a:solidFill>
                        </a:rPr>
                        <a:t>14</a:t>
                      </a:r>
                      <a:endParaRPr lang="fr-FR" sz="1200" kern="1200">
                        <a:solidFill>
                          <a:schemeClr val="dk1"/>
                        </a:solidFill>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kern="1200">
                          <a:solidFill>
                            <a:schemeClr val="dk1"/>
                          </a:solidFill>
                        </a:rPr>
                        <a:t>/</a:t>
                      </a:r>
                    </a:p>
                    <a:p>
                      <a:pPr algn="ctr"/>
                      <a:endParaRPr lang="fr-FR" sz="1200" kern="1200">
                        <a:solidFill>
                          <a:schemeClr val="dk1"/>
                        </a:solidFill>
                        <a:latin typeface="+mn-lt"/>
                        <a:ea typeface="+mn-ea"/>
                        <a:cs typeface="+mn-cs"/>
                      </a:endParaRPr>
                    </a:p>
                  </a:txBody>
                  <a:tcPr/>
                </a:tc>
                <a:tc>
                  <a:txBody>
                    <a:bodyPr/>
                    <a:lstStyle/>
                    <a:p>
                      <a:pPr algn="ctr"/>
                      <a:r>
                        <a:rPr lang="fr-FR" sz="1200" kern="1200">
                          <a:solidFill>
                            <a:schemeClr val="dk1"/>
                          </a:solidFill>
                        </a:rPr>
                        <a:t>44 </a:t>
                      </a:r>
                      <a:r>
                        <a:rPr lang="fr-FR" sz="1200" kern="1200">
                          <a:solidFill>
                            <a:schemeClr val="dk1"/>
                          </a:solidFill>
                          <a:highlight>
                            <a:srgbClr val="FFFF00"/>
                          </a:highlight>
                        </a:rPr>
                        <a:t>29</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2685314745"/>
                  </a:ext>
                </a:extLst>
              </a:tr>
              <a:tr h="625050">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trike="sngStrike" spc="-90">
                          <a:solidFill>
                            <a:schemeClr val="tx1"/>
                          </a:solidFill>
                        </a:rPr>
                        <a:t>Enseignements professionnels </a:t>
                      </a:r>
                      <a:r>
                        <a:rPr lang="fr-FR" sz="1200" strike="sngStrike">
                          <a:solidFill>
                            <a:schemeClr val="tx1"/>
                          </a:solidFill>
                        </a:rPr>
                        <a:t>et</a:t>
                      </a:r>
                      <a:r>
                        <a:rPr lang="fr-FR" sz="1200" strike="sngStrike" spc="-114">
                          <a:solidFill>
                            <a:schemeClr val="tx1"/>
                          </a:solidFill>
                        </a:rPr>
                        <a:t> </a:t>
                      </a:r>
                      <a:r>
                        <a:rPr lang="fr-FR" sz="1200" strike="sngStrike" spc="-65">
                          <a:solidFill>
                            <a:schemeClr val="tx1"/>
                          </a:solidFill>
                        </a:rPr>
                        <a:t>enseignements</a:t>
                      </a:r>
                      <a:r>
                        <a:rPr lang="fr-FR" sz="1200" strike="sngStrike" kern="1200" spc="-65">
                          <a:solidFill>
                            <a:schemeClr val="tx1"/>
                          </a:solidFill>
                        </a:rPr>
                        <a:t> </a:t>
                      </a:r>
                      <a:r>
                        <a:rPr lang="fr-FR" sz="1200" strike="sngStrike" spc="-80">
                          <a:solidFill>
                            <a:schemeClr val="tx1"/>
                          </a:solidFill>
                        </a:rPr>
                        <a:t>généraux</a:t>
                      </a:r>
                      <a:r>
                        <a:rPr lang="fr-FR" sz="1200" strike="sngStrike" spc="-114">
                          <a:solidFill>
                            <a:schemeClr val="tx1"/>
                          </a:solidFill>
                        </a:rPr>
                        <a:t> </a:t>
                      </a:r>
                      <a:r>
                        <a:rPr lang="fr-FR" sz="1200" strike="sngStrike" spc="-40">
                          <a:solidFill>
                            <a:schemeClr val="tx1"/>
                          </a:solidFill>
                        </a:rPr>
                        <a:t>(b)</a:t>
                      </a:r>
                      <a:r>
                        <a:rPr lang="fr-FR" sz="1200" strike="sngStrike" spc="-90">
                          <a:solidFill>
                            <a:schemeClr val="tx1"/>
                          </a:solidFill>
                        </a:rPr>
                        <a:t> </a:t>
                      </a:r>
                      <a:r>
                        <a:rPr lang="fr-FR" sz="1200" strike="sngStrike" spc="-50">
                          <a:solidFill>
                            <a:schemeClr val="tx1"/>
                          </a:solidFill>
                        </a:rPr>
                        <a:t>en</a:t>
                      </a:r>
                      <a:r>
                        <a:rPr lang="fr-FR" sz="1200" strike="sngStrike" spc="-130">
                          <a:solidFill>
                            <a:schemeClr val="tx1"/>
                          </a:solidFill>
                        </a:rPr>
                        <a:t> </a:t>
                      </a:r>
                      <a:r>
                        <a:rPr lang="fr-FR" sz="1200" strike="sngStrike" spc="-85">
                          <a:solidFill>
                            <a:schemeClr val="tx1"/>
                          </a:solidFill>
                        </a:rPr>
                        <a:t>co-</a:t>
                      </a:r>
                      <a:r>
                        <a:rPr lang="fr-FR" sz="1200" strike="sngStrike" spc="-50">
                          <a:solidFill>
                            <a:schemeClr val="tx1"/>
                          </a:solidFill>
                        </a:rPr>
                        <a:t>intervention</a:t>
                      </a:r>
                      <a:r>
                        <a:rPr lang="fr-FR" sz="1200" strike="sngStrike" spc="-125">
                          <a:solidFill>
                            <a:schemeClr val="tx1"/>
                          </a:solidFill>
                        </a:rPr>
                        <a:t> </a:t>
                      </a:r>
                      <a:r>
                        <a:rPr lang="fr-FR" sz="1200" strike="sngStrike" spc="55">
                          <a:solidFill>
                            <a:schemeClr val="tx1"/>
                          </a:solidFill>
                        </a:rPr>
                        <a:t>et/</a:t>
                      </a:r>
                      <a:r>
                        <a:rPr lang="fr-FR" sz="1200" strike="sngStrike" spc="-160">
                          <a:solidFill>
                            <a:schemeClr val="tx1"/>
                          </a:solidFill>
                        </a:rPr>
                        <a:t> </a:t>
                      </a:r>
                      <a:r>
                        <a:rPr lang="fr-FR" sz="1200" strike="sngStrike" spc="-75">
                          <a:solidFill>
                            <a:schemeClr val="tx1"/>
                          </a:solidFill>
                        </a:rPr>
                        <a:t>ou</a:t>
                      </a:r>
                      <a:r>
                        <a:rPr lang="fr-FR" sz="1200" strike="sngStrike" spc="-30">
                          <a:solidFill>
                            <a:schemeClr val="tx1"/>
                          </a:solidFill>
                        </a:rPr>
                        <a:t> atelier</a:t>
                      </a:r>
                      <a:r>
                        <a:rPr lang="fr-FR" sz="1200" strike="sngStrike" spc="-150">
                          <a:solidFill>
                            <a:schemeClr val="tx1"/>
                          </a:solidFill>
                        </a:rPr>
                        <a:t> </a:t>
                      </a:r>
                      <a:r>
                        <a:rPr lang="fr-FR" sz="1200" strike="sngStrike" spc="-25">
                          <a:solidFill>
                            <a:schemeClr val="tx1"/>
                          </a:solidFill>
                        </a:rPr>
                        <a:t>de </a:t>
                      </a:r>
                      <a:r>
                        <a:rPr lang="fr-FR" sz="1200" strike="sngStrike" spc="-70">
                          <a:solidFill>
                            <a:schemeClr val="tx1"/>
                          </a:solidFill>
                        </a:rPr>
                        <a:t>philosophie</a:t>
                      </a:r>
                      <a:r>
                        <a:rPr lang="fr-FR" sz="1200" strike="sngStrike" spc="-85">
                          <a:solidFill>
                            <a:schemeClr val="tx1"/>
                          </a:solidFill>
                        </a:rPr>
                        <a:t> </a:t>
                      </a:r>
                      <a:r>
                        <a:rPr lang="fr-FR" sz="1200" strike="sngStrike" spc="50">
                          <a:solidFill>
                            <a:schemeClr val="tx1"/>
                          </a:solidFill>
                        </a:rPr>
                        <a:t>et/</a:t>
                      </a:r>
                      <a:r>
                        <a:rPr lang="fr-FR" sz="1200" strike="sngStrike" spc="-170">
                          <a:solidFill>
                            <a:schemeClr val="tx1"/>
                          </a:solidFill>
                        </a:rPr>
                        <a:t> </a:t>
                      </a:r>
                      <a:r>
                        <a:rPr lang="fr-FR" sz="1200" strike="sngStrike" spc="-80">
                          <a:solidFill>
                            <a:schemeClr val="tx1"/>
                          </a:solidFill>
                        </a:rPr>
                        <a:t>ou</a:t>
                      </a:r>
                      <a:r>
                        <a:rPr lang="fr-FR" sz="1200" strike="sngStrike" spc="-40">
                          <a:solidFill>
                            <a:schemeClr val="tx1"/>
                          </a:solidFill>
                        </a:rPr>
                        <a:t> </a:t>
                      </a:r>
                      <a:r>
                        <a:rPr lang="fr-FR" sz="1200" strike="sngStrike" spc="-60">
                          <a:solidFill>
                            <a:schemeClr val="tx1"/>
                          </a:solidFill>
                        </a:rPr>
                        <a:t>insertion</a:t>
                      </a:r>
                      <a:r>
                        <a:rPr lang="fr-FR" sz="1200" strike="sngStrike" spc="-135">
                          <a:solidFill>
                            <a:schemeClr val="tx1"/>
                          </a:solidFill>
                        </a:rPr>
                        <a:t> </a:t>
                      </a:r>
                      <a:r>
                        <a:rPr lang="fr-FR" sz="1200" strike="sngStrike" spc="-55">
                          <a:solidFill>
                            <a:schemeClr val="tx1"/>
                          </a:solidFill>
                        </a:rPr>
                        <a:t>professionnelle- </a:t>
                      </a:r>
                      <a:r>
                        <a:rPr lang="fr-FR" sz="1200" strike="sngStrike" spc="-75">
                          <a:solidFill>
                            <a:schemeClr val="tx1"/>
                          </a:solidFill>
                        </a:rPr>
                        <a:t>poursuite</a:t>
                      </a:r>
                      <a:r>
                        <a:rPr lang="fr-FR" sz="1200" strike="sngStrike" spc="-60">
                          <a:solidFill>
                            <a:schemeClr val="tx1"/>
                          </a:solidFill>
                        </a:rPr>
                        <a:t> d'études</a:t>
                      </a:r>
                      <a:r>
                        <a:rPr lang="fr-FR" sz="1200" strike="sngStrike" spc="-100">
                          <a:solidFill>
                            <a:schemeClr val="tx1"/>
                          </a:solidFill>
                        </a:rPr>
                        <a:t> </a:t>
                      </a:r>
                      <a:r>
                        <a:rPr lang="fr-FR" sz="1200" strike="sngStrike" spc="-45">
                          <a:solidFill>
                            <a:schemeClr val="tx1"/>
                          </a:solidFill>
                        </a:rPr>
                        <a:t>(a)</a:t>
                      </a:r>
                      <a:r>
                        <a:rPr lang="fr-FR" sz="1200" strike="sngStrike" spc="-75">
                          <a:solidFill>
                            <a:schemeClr val="tx1"/>
                          </a:solidFill>
                        </a:rPr>
                        <a:t> </a:t>
                      </a:r>
                      <a:r>
                        <a:rPr lang="fr-FR" sz="1200" strike="sngStrike" spc="-25">
                          <a:solidFill>
                            <a:schemeClr val="tx1"/>
                          </a:solidFill>
                        </a:rPr>
                        <a:t>(c)</a:t>
                      </a:r>
                      <a:endParaRPr lang="fr-FR" sz="1200" strike="sngStrike">
                        <a:solidFill>
                          <a:schemeClr val="tx1"/>
                        </a:solidFill>
                        <a:latin typeface="Calibri"/>
                        <a:cs typeface="Calibri"/>
                      </a:endParaRPr>
                    </a:p>
                  </a:txBody>
                  <a:tcPr anchor="ctr"/>
                </a:tc>
                <a:tc>
                  <a:txBody>
                    <a:bodyPr/>
                    <a:lstStyle/>
                    <a:p>
                      <a:r>
                        <a:rPr lang="fr-FR" sz="1200" kern="1200">
                          <a:solidFill>
                            <a:schemeClr val="dk1"/>
                          </a:solidFill>
                        </a:rPr>
                        <a:t>/</a:t>
                      </a:r>
                      <a:endParaRPr lang="fr-FR" sz="1200" kern="1200">
                        <a:solidFill>
                          <a:schemeClr val="dk1"/>
                        </a:solidFill>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kern="1200">
                          <a:solidFill>
                            <a:schemeClr val="dk1"/>
                          </a:solidFill>
                        </a:rPr>
                        <a:t>/</a:t>
                      </a:r>
                    </a:p>
                    <a:p>
                      <a:pPr algn="ct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26</a:t>
                      </a:r>
                      <a:r>
                        <a:rPr lang="fr-FR" sz="1200" kern="1200">
                          <a:solidFill>
                            <a:schemeClr val="dk1"/>
                          </a:solidFill>
                        </a:rPr>
                        <a:t> </a:t>
                      </a:r>
                      <a:r>
                        <a:rPr lang="fr-FR" sz="1200" kern="1200">
                          <a:solidFill>
                            <a:schemeClr val="dk1"/>
                          </a:solidFill>
                          <a:highlight>
                            <a:srgbClr val="FFFF00"/>
                          </a:highlight>
                        </a:rPr>
                        <a:t>(-26) 0</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strike="sngStrike" kern="1200">
                          <a:solidFill>
                            <a:schemeClr val="dk1"/>
                          </a:solidFill>
                        </a:rPr>
                        <a:t>26</a:t>
                      </a:r>
                      <a:r>
                        <a:rPr lang="fr-FR" sz="1200" kern="1200">
                          <a:solidFill>
                            <a:schemeClr val="dk1"/>
                          </a:solidFill>
                        </a:rPr>
                        <a:t> </a:t>
                      </a:r>
                      <a:r>
                        <a:rPr lang="fr-FR" sz="1200" kern="1200">
                          <a:solidFill>
                            <a:schemeClr val="dk1"/>
                          </a:solidFill>
                          <a:highlight>
                            <a:srgbClr val="FFFF00"/>
                          </a:highlight>
                        </a:rPr>
                        <a:t>0</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1982029702"/>
                  </a:ext>
                </a:extLst>
              </a:tr>
              <a:tr h="446464">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pc="-75">
                          <a:solidFill>
                            <a:schemeClr val="tx1"/>
                          </a:solidFill>
                        </a:rPr>
                        <a:t>Réalisation</a:t>
                      </a:r>
                      <a:r>
                        <a:rPr lang="fr-FR" sz="1200" spc="-130">
                          <a:solidFill>
                            <a:schemeClr val="tx1"/>
                          </a:solidFill>
                        </a:rPr>
                        <a:t> </a:t>
                      </a:r>
                      <a:r>
                        <a:rPr lang="fr-FR" sz="1200" spc="-55">
                          <a:solidFill>
                            <a:schemeClr val="tx1"/>
                          </a:solidFill>
                        </a:rPr>
                        <a:t>d'un</a:t>
                      </a:r>
                      <a:r>
                        <a:rPr lang="fr-FR" sz="1200" spc="-114">
                          <a:solidFill>
                            <a:schemeClr val="tx1"/>
                          </a:solidFill>
                        </a:rPr>
                        <a:t> </a:t>
                      </a:r>
                      <a:r>
                        <a:rPr lang="fr-FR" sz="1200" strike="sngStrike" spc="-75">
                          <a:solidFill>
                            <a:schemeClr val="tx1"/>
                          </a:solidFill>
                        </a:rPr>
                        <a:t>chef</a:t>
                      </a:r>
                      <a:r>
                        <a:rPr lang="fr-FR" sz="1200" strike="sngStrike">
                          <a:solidFill>
                            <a:schemeClr val="tx1"/>
                          </a:solidFill>
                        </a:rPr>
                        <a:t> </a:t>
                      </a:r>
                      <a:r>
                        <a:rPr lang="fr-FR" sz="1200" strike="sngStrike" spc="-70">
                          <a:solidFill>
                            <a:schemeClr val="tx1"/>
                          </a:solidFill>
                        </a:rPr>
                        <a:t>d’œuvre</a:t>
                      </a:r>
                      <a:r>
                        <a:rPr lang="fr-FR" sz="1200" strike="noStrike" spc="-65">
                          <a:solidFill>
                            <a:schemeClr val="tx1"/>
                          </a:solidFill>
                        </a:rPr>
                        <a:t> </a:t>
                      </a:r>
                      <a:r>
                        <a:rPr lang="fr-FR" sz="1200" strike="noStrike" spc="-10">
                          <a:solidFill>
                            <a:schemeClr val="tx1"/>
                          </a:solidFill>
                        </a:rPr>
                        <a:t>projet</a:t>
                      </a:r>
                      <a:endParaRPr lang="fr-FR" sz="1200">
                        <a:solidFill>
                          <a:schemeClr val="tx1"/>
                        </a:solidFill>
                        <a:latin typeface="Calibri"/>
                        <a:cs typeface="Calibri"/>
                      </a:endParaRPr>
                    </a:p>
                  </a:txBody>
                  <a:tcPr anchor="ctr"/>
                </a:tc>
                <a:tc>
                  <a:txBody>
                    <a:bodyPr/>
                    <a:lstStyle/>
                    <a:p>
                      <a:r>
                        <a:rPr lang="fr-FR" sz="1200" kern="1200">
                          <a:solidFill>
                            <a:schemeClr val="dk1"/>
                          </a:solidFill>
                        </a:rPr>
                        <a:t>-</a:t>
                      </a: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56</a:t>
                      </a:r>
                      <a:r>
                        <a:rPr lang="fr-FR" sz="1200" kern="1200">
                          <a:solidFill>
                            <a:schemeClr val="dk1"/>
                          </a:solidFill>
                        </a:rPr>
                        <a:t> </a:t>
                      </a:r>
                      <a:r>
                        <a:rPr lang="fr-FR" sz="1200" kern="1200">
                          <a:solidFill>
                            <a:schemeClr val="dk1"/>
                          </a:solidFill>
                          <a:highlight>
                            <a:srgbClr val="FFFF00"/>
                          </a:highlight>
                        </a:rPr>
                        <a:t>(-14) 42</a:t>
                      </a:r>
                      <a:endParaRPr lang="fr-FR" sz="1200" kern="1200">
                        <a:solidFill>
                          <a:schemeClr val="dk1"/>
                        </a:solidFill>
                        <a:highlight>
                          <a:srgbClr val="FFFF00"/>
                        </a:highlight>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kern="1200">
                          <a:solidFill>
                            <a:schemeClr val="dk1"/>
                          </a:solidFill>
                        </a:rPr>
                        <a:t>52</a:t>
                      </a:r>
                      <a:r>
                        <a:rPr lang="fr-FR" sz="1200" kern="1200">
                          <a:solidFill>
                            <a:schemeClr val="dk1"/>
                          </a:solidFill>
                        </a:rPr>
                        <a:t> </a:t>
                      </a:r>
                      <a:r>
                        <a:rPr lang="fr-FR" sz="1200" kern="1200">
                          <a:solidFill>
                            <a:schemeClr val="dk1"/>
                          </a:solidFill>
                          <a:highlight>
                            <a:srgbClr val="FFFF00"/>
                          </a:highlight>
                        </a:rPr>
                        <a:t>(-30h) 22</a:t>
                      </a:r>
                    </a:p>
                    <a:p>
                      <a:pPr algn="ct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108</a:t>
                      </a:r>
                      <a:r>
                        <a:rPr lang="fr-FR" sz="1200" kern="1200">
                          <a:solidFill>
                            <a:schemeClr val="dk1"/>
                          </a:solidFill>
                        </a:rPr>
                        <a:t> </a:t>
                      </a:r>
                      <a:r>
                        <a:rPr lang="fr-FR" sz="1200" kern="1200">
                          <a:solidFill>
                            <a:schemeClr val="dk1"/>
                          </a:solidFill>
                          <a:highlight>
                            <a:srgbClr val="FFFF00"/>
                          </a:highlight>
                        </a:rPr>
                        <a:t>64</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3861285886"/>
                  </a:ext>
                </a:extLst>
              </a:tr>
              <a:tr h="305084">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pc="-60">
                          <a:solidFill>
                            <a:schemeClr val="tx1"/>
                          </a:solidFill>
                        </a:rPr>
                        <a:t>Prévention-</a:t>
                      </a:r>
                      <a:r>
                        <a:rPr lang="fr-FR" sz="1200" spc="-75">
                          <a:solidFill>
                            <a:schemeClr val="tx1"/>
                          </a:solidFill>
                        </a:rPr>
                        <a:t>santé-</a:t>
                      </a:r>
                      <a:r>
                        <a:rPr lang="fr-FR" sz="1200" spc="-10">
                          <a:solidFill>
                            <a:schemeClr val="tx1"/>
                          </a:solidFill>
                        </a:rPr>
                        <a:t>environnement</a:t>
                      </a:r>
                      <a:endParaRPr lang="fr-FR" sz="1200">
                        <a:solidFill>
                          <a:schemeClr val="tx1"/>
                        </a:solidFill>
                        <a:latin typeface="Calibri"/>
                        <a:cs typeface="Calibri"/>
                      </a:endParaRPr>
                    </a:p>
                  </a:txBody>
                  <a:tcPr anchor="ctr"/>
                </a:tc>
                <a:tc>
                  <a:txBody>
                    <a:bodyPr/>
                    <a:lstStyle/>
                    <a:p>
                      <a:r>
                        <a:rPr lang="fr-FR" sz="1200" kern="1200">
                          <a:solidFill>
                            <a:schemeClr val="dk1"/>
                          </a:solidFill>
                        </a:rPr>
                        <a:t>30</a:t>
                      </a:r>
                      <a:endParaRPr lang="fr-FR" sz="1200" kern="1200">
                        <a:solidFill>
                          <a:schemeClr val="dk1"/>
                        </a:solidFill>
                        <a:latin typeface="+mn-lt"/>
                        <a:ea typeface="+mn-ea"/>
                        <a:cs typeface="+mn-cs"/>
                      </a:endParaRPr>
                    </a:p>
                  </a:txBody>
                  <a:tcPr/>
                </a:tc>
                <a:tc>
                  <a:txBody>
                    <a:bodyPr/>
                    <a:lstStyle/>
                    <a:p>
                      <a:pPr algn="ctr"/>
                      <a:r>
                        <a:rPr lang="fr-FR" sz="1200" kern="1200">
                          <a:solidFill>
                            <a:schemeClr val="dk1"/>
                          </a:solidFill>
                        </a:rPr>
                        <a:t>28</a:t>
                      </a: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26</a:t>
                      </a:r>
                      <a:r>
                        <a:rPr lang="fr-FR" sz="1200" kern="1200">
                          <a:solidFill>
                            <a:schemeClr val="dk1"/>
                          </a:solidFill>
                        </a:rPr>
                        <a:t> </a:t>
                      </a:r>
                      <a:r>
                        <a:rPr lang="fr-FR" sz="1200" kern="1200">
                          <a:solidFill>
                            <a:schemeClr val="dk1"/>
                          </a:solidFill>
                          <a:highlight>
                            <a:srgbClr val="FFFF00"/>
                          </a:highlight>
                        </a:rPr>
                        <a:t>(+7) 33</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strike="sngStrike" kern="1200">
                          <a:solidFill>
                            <a:schemeClr val="dk1"/>
                          </a:solidFill>
                        </a:rPr>
                        <a:t>84</a:t>
                      </a:r>
                      <a:r>
                        <a:rPr lang="fr-FR" sz="1200" kern="1200">
                          <a:solidFill>
                            <a:schemeClr val="dk1"/>
                          </a:solidFill>
                        </a:rPr>
                        <a:t> </a:t>
                      </a:r>
                      <a:r>
                        <a:rPr lang="fr-FR" sz="1200" kern="1200">
                          <a:solidFill>
                            <a:schemeClr val="dk1"/>
                          </a:solidFill>
                          <a:highlight>
                            <a:srgbClr val="FFFF00"/>
                          </a:highlight>
                        </a:rPr>
                        <a:t>91</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1326283797"/>
                  </a:ext>
                </a:extLst>
              </a:tr>
              <a:tr h="446464">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200" spc="-90">
                          <a:solidFill>
                            <a:schemeClr val="tx1"/>
                          </a:solidFill>
                        </a:rPr>
                        <a:t>Economie-</a:t>
                      </a:r>
                      <a:r>
                        <a:rPr lang="fr-FR" sz="1200" spc="-80">
                          <a:solidFill>
                            <a:schemeClr val="tx1"/>
                          </a:solidFill>
                        </a:rPr>
                        <a:t>gestion</a:t>
                      </a:r>
                      <a:r>
                        <a:rPr lang="fr-FR" sz="1200" spc="-50">
                          <a:solidFill>
                            <a:schemeClr val="tx1"/>
                          </a:solidFill>
                        </a:rPr>
                        <a:t> </a:t>
                      </a:r>
                      <a:r>
                        <a:rPr lang="fr-FR" sz="1200" spc="-85">
                          <a:solidFill>
                            <a:schemeClr val="tx1"/>
                          </a:solidFill>
                        </a:rPr>
                        <a:t>ou</a:t>
                      </a:r>
                      <a:r>
                        <a:rPr lang="fr-FR" sz="1200" spc="-45">
                          <a:solidFill>
                            <a:schemeClr val="tx1"/>
                          </a:solidFill>
                        </a:rPr>
                        <a:t> </a:t>
                      </a:r>
                      <a:r>
                        <a:rPr lang="fr-FR" sz="1200" spc="-65">
                          <a:solidFill>
                            <a:schemeClr val="tx1"/>
                          </a:solidFill>
                        </a:rPr>
                        <a:t>économie-</a:t>
                      </a:r>
                      <a:r>
                        <a:rPr lang="fr-FR" sz="1200" spc="-35">
                          <a:solidFill>
                            <a:schemeClr val="tx1"/>
                          </a:solidFill>
                        </a:rPr>
                        <a:t>droit </a:t>
                      </a:r>
                      <a:r>
                        <a:rPr lang="fr-FR" sz="1200" spc="-65">
                          <a:solidFill>
                            <a:schemeClr val="tx1"/>
                          </a:solidFill>
                        </a:rPr>
                        <a:t>(selon</a:t>
                      </a:r>
                      <a:r>
                        <a:rPr lang="fr-FR" sz="1200" spc="-135">
                          <a:solidFill>
                            <a:schemeClr val="tx1"/>
                          </a:solidFill>
                        </a:rPr>
                        <a:t> </a:t>
                      </a:r>
                      <a:r>
                        <a:rPr lang="fr-FR" sz="1200" spc="-45">
                          <a:solidFill>
                            <a:schemeClr val="tx1"/>
                          </a:solidFill>
                        </a:rPr>
                        <a:t>la</a:t>
                      </a:r>
                      <a:r>
                        <a:rPr lang="fr-FR" sz="1200" spc="-165">
                          <a:solidFill>
                            <a:schemeClr val="tx1"/>
                          </a:solidFill>
                        </a:rPr>
                        <a:t> </a:t>
                      </a:r>
                      <a:r>
                        <a:rPr lang="fr-FR" sz="1200" spc="-10">
                          <a:solidFill>
                            <a:schemeClr val="tx1"/>
                          </a:solidFill>
                        </a:rPr>
                        <a:t>spécialité)</a:t>
                      </a:r>
                      <a:endParaRPr lang="fr-FR" sz="1200">
                        <a:solidFill>
                          <a:schemeClr val="tx1"/>
                        </a:solidFill>
                        <a:latin typeface="Calibri"/>
                        <a:cs typeface="Calibri"/>
                      </a:endParaRPr>
                    </a:p>
                  </a:txBody>
                  <a:tcPr anchor="ctr"/>
                </a:tc>
                <a:tc>
                  <a:txBody>
                    <a:bodyPr/>
                    <a:lstStyle/>
                    <a:p>
                      <a:r>
                        <a:rPr lang="fr-FR" sz="1200" kern="1200">
                          <a:solidFill>
                            <a:schemeClr val="dk1"/>
                          </a:solidFill>
                        </a:rPr>
                        <a:t>30</a:t>
                      </a:r>
                      <a:endParaRPr lang="fr-FR" sz="1200" kern="1200">
                        <a:solidFill>
                          <a:schemeClr val="dk1"/>
                        </a:solidFill>
                        <a:latin typeface="+mn-lt"/>
                        <a:ea typeface="+mn-ea"/>
                        <a:cs typeface="+mn-cs"/>
                      </a:endParaRPr>
                    </a:p>
                  </a:txBody>
                  <a:tcPr/>
                </a:tc>
                <a:tc>
                  <a:txBody>
                    <a:bodyPr/>
                    <a:lstStyle/>
                    <a:p>
                      <a:pPr algn="ctr"/>
                      <a:r>
                        <a:rPr lang="fr-FR" sz="1200" kern="1200">
                          <a:solidFill>
                            <a:schemeClr val="dk1"/>
                          </a:solidFill>
                        </a:rPr>
                        <a:t>28</a:t>
                      </a:r>
                      <a:endParaRPr lang="fr-FR" sz="1200" kern="1200">
                        <a:solidFill>
                          <a:schemeClr val="dk1"/>
                        </a:solidFill>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kern="1200">
                          <a:solidFill>
                            <a:schemeClr val="dk1"/>
                          </a:solidFill>
                        </a:rPr>
                        <a:t>26</a:t>
                      </a:r>
                      <a:r>
                        <a:rPr lang="fr-FR" sz="1200" kern="1200">
                          <a:solidFill>
                            <a:schemeClr val="dk1"/>
                          </a:solidFill>
                        </a:rPr>
                        <a:t> </a:t>
                      </a:r>
                      <a:r>
                        <a:rPr lang="fr-FR" sz="1200" kern="1200">
                          <a:solidFill>
                            <a:schemeClr val="dk1"/>
                          </a:solidFill>
                          <a:highlight>
                            <a:srgbClr val="FFFF00"/>
                          </a:highlight>
                        </a:rPr>
                        <a:t>(+7) 33</a:t>
                      </a:r>
                    </a:p>
                    <a:p>
                      <a:pPr algn="ctr"/>
                      <a:endParaRPr lang="fr-FR" sz="1200" kern="1200">
                        <a:solidFill>
                          <a:schemeClr val="dk1"/>
                        </a:solidFill>
                        <a:latin typeface="+mn-lt"/>
                        <a:ea typeface="+mn-ea"/>
                        <a:cs typeface="+mn-cs"/>
                      </a:endParaRPr>
                    </a:p>
                  </a:txBody>
                  <a:tcPr/>
                </a:tc>
                <a:tc>
                  <a:txBody>
                    <a:bodyPr/>
                    <a:lstStyle/>
                    <a:p>
                      <a:pPr algn="ctr"/>
                      <a:r>
                        <a:rPr lang="fr-FR" sz="1200" strike="sngStrike" kern="1200">
                          <a:solidFill>
                            <a:schemeClr val="dk1"/>
                          </a:solidFill>
                        </a:rPr>
                        <a:t>84</a:t>
                      </a:r>
                      <a:r>
                        <a:rPr lang="fr-FR" sz="1200" kern="1200">
                          <a:solidFill>
                            <a:schemeClr val="dk1"/>
                          </a:solidFill>
                        </a:rPr>
                        <a:t> </a:t>
                      </a:r>
                      <a:r>
                        <a:rPr lang="fr-FR" sz="1200" kern="1200">
                          <a:solidFill>
                            <a:schemeClr val="dk1"/>
                          </a:solidFill>
                          <a:highlight>
                            <a:srgbClr val="FFFF00"/>
                          </a:highlight>
                        </a:rPr>
                        <a:t>91</a:t>
                      </a:r>
                      <a:endParaRPr lang="fr-FR" sz="12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596638288"/>
                  </a:ext>
                </a:extLst>
              </a:tr>
            </a:tbl>
          </a:graphicData>
        </a:graphic>
      </p:graphicFrame>
      <p:sp>
        <p:nvSpPr>
          <p:cNvPr id="12" name="Rectangle : coins arrondis 11">
            <a:extLst>
              <a:ext uri="{FF2B5EF4-FFF2-40B4-BE49-F238E27FC236}">
                <a16:creationId xmlns:a16="http://schemas.microsoft.com/office/drawing/2014/main" id="{89F2FF4A-ED4E-4D27-8B68-D383800FA8DA}"/>
              </a:ext>
            </a:extLst>
          </p:cNvPr>
          <p:cNvSpPr/>
          <p:nvPr/>
        </p:nvSpPr>
        <p:spPr>
          <a:xfrm>
            <a:off x="754961" y="774123"/>
            <a:ext cx="5825836" cy="455849"/>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80"/>
              </a:lnSpc>
            </a:pPr>
            <a:r>
              <a:rPr lang="fr-FR" sz="1400" b="1">
                <a:solidFill>
                  <a:schemeClr val="bg1"/>
                </a:solidFill>
                <a:latin typeface="Marianne ExtraBold" panose="02000000000000000000" pitchFamily="50" charset="0"/>
              </a:rPr>
              <a:t>Principales évolutions de l’arrêté du 21 novembre 2018</a:t>
            </a:r>
          </a:p>
        </p:txBody>
      </p:sp>
      <p:sp>
        <p:nvSpPr>
          <p:cNvPr id="5" name="object 96">
            <a:extLst>
              <a:ext uri="{FF2B5EF4-FFF2-40B4-BE49-F238E27FC236}">
                <a16:creationId xmlns:a16="http://schemas.microsoft.com/office/drawing/2014/main" id="{1B855320-129D-05EA-DB9C-D5F737613210}"/>
              </a:ext>
            </a:extLst>
          </p:cNvPr>
          <p:cNvSpPr txBox="1"/>
          <p:nvPr/>
        </p:nvSpPr>
        <p:spPr>
          <a:xfrm>
            <a:off x="6839183" y="709551"/>
            <a:ext cx="1813581" cy="348172"/>
          </a:xfrm>
          <a:prstGeom prst="rect">
            <a:avLst/>
          </a:prstGeom>
        </p:spPr>
        <p:txBody>
          <a:bodyPr vert="horz" wrap="square" lIns="0" tIns="9525" rIns="0" bIns="0" rtlCol="0" anchor="t">
            <a:spAutoFit/>
          </a:bodyPr>
          <a:lstStyle/>
          <a:p>
            <a:pPr marL="9525" marR="3810">
              <a:lnSpc>
                <a:spcPct val="100099"/>
              </a:lnSpc>
              <a:spcBef>
                <a:spcPts val="75"/>
              </a:spcBef>
            </a:pPr>
            <a:r>
              <a:rPr lang="fr-FR" sz="1100" spc="-8">
                <a:solidFill>
                  <a:srgbClr val="C00000"/>
                </a:solidFill>
                <a:latin typeface="Marianne"/>
                <a:cs typeface="Calibri"/>
                <a:hlinkClick r:id="rId4">
                  <a:extLst>
                    <a:ext uri="{A12FA001-AC4F-418D-AE19-62706E023703}">
                      <ahyp:hlinkClr xmlns:ahyp="http://schemas.microsoft.com/office/drawing/2018/hyperlinkcolor" val="tx"/>
                    </a:ext>
                  </a:extLst>
                </a:hlinkClick>
              </a:rPr>
              <a:t>Nouvelle grille horaire Arrêté du 22 janvier 2024</a:t>
            </a:r>
          </a:p>
        </p:txBody>
      </p:sp>
      <p:sp>
        <p:nvSpPr>
          <p:cNvPr id="4" name="object 94">
            <a:extLst>
              <a:ext uri="{FF2B5EF4-FFF2-40B4-BE49-F238E27FC236}">
                <a16:creationId xmlns:a16="http://schemas.microsoft.com/office/drawing/2014/main" id="{8621550C-D9C8-879A-149D-FB79E398A8CD}"/>
              </a:ext>
            </a:extLst>
          </p:cNvPr>
          <p:cNvSpPr txBox="1"/>
          <p:nvPr/>
        </p:nvSpPr>
        <p:spPr>
          <a:xfrm>
            <a:off x="381357" y="1315875"/>
            <a:ext cx="8346697" cy="147476"/>
          </a:xfrm>
          <a:prstGeom prst="rect">
            <a:avLst/>
          </a:prstGeom>
        </p:spPr>
        <p:txBody>
          <a:bodyPr vert="horz" wrap="square" lIns="0" tIns="19050" rIns="0" bIns="0" rtlCol="0">
            <a:spAutoFit/>
          </a:bodyPr>
          <a:lstStyle/>
          <a:p>
            <a:pPr marL="9525" marR="3810">
              <a:lnSpc>
                <a:spcPts val="960"/>
              </a:lnSpc>
              <a:spcBef>
                <a:spcPts val="150"/>
              </a:spcBef>
            </a:pPr>
            <a:r>
              <a:rPr lang="fr-FR" b="1">
                <a:latin typeface="Calibri"/>
                <a:cs typeface="Calibri"/>
              </a:rPr>
              <a:t>ANNEXE</a:t>
            </a:r>
            <a:r>
              <a:rPr lang="fr-FR" b="1" spc="-41">
                <a:latin typeface="Calibri"/>
                <a:cs typeface="Calibri"/>
              </a:rPr>
              <a:t> </a:t>
            </a:r>
            <a:r>
              <a:rPr lang="fr-FR" b="1">
                <a:latin typeface="Calibri"/>
                <a:cs typeface="Calibri"/>
              </a:rPr>
              <a:t>1</a:t>
            </a:r>
            <a:r>
              <a:rPr lang="fr-FR" b="1" spc="8">
                <a:latin typeface="Calibri"/>
                <a:cs typeface="Calibri"/>
              </a:rPr>
              <a:t> </a:t>
            </a:r>
            <a:r>
              <a:rPr lang="fr-FR" b="1">
                <a:latin typeface="Calibri"/>
                <a:cs typeface="Calibri"/>
              </a:rPr>
              <a:t>-</a:t>
            </a:r>
            <a:r>
              <a:rPr lang="fr-FR" b="1" spc="-53">
                <a:latin typeface="Calibri"/>
                <a:cs typeface="Calibri"/>
              </a:rPr>
              <a:t> </a:t>
            </a:r>
            <a:r>
              <a:rPr lang="fr-FR" b="1">
                <a:latin typeface="Calibri"/>
                <a:cs typeface="Calibri"/>
              </a:rPr>
              <a:t>VOLUME</a:t>
            </a:r>
            <a:r>
              <a:rPr lang="fr-FR" b="1" spc="-38">
                <a:latin typeface="Calibri"/>
                <a:cs typeface="Calibri"/>
              </a:rPr>
              <a:t> </a:t>
            </a:r>
            <a:r>
              <a:rPr lang="fr-FR" b="1">
                <a:latin typeface="Calibri"/>
                <a:cs typeface="Calibri"/>
              </a:rPr>
              <a:t>HORAIRE</a:t>
            </a:r>
            <a:r>
              <a:rPr lang="fr-FR" b="1" spc="19">
                <a:latin typeface="Calibri"/>
                <a:cs typeface="Calibri"/>
              </a:rPr>
              <a:t> </a:t>
            </a:r>
            <a:r>
              <a:rPr lang="fr-FR" b="1">
                <a:latin typeface="Calibri"/>
                <a:cs typeface="Calibri"/>
              </a:rPr>
              <a:t>DE</a:t>
            </a:r>
            <a:r>
              <a:rPr lang="fr-FR" b="1" spc="19">
                <a:latin typeface="Calibri"/>
                <a:cs typeface="Calibri"/>
              </a:rPr>
              <a:t> </a:t>
            </a:r>
            <a:r>
              <a:rPr lang="fr-FR" b="1">
                <a:latin typeface="Calibri"/>
                <a:cs typeface="Calibri"/>
              </a:rPr>
              <a:t>RÉFÉRENCE</a:t>
            </a:r>
            <a:r>
              <a:rPr lang="fr-FR" b="1" spc="19">
                <a:latin typeface="Calibri"/>
                <a:cs typeface="Calibri"/>
              </a:rPr>
              <a:t> </a:t>
            </a:r>
            <a:r>
              <a:rPr lang="fr-FR" b="1">
                <a:latin typeface="Calibri"/>
                <a:cs typeface="Calibri"/>
              </a:rPr>
              <a:t>(*)</a:t>
            </a:r>
            <a:r>
              <a:rPr lang="fr-FR" b="1" spc="-60">
                <a:latin typeface="Calibri"/>
                <a:cs typeface="Calibri"/>
              </a:rPr>
              <a:t> </a:t>
            </a:r>
            <a:r>
              <a:rPr lang="fr-FR" b="1">
                <a:latin typeface="Calibri"/>
                <a:cs typeface="Calibri"/>
              </a:rPr>
              <a:t>CORRESPONDANT</a:t>
            </a:r>
            <a:r>
              <a:rPr lang="fr-FR" b="1" spc="11">
                <a:latin typeface="Calibri"/>
                <a:cs typeface="Calibri"/>
              </a:rPr>
              <a:t> </a:t>
            </a:r>
            <a:r>
              <a:rPr lang="fr-FR" b="1">
                <a:latin typeface="Calibri"/>
                <a:cs typeface="Calibri"/>
              </a:rPr>
              <a:t>À</a:t>
            </a:r>
            <a:r>
              <a:rPr lang="fr-FR" b="1" spc="-30">
                <a:latin typeface="Calibri"/>
                <a:cs typeface="Calibri"/>
              </a:rPr>
              <a:t> </a:t>
            </a:r>
            <a:r>
              <a:rPr lang="fr-FR" b="1">
                <a:latin typeface="Calibri"/>
                <a:cs typeface="Calibri"/>
              </a:rPr>
              <a:t>UNE</a:t>
            </a:r>
            <a:r>
              <a:rPr lang="fr-FR" b="1" spc="-38">
                <a:latin typeface="Calibri"/>
                <a:cs typeface="Calibri"/>
              </a:rPr>
              <a:t> </a:t>
            </a:r>
            <a:r>
              <a:rPr lang="fr-FR" b="1" spc="-8">
                <a:latin typeface="Calibri"/>
                <a:cs typeface="Calibri"/>
              </a:rPr>
              <a:t>DURÉE</a:t>
            </a:r>
            <a:r>
              <a:rPr lang="fr-FR" b="1" spc="-38">
                <a:latin typeface="Calibri"/>
                <a:cs typeface="Calibri"/>
              </a:rPr>
              <a:t> </a:t>
            </a:r>
            <a:r>
              <a:rPr lang="fr-FR" b="1">
                <a:latin typeface="Calibri"/>
                <a:cs typeface="Calibri"/>
              </a:rPr>
              <a:t>DE</a:t>
            </a:r>
            <a:r>
              <a:rPr lang="fr-FR" b="1" spc="19">
                <a:latin typeface="Calibri"/>
                <a:cs typeface="Calibri"/>
              </a:rPr>
              <a:t> </a:t>
            </a:r>
            <a:r>
              <a:rPr lang="fr-FR" b="1">
                <a:latin typeface="Calibri"/>
                <a:cs typeface="Calibri"/>
              </a:rPr>
              <a:t>84</a:t>
            </a:r>
            <a:r>
              <a:rPr lang="fr-FR" b="1" spc="34">
                <a:highlight>
                  <a:srgbClr val="FFFF00"/>
                </a:highlight>
                <a:latin typeface="Calibri"/>
                <a:cs typeface="Calibri"/>
              </a:rPr>
              <a:t> </a:t>
            </a:r>
            <a:r>
              <a:rPr lang="fr-FR" b="1">
                <a:highlight>
                  <a:srgbClr val="FFFF00"/>
                </a:highlight>
                <a:latin typeface="Calibri"/>
                <a:cs typeface="Calibri"/>
              </a:rPr>
              <a:t>80</a:t>
            </a:r>
            <a:r>
              <a:rPr lang="fr-FR" b="1" spc="60">
                <a:highlight>
                  <a:srgbClr val="FFFF00"/>
                </a:highlight>
                <a:latin typeface="Calibri"/>
                <a:cs typeface="Calibri"/>
              </a:rPr>
              <a:t> </a:t>
            </a:r>
            <a:r>
              <a:rPr lang="fr-FR" b="1">
                <a:latin typeface="Calibri"/>
                <a:cs typeface="Calibri"/>
              </a:rPr>
              <a:t>SEMAINES</a:t>
            </a:r>
            <a:r>
              <a:rPr lang="fr-FR" b="1" spc="-23">
                <a:latin typeface="Calibri"/>
                <a:cs typeface="Calibri"/>
              </a:rPr>
              <a:t> </a:t>
            </a:r>
            <a:r>
              <a:rPr lang="fr-FR" b="1">
                <a:latin typeface="Calibri"/>
                <a:cs typeface="Calibri"/>
              </a:rPr>
              <a:t>D'ENSEIGNEMENT,</a:t>
            </a:r>
            <a:r>
              <a:rPr lang="fr-FR" b="1" spc="-68">
                <a:latin typeface="Calibri"/>
                <a:cs typeface="Calibri"/>
              </a:rPr>
              <a:t> </a:t>
            </a:r>
            <a:r>
              <a:rPr lang="fr-FR" b="1">
                <a:latin typeface="Calibri"/>
                <a:cs typeface="Calibri"/>
              </a:rPr>
              <a:t>22</a:t>
            </a:r>
            <a:r>
              <a:rPr lang="fr-FR" b="1" spc="15">
                <a:highlight>
                  <a:srgbClr val="FFFF00"/>
                </a:highlight>
                <a:latin typeface="Calibri"/>
                <a:cs typeface="Calibri"/>
              </a:rPr>
              <a:t> </a:t>
            </a:r>
            <a:r>
              <a:rPr lang="fr-FR" b="1" spc="-19">
                <a:highlight>
                  <a:srgbClr val="FFFF00"/>
                </a:highlight>
                <a:latin typeface="Calibri"/>
                <a:cs typeface="Calibri"/>
              </a:rPr>
              <a:t>20 </a:t>
            </a:r>
            <a:r>
              <a:rPr lang="fr-FR" b="1">
                <a:latin typeface="Calibri"/>
                <a:cs typeface="Calibri"/>
              </a:rPr>
              <a:t>SEMAINES</a:t>
            </a:r>
            <a:r>
              <a:rPr lang="fr-FR" b="1" spc="-19">
                <a:latin typeface="Calibri"/>
                <a:cs typeface="Calibri"/>
              </a:rPr>
              <a:t> </a:t>
            </a:r>
            <a:r>
              <a:rPr lang="fr-FR" b="1">
                <a:latin typeface="Calibri"/>
                <a:cs typeface="Calibri"/>
              </a:rPr>
              <a:t>DE</a:t>
            </a:r>
            <a:r>
              <a:rPr lang="fr-FR" b="1" spc="-30">
                <a:latin typeface="Calibri"/>
                <a:cs typeface="Calibri"/>
              </a:rPr>
              <a:t> </a:t>
            </a:r>
            <a:r>
              <a:rPr lang="fr-FR" b="1">
                <a:latin typeface="Calibri"/>
                <a:cs typeface="Calibri"/>
              </a:rPr>
              <a:t>PFMP</a:t>
            </a:r>
            <a:r>
              <a:rPr lang="fr-FR" b="1" spc="-11">
                <a:latin typeface="Calibri"/>
                <a:cs typeface="Calibri"/>
              </a:rPr>
              <a:t> </a:t>
            </a:r>
            <a:r>
              <a:rPr lang="fr-FR" b="1">
                <a:latin typeface="Calibri"/>
                <a:cs typeface="Calibri"/>
              </a:rPr>
              <a:t>ET</a:t>
            </a:r>
            <a:r>
              <a:rPr lang="fr-FR" b="1" spc="19">
                <a:latin typeface="Calibri"/>
                <a:cs typeface="Calibri"/>
              </a:rPr>
              <a:t> </a:t>
            </a:r>
            <a:r>
              <a:rPr lang="fr-FR" b="1">
                <a:latin typeface="Calibri"/>
                <a:cs typeface="Calibri"/>
              </a:rPr>
              <a:t>2</a:t>
            </a:r>
            <a:r>
              <a:rPr lang="fr-FR" b="1" spc="11">
                <a:latin typeface="Calibri"/>
                <a:cs typeface="Calibri"/>
              </a:rPr>
              <a:t> </a:t>
            </a:r>
            <a:r>
              <a:rPr lang="fr-FR" b="1">
                <a:latin typeface="Calibri"/>
                <a:cs typeface="Calibri"/>
              </a:rPr>
              <a:t>SEMAINES</a:t>
            </a:r>
            <a:r>
              <a:rPr lang="fr-FR" b="1" spc="-79">
                <a:latin typeface="Calibri"/>
                <a:cs typeface="Calibri"/>
              </a:rPr>
              <a:t> </a:t>
            </a:r>
            <a:r>
              <a:rPr lang="fr-FR" b="1" spc="-8">
                <a:latin typeface="Calibri"/>
                <a:cs typeface="Calibri"/>
              </a:rPr>
              <a:t>D'EXAMEN</a:t>
            </a:r>
            <a:endParaRPr lang="fr-FR">
              <a:latin typeface="Calibri"/>
              <a:cs typeface="Calibri"/>
            </a:endParaRPr>
          </a:p>
        </p:txBody>
      </p:sp>
      <p:pic>
        <p:nvPicPr>
          <p:cNvPr id="13" name="Image 12" descr="Une image contenant logo, croquis, clipart, Graphique&#10;&#10;Description générée automatiquement">
            <a:extLst>
              <a:ext uri="{FF2B5EF4-FFF2-40B4-BE49-F238E27FC236}">
                <a16:creationId xmlns:a16="http://schemas.microsoft.com/office/drawing/2014/main" id="{9F3DC922-4C7B-4B97-B7E5-AA9AD5F09A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20354" y="521602"/>
            <a:ext cx="464820" cy="466725"/>
          </a:xfrm>
          <a:prstGeom prst="rect">
            <a:avLst/>
          </a:prstGeom>
        </p:spPr>
      </p:pic>
    </p:spTree>
    <p:extLst>
      <p:ext uri="{BB962C8B-B14F-4D97-AF65-F5344CB8AC3E}">
        <p14:creationId xmlns:p14="http://schemas.microsoft.com/office/powerpoint/2010/main" val="9149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7371" y="256356"/>
            <a:ext cx="6934200" cy="364459"/>
          </a:xfrm>
          <a:prstGeom prst="rect">
            <a:avLst/>
          </a:prstGeom>
        </p:spPr>
        <p:txBody>
          <a:bodyPr wrap="square" lIns="0" tIns="0" rIns="0" bIns="0" rtlCol="0" anchor="t">
            <a:spAutoFit/>
          </a:bodyPr>
          <a:lstStyle/>
          <a:p>
            <a:pPr algn="ctr">
              <a:lnSpc>
                <a:spcPts val="2772"/>
              </a:lnSpc>
            </a:pPr>
            <a:r>
              <a:rPr lang="en-US" sz="3600">
                <a:solidFill>
                  <a:srgbClr val="861767"/>
                </a:solidFill>
                <a:latin typeface="Bahnschrift Condensed" panose="020B0502040204020203" pitchFamily="34" charset="0"/>
              </a:rPr>
              <a:t>COMPARATIF DES GRILLES HORAIRES</a:t>
            </a:r>
          </a:p>
        </p:txBody>
      </p:sp>
      <p:sp>
        <p:nvSpPr>
          <p:cNvPr id="14" name="Freeform 6">
            <a:extLst>
              <a:ext uri="{FF2B5EF4-FFF2-40B4-BE49-F238E27FC236}">
                <a16:creationId xmlns:a16="http://schemas.microsoft.com/office/drawing/2014/main" id="{4FBCEEC7-C604-4BBD-AF0F-5310D1B9B555}"/>
              </a:ext>
            </a:extLst>
          </p:cNvPr>
          <p:cNvSpPr/>
          <p:nvPr/>
        </p:nvSpPr>
        <p:spPr>
          <a:xfrm>
            <a:off x="8472271" y="4817270"/>
            <a:ext cx="769199" cy="74462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446546" y="-1972802"/>
            <a:ext cx="2513346" cy="276516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12">
            <a:extLst>
              <a:ext uri="{FF2B5EF4-FFF2-40B4-BE49-F238E27FC236}">
                <a16:creationId xmlns:a16="http://schemas.microsoft.com/office/drawing/2014/main" id="{43A2C078-B43D-42D7-8147-47FBF45C7557}"/>
              </a:ext>
            </a:extLst>
          </p:cNvPr>
          <p:cNvSpPr txBox="1"/>
          <p:nvPr/>
        </p:nvSpPr>
        <p:spPr>
          <a:xfrm>
            <a:off x="1676400" y="561477"/>
            <a:ext cx="2867864" cy="214867"/>
          </a:xfrm>
          <a:prstGeom prst="rect">
            <a:avLst/>
          </a:prstGeom>
        </p:spPr>
        <p:txBody>
          <a:bodyPr wrap="square" lIns="0" tIns="0" rIns="0" bIns="0" rtlCol="0" anchor="t">
            <a:spAutoFit/>
          </a:bodyPr>
          <a:lstStyle/>
          <a:p>
            <a:pPr>
              <a:lnSpc>
                <a:spcPts val="1680"/>
              </a:lnSpc>
            </a:pPr>
            <a:r>
              <a:rPr lang="fr-FR" sz="1401">
                <a:solidFill>
                  <a:srgbClr val="545454"/>
                </a:solidFill>
                <a:latin typeface="Marianne" panose="02000000000000000000" pitchFamily="50" charset="0"/>
              </a:rPr>
              <a:t>Baccalauréat professionnel</a:t>
            </a:r>
          </a:p>
        </p:txBody>
      </p:sp>
      <p:sp>
        <p:nvSpPr>
          <p:cNvPr id="165" name="object 83">
            <a:extLst>
              <a:ext uri="{FF2B5EF4-FFF2-40B4-BE49-F238E27FC236}">
                <a16:creationId xmlns:a16="http://schemas.microsoft.com/office/drawing/2014/main" id="{DADFFFD9-3839-4798-BE0C-F7943BD7419F}"/>
              </a:ext>
            </a:extLst>
          </p:cNvPr>
          <p:cNvSpPr txBox="1"/>
          <p:nvPr/>
        </p:nvSpPr>
        <p:spPr>
          <a:xfrm>
            <a:off x="1680019" y="4665918"/>
            <a:ext cx="1284923" cy="138980"/>
          </a:xfrm>
          <a:prstGeom prst="rect">
            <a:avLst/>
          </a:prstGeom>
        </p:spPr>
        <p:txBody>
          <a:bodyPr vert="horz" wrap="square" lIns="0" tIns="11906" rIns="0" bIns="0" rtlCol="0">
            <a:spAutoFit/>
          </a:bodyPr>
          <a:lstStyle/>
          <a:p>
            <a:pPr marL="9525">
              <a:spcBef>
                <a:spcPts val="94"/>
              </a:spcBef>
            </a:pPr>
            <a:r>
              <a:rPr sz="825" b="1">
                <a:solidFill>
                  <a:srgbClr val="FFFFFF"/>
                </a:solidFill>
                <a:latin typeface="Calibri"/>
                <a:cs typeface="Calibri"/>
              </a:rPr>
              <a:t>ENSEIGNEMENTS</a:t>
            </a:r>
            <a:r>
              <a:rPr sz="825" b="1" spc="-64">
                <a:solidFill>
                  <a:srgbClr val="FFFFFF"/>
                </a:solidFill>
                <a:latin typeface="Calibri"/>
                <a:cs typeface="Calibri"/>
              </a:rPr>
              <a:t> </a:t>
            </a:r>
            <a:r>
              <a:rPr sz="825" b="1" spc="-8">
                <a:solidFill>
                  <a:srgbClr val="FFFFFF"/>
                </a:solidFill>
                <a:latin typeface="Calibri"/>
                <a:cs typeface="Calibri"/>
              </a:rPr>
              <a:t>GÉNÉRAUX</a:t>
            </a:r>
            <a:endParaRPr sz="825">
              <a:latin typeface="Calibri"/>
              <a:cs typeface="Calibri"/>
            </a:endParaRPr>
          </a:p>
        </p:txBody>
      </p:sp>
      <p:graphicFrame>
        <p:nvGraphicFramePr>
          <p:cNvPr id="11" name="Tableau 10">
            <a:extLst>
              <a:ext uri="{FF2B5EF4-FFF2-40B4-BE49-F238E27FC236}">
                <a16:creationId xmlns:a16="http://schemas.microsoft.com/office/drawing/2014/main" id="{C1D41DDB-095E-896A-4CDE-E8AB50CCD3C4}"/>
              </a:ext>
            </a:extLst>
          </p:cNvPr>
          <p:cNvGraphicFramePr>
            <a:graphicFrameLocks noGrp="1"/>
          </p:cNvGraphicFramePr>
          <p:nvPr>
            <p:extLst>
              <p:ext uri="{D42A27DB-BD31-4B8C-83A1-F6EECF244321}">
                <p14:modId xmlns:p14="http://schemas.microsoft.com/office/powerpoint/2010/main" val="3541214753"/>
              </p:ext>
            </p:extLst>
          </p:nvPr>
        </p:nvGraphicFramePr>
        <p:xfrm>
          <a:off x="-2566" y="5391"/>
          <a:ext cx="9143999" cy="5152257"/>
        </p:xfrm>
        <a:graphic>
          <a:graphicData uri="http://schemas.openxmlformats.org/drawingml/2006/table">
            <a:tbl>
              <a:tblPr firstRow="1" bandRow="1">
                <a:tableStyleId>{5C22544A-7EE6-4342-B048-85BDC9FD1C3A}</a:tableStyleId>
              </a:tblPr>
              <a:tblGrid>
                <a:gridCol w="3136740">
                  <a:extLst>
                    <a:ext uri="{9D8B030D-6E8A-4147-A177-3AD203B41FA5}">
                      <a16:colId xmlns:a16="http://schemas.microsoft.com/office/drawing/2014/main" val="4049205553"/>
                    </a:ext>
                  </a:extLst>
                </a:gridCol>
                <a:gridCol w="1030146">
                  <a:extLst>
                    <a:ext uri="{9D8B030D-6E8A-4147-A177-3AD203B41FA5}">
                      <a16:colId xmlns:a16="http://schemas.microsoft.com/office/drawing/2014/main" val="3885309691"/>
                    </a:ext>
                  </a:extLst>
                </a:gridCol>
                <a:gridCol w="1180618">
                  <a:extLst>
                    <a:ext uri="{9D8B030D-6E8A-4147-A177-3AD203B41FA5}">
                      <a16:colId xmlns:a16="http://schemas.microsoft.com/office/drawing/2014/main" val="2695084705"/>
                    </a:ext>
                  </a:extLst>
                </a:gridCol>
                <a:gridCol w="2420726">
                  <a:extLst>
                    <a:ext uri="{9D8B030D-6E8A-4147-A177-3AD203B41FA5}">
                      <a16:colId xmlns:a16="http://schemas.microsoft.com/office/drawing/2014/main" val="4205228589"/>
                    </a:ext>
                  </a:extLst>
                </a:gridCol>
                <a:gridCol w="1375769">
                  <a:extLst>
                    <a:ext uri="{9D8B030D-6E8A-4147-A177-3AD203B41FA5}">
                      <a16:colId xmlns:a16="http://schemas.microsoft.com/office/drawing/2014/main" val="590818175"/>
                    </a:ext>
                  </a:extLst>
                </a:gridCol>
              </a:tblGrid>
              <a:tr h="264557">
                <a:tc>
                  <a:txBody>
                    <a:bodyPr/>
                    <a:lstStyle/>
                    <a:p>
                      <a:pPr algn="ctr"/>
                      <a:endParaRPr lang="fr-FR" sz="1200"/>
                    </a:p>
                  </a:txBody>
                  <a:tcPr/>
                </a:tc>
                <a:tc>
                  <a:txBody>
                    <a:bodyPr/>
                    <a:lstStyle/>
                    <a:p>
                      <a:pPr algn="ctr"/>
                      <a:r>
                        <a:rPr lang="fr-FR" sz="1200"/>
                        <a:t>Seconde Pro</a:t>
                      </a:r>
                    </a:p>
                  </a:txBody>
                  <a:tcPr/>
                </a:tc>
                <a:tc>
                  <a:txBody>
                    <a:bodyPr/>
                    <a:lstStyle/>
                    <a:p>
                      <a:pPr algn="ctr"/>
                      <a:r>
                        <a:rPr lang="fr-FR" sz="1200"/>
                        <a:t>Première Pro</a:t>
                      </a:r>
                    </a:p>
                  </a:txBody>
                  <a:tcPr/>
                </a:tc>
                <a:tc>
                  <a:txBody>
                    <a:bodyPr/>
                    <a:lstStyle/>
                    <a:p>
                      <a:pPr algn="ctr"/>
                      <a:r>
                        <a:rPr lang="fr-FR" sz="1200"/>
                        <a:t>Terminale Pro</a:t>
                      </a:r>
                    </a:p>
                  </a:txBody>
                  <a:tcPr/>
                </a:tc>
                <a:tc>
                  <a:txBody>
                    <a:bodyPr/>
                    <a:lstStyle/>
                    <a:p>
                      <a:pPr algn="ctr"/>
                      <a:r>
                        <a:rPr lang="fr-FR" sz="1200"/>
                        <a:t>Total sur 3 ans</a:t>
                      </a:r>
                    </a:p>
                  </a:txBody>
                  <a:tcPr/>
                </a:tc>
                <a:extLst>
                  <a:ext uri="{0D108BD9-81ED-4DB2-BD59-A6C34878D82A}">
                    <a16:rowId xmlns:a16="http://schemas.microsoft.com/office/drawing/2014/main" val="1226420804"/>
                  </a:ext>
                </a:extLst>
              </a:tr>
              <a:tr h="264557">
                <a:tc>
                  <a:txBody>
                    <a:bodyPr/>
                    <a:lstStyle/>
                    <a:p>
                      <a:r>
                        <a:rPr lang="fr-FR" sz="1200" b="0"/>
                        <a:t>ENSEIGNEMENTS GENERAUX</a:t>
                      </a:r>
                      <a:endParaRPr lang="fr-FR" sz="1200" b="0">
                        <a:latin typeface="Calibri" panose="020F0502020204030204" pitchFamily="34" charset="0"/>
                        <a:cs typeface="Calibri" panose="020F0502020204030204" pitchFamily="34" charset="0"/>
                      </a:endParaRPr>
                    </a:p>
                  </a:txBody>
                  <a:tcPr anchor="ctr"/>
                </a:tc>
                <a:tc>
                  <a:txBody>
                    <a:bodyPr/>
                    <a:lstStyle/>
                    <a:p>
                      <a:pPr marL="12700" algn="ctr">
                        <a:lnSpc>
                          <a:spcPct val="100000"/>
                        </a:lnSpc>
                        <a:spcBef>
                          <a:spcPts val="125"/>
                        </a:spcBef>
                      </a:pPr>
                      <a:r>
                        <a:rPr lang="fr-FR" sz="1200" strike="sngStrike" kern="1200">
                          <a:solidFill>
                            <a:schemeClr val="dk1"/>
                          </a:solidFill>
                        </a:rPr>
                        <a:t>360</a:t>
                      </a:r>
                      <a:r>
                        <a:rPr lang="fr-FR" sz="1200" kern="1200">
                          <a:solidFill>
                            <a:schemeClr val="dk1"/>
                          </a:solidFill>
                        </a:rPr>
                        <a:t> </a:t>
                      </a:r>
                      <a:r>
                        <a:rPr lang="fr-FR" sz="1200" kern="1200">
                          <a:solidFill>
                            <a:schemeClr val="dk1"/>
                          </a:solidFill>
                          <a:highlight>
                            <a:srgbClr val="FFFF00"/>
                          </a:highlight>
                        </a:rPr>
                        <a:t>390</a:t>
                      </a:r>
                      <a:endParaRPr lang="fr-FR" sz="1200" kern="1200">
                        <a:solidFill>
                          <a:schemeClr val="dk1"/>
                        </a:solidFill>
                        <a:highlight>
                          <a:srgbClr val="FFFF00"/>
                        </a:highlight>
                        <a:latin typeface="+mn-lt"/>
                        <a:ea typeface="+mn-ea"/>
                        <a:cs typeface="+mn-cs"/>
                      </a:endParaRPr>
                    </a:p>
                  </a:txBody>
                  <a:tcPr/>
                </a:tc>
                <a:tc>
                  <a:txBody>
                    <a:bodyPr/>
                    <a:lstStyle/>
                    <a:p>
                      <a:pPr algn="ctr"/>
                      <a:r>
                        <a:rPr lang="fr-FR" sz="1200" strike="sngStrike"/>
                        <a:t>336</a:t>
                      </a:r>
                      <a:r>
                        <a:rPr lang="fr-FR" sz="1200"/>
                        <a:t> </a:t>
                      </a:r>
                      <a:r>
                        <a:rPr lang="fr-FR" sz="1200">
                          <a:highlight>
                            <a:srgbClr val="FFFF00"/>
                          </a:highlight>
                        </a:rPr>
                        <a:t>350</a:t>
                      </a: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a:t>299</a:t>
                      </a:r>
                      <a:r>
                        <a:rPr lang="fr-FR" sz="1200"/>
                        <a:t> </a:t>
                      </a:r>
                      <a:r>
                        <a:rPr lang="fr-FR" sz="1200">
                          <a:highlight>
                            <a:srgbClr val="FFFF00"/>
                          </a:highlight>
                        </a:rPr>
                        <a:t>330</a:t>
                      </a:r>
                      <a:endParaRPr lang="fr-FR" sz="1200">
                        <a:highlight>
                          <a:srgbClr val="FFFF00"/>
                        </a:highlight>
                        <a:latin typeface="Calibri" panose="020F0502020204030204" pitchFamily="34" charset="0"/>
                        <a:cs typeface="Calibri" panose="020F0502020204030204" pitchFamily="34" charset="0"/>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200" strike="sngStrike"/>
                        <a:t>995 </a:t>
                      </a:r>
                      <a:r>
                        <a:rPr lang="fr-FR" sz="1200" strike="noStrike">
                          <a:highlight>
                            <a:srgbClr val="FFFF00"/>
                          </a:highlight>
                        </a:rPr>
                        <a:t>1070</a:t>
                      </a:r>
                      <a:endParaRPr lang="fr-FR" sz="1200" strike="noStrike">
                        <a:highlight>
                          <a:srgbClr val="FFFF00"/>
                        </a:highligh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064333"/>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105">
                          <a:solidFill>
                            <a:schemeClr val="tx1"/>
                          </a:solidFill>
                        </a:rPr>
                        <a:t>Français,</a:t>
                      </a:r>
                      <a:r>
                        <a:rPr lang="fr-FR" sz="1000" b="0" spc="-65">
                          <a:solidFill>
                            <a:schemeClr val="tx1"/>
                          </a:solidFill>
                        </a:rPr>
                        <a:t> </a:t>
                      </a:r>
                      <a:r>
                        <a:rPr lang="fr-FR" sz="1000" b="0" spc="-60">
                          <a:solidFill>
                            <a:schemeClr val="tx1"/>
                          </a:solidFill>
                        </a:rPr>
                        <a:t>histoire-</a:t>
                      </a:r>
                      <a:r>
                        <a:rPr lang="fr-FR" sz="1000" b="0" spc="-100">
                          <a:solidFill>
                            <a:schemeClr val="tx1"/>
                          </a:solidFill>
                        </a:rPr>
                        <a:t>géographie</a:t>
                      </a:r>
                      <a:r>
                        <a:rPr lang="fr-FR" sz="1000" b="0" spc="-50">
                          <a:solidFill>
                            <a:schemeClr val="tx1"/>
                          </a:solidFill>
                        </a:rPr>
                        <a:t> </a:t>
                      </a:r>
                      <a:r>
                        <a:rPr lang="fr-FR" sz="1000" b="0" spc="-35">
                          <a:solidFill>
                            <a:schemeClr val="tx1"/>
                          </a:solidFill>
                        </a:rPr>
                        <a:t>et</a:t>
                      </a:r>
                      <a:r>
                        <a:rPr lang="fr-FR" sz="1000" b="0" spc="-10">
                          <a:solidFill>
                            <a:schemeClr val="tx1"/>
                          </a:solidFill>
                        </a:rPr>
                        <a:t> </a:t>
                      </a:r>
                      <a:r>
                        <a:rPr lang="fr-FR" sz="1000" b="0" spc="-90">
                          <a:solidFill>
                            <a:schemeClr val="tx1"/>
                          </a:solidFill>
                        </a:rPr>
                        <a:t>enseignement</a:t>
                      </a:r>
                      <a:r>
                        <a:rPr lang="fr-FR" sz="1000" b="0" spc="-105">
                          <a:solidFill>
                            <a:schemeClr val="tx1"/>
                          </a:solidFill>
                        </a:rPr>
                        <a:t> </a:t>
                      </a:r>
                      <a:r>
                        <a:rPr lang="fr-FR" sz="1000" b="0" spc="-70">
                          <a:solidFill>
                            <a:schemeClr val="tx1"/>
                          </a:solidFill>
                        </a:rPr>
                        <a:t>moral</a:t>
                      </a:r>
                      <a:r>
                        <a:rPr lang="fr-FR" sz="1000" b="0" spc="-50">
                          <a:solidFill>
                            <a:schemeClr val="tx1"/>
                          </a:solidFill>
                        </a:rPr>
                        <a:t> </a:t>
                      </a:r>
                      <a:r>
                        <a:rPr lang="fr-FR" sz="1000" b="0" spc="-35">
                          <a:solidFill>
                            <a:schemeClr val="tx1"/>
                          </a:solidFill>
                        </a:rPr>
                        <a:t>et</a:t>
                      </a:r>
                      <a:r>
                        <a:rPr lang="fr-FR" sz="1000" b="0" spc="-10">
                          <a:solidFill>
                            <a:schemeClr val="tx1"/>
                          </a:solidFill>
                        </a:rPr>
                        <a:t> </a:t>
                      </a:r>
                      <a:r>
                        <a:rPr lang="fr-FR" sz="1000" b="0" spc="-90">
                          <a:solidFill>
                            <a:schemeClr val="tx1"/>
                          </a:solidFill>
                        </a:rPr>
                        <a:t>civique</a:t>
                      </a:r>
                      <a:r>
                        <a:rPr lang="fr-FR" sz="1000" b="0" spc="-55">
                          <a:solidFill>
                            <a:schemeClr val="tx1"/>
                          </a:solidFill>
                        </a:rPr>
                        <a:t> </a:t>
                      </a:r>
                      <a:r>
                        <a:rPr lang="fr-FR" sz="1000" b="0" spc="-10">
                          <a:solidFill>
                            <a:schemeClr val="tx1"/>
                          </a:solidFill>
                        </a:rPr>
                        <a:t>(b)</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strike="sngStrike"/>
                        <a:t>105</a:t>
                      </a:r>
                      <a:r>
                        <a:rPr lang="fr-FR" sz="1000">
                          <a:highlight>
                            <a:srgbClr val="FFFF00"/>
                          </a:highlight>
                        </a:rPr>
                        <a:t> (+15) 120</a:t>
                      </a:r>
                      <a:endParaRPr lang="fr-FR" sz="1000">
                        <a:highlight>
                          <a:srgbClr val="FFFF00"/>
                        </a:highlight>
                        <a:latin typeface="Calibri" panose="020F0502020204030204" pitchFamily="34" charset="0"/>
                        <a:cs typeface="Calibri" panose="020F0502020204030204" pitchFamily="34" charset="0"/>
                      </a:endParaRPr>
                    </a:p>
                  </a:txBody>
                  <a:tcPr/>
                </a:tc>
                <a:tc>
                  <a:txBody>
                    <a:bodyPr/>
                    <a:lstStyle/>
                    <a:p>
                      <a:pPr algn="ctr"/>
                      <a:r>
                        <a:rPr lang="fr-FR" sz="1000" strike="sngStrike" kern="1200">
                          <a:solidFill>
                            <a:schemeClr val="dk1"/>
                          </a:solidFill>
                        </a:rPr>
                        <a:t>84</a:t>
                      </a:r>
                      <a:r>
                        <a:rPr lang="fr-FR" sz="1000" kern="1200">
                          <a:solidFill>
                            <a:schemeClr val="dk1"/>
                          </a:solidFill>
                        </a:rPr>
                        <a:t> </a:t>
                      </a:r>
                      <a:r>
                        <a:rPr lang="fr-FR" sz="1000" kern="1200">
                          <a:solidFill>
                            <a:schemeClr val="dk1"/>
                          </a:solidFill>
                          <a:highlight>
                            <a:srgbClr val="FFFF00"/>
                          </a:highlight>
                        </a:rPr>
                        <a:t>(+14) 98</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78</a:t>
                      </a:r>
                      <a:r>
                        <a:rPr lang="fr-FR" sz="1000" kern="1200">
                          <a:solidFill>
                            <a:schemeClr val="dk1"/>
                          </a:solidFill>
                        </a:rPr>
                        <a:t> </a:t>
                      </a:r>
                      <a:r>
                        <a:rPr lang="fr-FR" sz="1000" kern="1200">
                          <a:solidFill>
                            <a:schemeClr val="dk1"/>
                          </a:solidFill>
                          <a:highlight>
                            <a:srgbClr val="FFFF00"/>
                          </a:highlight>
                        </a:rPr>
                        <a:t>(+21) 99</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267</a:t>
                      </a:r>
                      <a:r>
                        <a:rPr lang="fr-FR" sz="1000" kern="1200">
                          <a:solidFill>
                            <a:schemeClr val="dk1"/>
                          </a:solidFill>
                        </a:rPr>
                        <a:t> </a:t>
                      </a:r>
                      <a:r>
                        <a:rPr lang="fr-FR" sz="1000" kern="1200">
                          <a:solidFill>
                            <a:schemeClr val="dk1"/>
                          </a:solidFill>
                          <a:highlight>
                            <a:srgbClr val="FFFF00"/>
                          </a:highlight>
                        </a:rPr>
                        <a:t>317</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2038594163"/>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60">
                          <a:solidFill>
                            <a:schemeClr val="tx1"/>
                          </a:solidFill>
                        </a:rPr>
                        <a:t>Mathématiques</a:t>
                      </a:r>
                      <a:r>
                        <a:rPr lang="fr-FR" sz="1000" b="0" spc="-25">
                          <a:solidFill>
                            <a:schemeClr val="tx1"/>
                          </a:solidFill>
                        </a:rPr>
                        <a:t> (b)</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strike="sngStrike" kern="1200">
                          <a:solidFill>
                            <a:schemeClr val="dk1"/>
                          </a:solidFill>
                        </a:rPr>
                        <a:t>45</a:t>
                      </a:r>
                      <a:r>
                        <a:rPr lang="fr-FR" sz="1000" kern="1200">
                          <a:solidFill>
                            <a:schemeClr val="dk1"/>
                          </a:solidFill>
                          <a:highlight>
                            <a:srgbClr val="FFFF00"/>
                          </a:highlight>
                        </a:rPr>
                        <a:t> (+15) 60</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kern="1200">
                          <a:solidFill>
                            <a:schemeClr val="dk1"/>
                          </a:solidFill>
                        </a:rPr>
                        <a:t>56</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39</a:t>
                      </a:r>
                      <a:r>
                        <a:rPr lang="fr-FR" sz="1000" kern="1200">
                          <a:solidFill>
                            <a:schemeClr val="dk1"/>
                          </a:solidFill>
                        </a:rPr>
                        <a:t> </a:t>
                      </a:r>
                      <a:r>
                        <a:rPr lang="fr-FR" sz="1000" kern="1200">
                          <a:solidFill>
                            <a:schemeClr val="dk1"/>
                          </a:solidFill>
                          <a:highlight>
                            <a:srgbClr val="FFFF00"/>
                          </a:highlight>
                        </a:rPr>
                        <a:t>(+16) 55</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140</a:t>
                      </a:r>
                      <a:r>
                        <a:rPr lang="fr-FR" sz="1000" kern="1200">
                          <a:solidFill>
                            <a:schemeClr val="dk1"/>
                          </a:solidFill>
                        </a:rPr>
                        <a:t> </a:t>
                      </a:r>
                      <a:r>
                        <a:rPr lang="fr-FR" sz="1000" kern="1200">
                          <a:solidFill>
                            <a:schemeClr val="dk1"/>
                          </a:solidFill>
                          <a:highlight>
                            <a:srgbClr val="FFFF00"/>
                          </a:highlight>
                        </a:rPr>
                        <a:t>171</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3367949903"/>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110">
                          <a:solidFill>
                            <a:schemeClr val="tx1"/>
                          </a:solidFill>
                        </a:rPr>
                        <a:t>Langue</a:t>
                      </a:r>
                      <a:r>
                        <a:rPr lang="fr-FR" sz="1000" b="0" spc="-65">
                          <a:solidFill>
                            <a:schemeClr val="tx1"/>
                          </a:solidFill>
                        </a:rPr>
                        <a:t> </a:t>
                      </a:r>
                      <a:r>
                        <a:rPr lang="fr-FR" sz="1000" b="0" spc="-55">
                          <a:solidFill>
                            <a:schemeClr val="tx1"/>
                          </a:solidFill>
                        </a:rPr>
                        <a:t>vivante</a:t>
                      </a:r>
                      <a:r>
                        <a:rPr lang="fr-FR" sz="1000" b="0" spc="-65">
                          <a:solidFill>
                            <a:schemeClr val="tx1"/>
                          </a:solidFill>
                        </a:rPr>
                        <a:t> </a:t>
                      </a:r>
                      <a:r>
                        <a:rPr lang="fr-FR" sz="1000" b="0" spc="-50">
                          <a:solidFill>
                            <a:schemeClr val="tx1"/>
                          </a:solidFill>
                        </a:rPr>
                        <a:t>A</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r>
                        <a:rPr lang="fr-FR" sz="1000" kern="1200">
                          <a:solidFill>
                            <a:schemeClr val="dk1"/>
                          </a:solidFill>
                        </a:rPr>
                        <a:t>60</a:t>
                      </a:r>
                      <a:endParaRPr lang="fr-FR" sz="1000" kern="1200">
                        <a:solidFill>
                          <a:schemeClr val="dk1"/>
                        </a:solidFill>
                        <a:latin typeface="+mn-lt"/>
                        <a:ea typeface="+mn-ea"/>
                        <a:cs typeface="+mn-cs"/>
                      </a:endParaRPr>
                    </a:p>
                  </a:txBody>
                  <a:tcPr/>
                </a:tc>
                <a:tc>
                  <a:txBody>
                    <a:bodyPr/>
                    <a:lstStyle/>
                    <a:p>
                      <a:pPr algn="ctr"/>
                      <a:r>
                        <a:rPr lang="fr-FR" sz="1000" kern="1200">
                          <a:solidFill>
                            <a:schemeClr val="dk1"/>
                          </a:solidFill>
                        </a:rPr>
                        <a:t>56</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52</a:t>
                      </a:r>
                      <a:r>
                        <a:rPr lang="fr-FR" sz="1000" kern="1200">
                          <a:solidFill>
                            <a:schemeClr val="dk1"/>
                          </a:solidFill>
                        </a:rPr>
                        <a:t> </a:t>
                      </a:r>
                      <a:r>
                        <a:rPr lang="fr-FR" sz="1000" kern="1200">
                          <a:solidFill>
                            <a:schemeClr val="dk1"/>
                          </a:solidFill>
                          <a:highlight>
                            <a:srgbClr val="FFFF00"/>
                          </a:highlight>
                        </a:rPr>
                        <a:t>(+ 3) 55</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168</a:t>
                      </a:r>
                      <a:r>
                        <a:rPr lang="fr-FR" sz="1000" kern="1200">
                          <a:solidFill>
                            <a:schemeClr val="dk1"/>
                          </a:solidFill>
                        </a:rPr>
                        <a:t> </a:t>
                      </a:r>
                      <a:r>
                        <a:rPr lang="fr-FR" sz="1000" kern="1200">
                          <a:solidFill>
                            <a:schemeClr val="dk1"/>
                          </a:solidFill>
                          <a:highlight>
                            <a:srgbClr val="FFFF00"/>
                          </a:highlight>
                        </a:rPr>
                        <a:t>171</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2685314745"/>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90">
                          <a:solidFill>
                            <a:schemeClr val="tx1"/>
                          </a:solidFill>
                        </a:rPr>
                        <a:t>Physique-</a:t>
                      </a:r>
                      <a:r>
                        <a:rPr lang="fr-FR" sz="1000" b="0" spc="-85">
                          <a:solidFill>
                            <a:schemeClr val="tx1"/>
                          </a:solidFill>
                        </a:rPr>
                        <a:t>chimie</a:t>
                      </a:r>
                      <a:r>
                        <a:rPr lang="fr-FR" sz="1000" b="0" spc="-70">
                          <a:solidFill>
                            <a:schemeClr val="tx1"/>
                          </a:solidFill>
                        </a:rPr>
                        <a:t> </a:t>
                      </a:r>
                      <a:r>
                        <a:rPr lang="fr-FR" sz="1000" b="0" spc="-85">
                          <a:solidFill>
                            <a:schemeClr val="tx1"/>
                          </a:solidFill>
                        </a:rPr>
                        <a:t>ou</a:t>
                      </a:r>
                      <a:r>
                        <a:rPr lang="fr-FR" sz="1000" b="0" spc="-35">
                          <a:solidFill>
                            <a:schemeClr val="tx1"/>
                          </a:solidFill>
                        </a:rPr>
                        <a:t> </a:t>
                      </a:r>
                      <a:r>
                        <a:rPr lang="fr-FR" sz="1000" b="0" spc="-85">
                          <a:solidFill>
                            <a:schemeClr val="tx1"/>
                          </a:solidFill>
                        </a:rPr>
                        <a:t>langue</a:t>
                      </a:r>
                      <a:r>
                        <a:rPr lang="fr-FR" sz="1000" b="0" spc="-65">
                          <a:solidFill>
                            <a:schemeClr val="tx1"/>
                          </a:solidFill>
                        </a:rPr>
                        <a:t> </a:t>
                      </a:r>
                      <a:r>
                        <a:rPr lang="fr-FR" sz="1000" b="0" spc="-80">
                          <a:solidFill>
                            <a:schemeClr val="tx1"/>
                          </a:solidFill>
                        </a:rPr>
                        <a:t>vivante</a:t>
                      </a:r>
                      <a:r>
                        <a:rPr lang="fr-FR" sz="1000" b="0" spc="-70">
                          <a:solidFill>
                            <a:schemeClr val="tx1"/>
                          </a:solidFill>
                        </a:rPr>
                        <a:t> </a:t>
                      </a:r>
                      <a:r>
                        <a:rPr lang="fr-FR" sz="1000" b="0" spc="-204">
                          <a:solidFill>
                            <a:schemeClr val="tx1"/>
                          </a:solidFill>
                        </a:rPr>
                        <a:t>B</a:t>
                      </a:r>
                      <a:r>
                        <a:rPr lang="fr-FR" sz="1000" b="0" spc="-60">
                          <a:solidFill>
                            <a:schemeClr val="tx1"/>
                          </a:solidFill>
                        </a:rPr>
                        <a:t> </a:t>
                      </a:r>
                      <a:r>
                        <a:rPr lang="fr-FR" sz="1000" b="0" spc="-95">
                          <a:solidFill>
                            <a:schemeClr val="tx1"/>
                          </a:solidFill>
                        </a:rPr>
                        <a:t>(selon</a:t>
                      </a:r>
                      <a:r>
                        <a:rPr lang="fr-FR" sz="1000" b="0" spc="-35">
                          <a:solidFill>
                            <a:schemeClr val="tx1"/>
                          </a:solidFill>
                        </a:rPr>
                        <a:t> </a:t>
                      </a:r>
                      <a:r>
                        <a:rPr lang="fr-FR" sz="1000" b="0" spc="-70">
                          <a:solidFill>
                            <a:schemeClr val="tx1"/>
                          </a:solidFill>
                        </a:rPr>
                        <a:t>la</a:t>
                      </a:r>
                      <a:r>
                        <a:rPr lang="fr-FR" sz="1000" b="0" spc="-55">
                          <a:solidFill>
                            <a:schemeClr val="tx1"/>
                          </a:solidFill>
                        </a:rPr>
                        <a:t> </a:t>
                      </a:r>
                      <a:r>
                        <a:rPr lang="fr-FR" sz="1000" b="0" spc="-10">
                          <a:solidFill>
                            <a:schemeClr val="tx1"/>
                          </a:solidFill>
                        </a:rPr>
                        <a:t>spécialité)</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r>
                        <a:rPr lang="fr-FR" sz="1000" kern="1200">
                          <a:solidFill>
                            <a:schemeClr val="dk1"/>
                          </a:solidFill>
                        </a:rPr>
                        <a:t>45</a:t>
                      </a:r>
                      <a:endParaRPr lang="fr-FR" sz="1000" kern="1200">
                        <a:solidFill>
                          <a:schemeClr val="dk1"/>
                        </a:solidFill>
                        <a:latin typeface="+mn-lt"/>
                        <a:ea typeface="+mn-ea"/>
                        <a:cs typeface="+mn-cs"/>
                      </a:endParaRPr>
                    </a:p>
                  </a:txBody>
                  <a:tcPr/>
                </a:tc>
                <a:tc>
                  <a:txBody>
                    <a:bodyPr/>
                    <a:lstStyle/>
                    <a:p>
                      <a:pPr algn="ctr"/>
                      <a:r>
                        <a:rPr lang="fr-FR" sz="1000" kern="1200">
                          <a:solidFill>
                            <a:schemeClr val="dk1"/>
                          </a:solidFill>
                        </a:rPr>
                        <a:t>42</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39</a:t>
                      </a:r>
                      <a:r>
                        <a:rPr lang="fr-FR" sz="1000" kern="1200">
                          <a:solidFill>
                            <a:schemeClr val="dk1"/>
                          </a:solidFill>
                        </a:rPr>
                        <a:t> </a:t>
                      </a:r>
                      <a:r>
                        <a:rPr lang="fr-FR" sz="1000" kern="1200">
                          <a:solidFill>
                            <a:schemeClr val="dk1"/>
                          </a:solidFill>
                          <a:highlight>
                            <a:srgbClr val="FFFF00"/>
                          </a:highlight>
                        </a:rPr>
                        <a:t>(-6) 33</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126</a:t>
                      </a:r>
                      <a:r>
                        <a:rPr lang="fr-FR" sz="1000" kern="1200">
                          <a:solidFill>
                            <a:schemeClr val="dk1"/>
                          </a:solidFill>
                        </a:rPr>
                        <a:t> </a:t>
                      </a:r>
                      <a:r>
                        <a:rPr lang="fr-FR" sz="1000" kern="1200">
                          <a:solidFill>
                            <a:schemeClr val="dk1"/>
                          </a:solidFill>
                          <a:highlight>
                            <a:srgbClr val="FFFF00"/>
                          </a:highlight>
                        </a:rPr>
                        <a:t>120</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1982029702"/>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80">
                          <a:solidFill>
                            <a:schemeClr val="tx1"/>
                          </a:solidFill>
                        </a:rPr>
                        <a:t>Arts</a:t>
                      </a:r>
                      <a:r>
                        <a:rPr lang="fr-FR" sz="1000" b="0" spc="-120">
                          <a:solidFill>
                            <a:schemeClr val="tx1"/>
                          </a:solidFill>
                        </a:rPr>
                        <a:t> </a:t>
                      </a:r>
                      <a:r>
                        <a:rPr lang="fr-FR" sz="1000" b="0" spc="-75">
                          <a:solidFill>
                            <a:schemeClr val="tx1"/>
                          </a:solidFill>
                        </a:rPr>
                        <a:t>appliqués</a:t>
                      </a:r>
                      <a:r>
                        <a:rPr lang="fr-FR" sz="1000" b="0" spc="-120">
                          <a:solidFill>
                            <a:schemeClr val="tx1"/>
                          </a:solidFill>
                        </a:rPr>
                        <a:t> </a:t>
                      </a:r>
                      <a:r>
                        <a:rPr lang="fr-FR" sz="1000" b="0" spc="-35">
                          <a:solidFill>
                            <a:schemeClr val="tx1"/>
                          </a:solidFill>
                        </a:rPr>
                        <a:t>et</a:t>
                      </a:r>
                      <a:r>
                        <a:rPr lang="fr-FR" sz="1000" b="0" spc="-50">
                          <a:solidFill>
                            <a:schemeClr val="tx1"/>
                          </a:solidFill>
                        </a:rPr>
                        <a:t> </a:t>
                      </a:r>
                      <a:r>
                        <a:rPr lang="fr-FR" sz="1000" b="0" spc="-60">
                          <a:solidFill>
                            <a:schemeClr val="tx1"/>
                          </a:solidFill>
                        </a:rPr>
                        <a:t>culture</a:t>
                      </a:r>
                      <a:r>
                        <a:rPr lang="fr-FR" sz="1000" b="0" spc="-90">
                          <a:solidFill>
                            <a:schemeClr val="tx1"/>
                          </a:solidFill>
                        </a:rPr>
                        <a:t> </a:t>
                      </a:r>
                      <a:r>
                        <a:rPr lang="fr-FR" sz="1000" b="0" spc="-10">
                          <a:solidFill>
                            <a:schemeClr val="tx1"/>
                          </a:solidFill>
                        </a:rPr>
                        <a:t>artistique</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r>
                        <a:rPr lang="fr-FR" sz="1000" kern="1200">
                          <a:solidFill>
                            <a:schemeClr val="dk1"/>
                          </a:solidFill>
                        </a:rPr>
                        <a:t>30</a:t>
                      </a:r>
                      <a:endParaRPr lang="fr-FR" sz="1000" kern="1200">
                        <a:solidFill>
                          <a:schemeClr val="dk1"/>
                        </a:solidFill>
                        <a:latin typeface="+mn-lt"/>
                        <a:ea typeface="+mn-ea"/>
                        <a:cs typeface="+mn-cs"/>
                      </a:endParaRPr>
                    </a:p>
                  </a:txBody>
                  <a:tcPr/>
                </a:tc>
                <a:tc>
                  <a:txBody>
                    <a:bodyPr/>
                    <a:lstStyle/>
                    <a:p>
                      <a:pPr algn="ctr"/>
                      <a:r>
                        <a:rPr lang="fr-FR" sz="1000" kern="1200">
                          <a:solidFill>
                            <a:schemeClr val="dk1"/>
                          </a:solidFill>
                        </a:rPr>
                        <a:t>28</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26</a:t>
                      </a:r>
                      <a:r>
                        <a:rPr lang="fr-FR" sz="1000" kern="1200">
                          <a:solidFill>
                            <a:schemeClr val="dk1"/>
                          </a:solidFill>
                        </a:rPr>
                        <a:t> </a:t>
                      </a:r>
                      <a:r>
                        <a:rPr lang="fr-FR" sz="1000" kern="1200">
                          <a:solidFill>
                            <a:schemeClr val="dk1"/>
                          </a:solidFill>
                          <a:highlight>
                            <a:srgbClr val="FFFF00"/>
                          </a:highlight>
                        </a:rPr>
                        <a:t>(-4) 22</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84</a:t>
                      </a:r>
                      <a:r>
                        <a:rPr lang="fr-FR" sz="1000" strike="noStrike" kern="1200">
                          <a:solidFill>
                            <a:schemeClr val="dk1"/>
                          </a:solidFill>
                        </a:rPr>
                        <a:t> </a:t>
                      </a:r>
                      <a:r>
                        <a:rPr lang="fr-FR" sz="1000" strike="noStrike" kern="1200">
                          <a:solidFill>
                            <a:schemeClr val="dk1"/>
                          </a:solidFill>
                          <a:highlight>
                            <a:srgbClr val="FFFF00"/>
                          </a:highlight>
                        </a:rPr>
                        <a:t>80</a:t>
                      </a:r>
                      <a:endParaRPr lang="fr-FR" sz="1000" strike="noStrike"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3861285886"/>
                  </a:ext>
                </a:extLst>
              </a:tr>
              <a:tr h="243393">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fr-FR" sz="1000" b="0" spc="-85">
                          <a:solidFill>
                            <a:schemeClr val="tx1"/>
                          </a:solidFill>
                        </a:rPr>
                        <a:t>Education</a:t>
                      </a:r>
                      <a:r>
                        <a:rPr lang="fr-FR" sz="1000" b="0" spc="-35">
                          <a:solidFill>
                            <a:schemeClr val="tx1"/>
                          </a:solidFill>
                        </a:rPr>
                        <a:t> </a:t>
                      </a:r>
                      <a:r>
                        <a:rPr lang="fr-FR" sz="1000" b="0" spc="-95">
                          <a:solidFill>
                            <a:schemeClr val="tx1"/>
                          </a:solidFill>
                        </a:rPr>
                        <a:t>physique</a:t>
                      </a:r>
                      <a:r>
                        <a:rPr lang="fr-FR" sz="1000" b="0" spc="-70">
                          <a:solidFill>
                            <a:schemeClr val="tx1"/>
                          </a:solidFill>
                        </a:rPr>
                        <a:t> </a:t>
                      </a:r>
                      <a:r>
                        <a:rPr lang="fr-FR" sz="1000" b="0" spc="-35">
                          <a:solidFill>
                            <a:schemeClr val="tx1"/>
                          </a:solidFill>
                        </a:rPr>
                        <a:t>et </a:t>
                      </a:r>
                      <a:r>
                        <a:rPr lang="fr-FR" sz="1000" b="0" spc="-10">
                          <a:solidFill>
                            <a:schemeClr val="tx1"/>
                          </a:solidFill>
                        </a:rPr>
                        <a:t>sportive</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r>
                        <a:rPr lang="fr-FR" sz="1000" kern="1200">
                          <a:solidFill>
                            <a:schemeClr val="dk1"/>
                          </a:solidFill>
                        </a:rPr>
                        <a:t>75</a:t>
                      </a:r>
                      <a:endParaRPr lang="fr-FR" sz="1000" kern="1200">
                        <a:solidFill>
                          <a:schemeClr val="dk1"/>
                        </a:solidFill>
                        <a:latin typeface="+mn-lt"/>
                        <a:ea typeface="+mn-ea"/>
                        <a:cs typeface="+mn-cs"/>
                      </a:endParaRPr>
                    </a:p>
                  </a:txBody>
                  <a:tcPr/>
                </a:tc>
                <a:tc>
                  <a:txBody>
                    <a:bodyPr/>
                    <a:lstStyle/>
                    <a:p>
                      <a:pPr algn="ctr"/>
                      <a:r>
                        <a:rPr lang="fr-FR" sz="1000" kern="1200">
                          <a:solidFill>
                            <a:schemeClr val="dk1"/>
                          </a:solidFill>
                        </a:rPr>
                        <a:t>70</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65</a:t>
                      </a:r>
                      <a:r>
                        <a:rPr lang="fr-FR" sz="1000" kern="1200">
                          <a:solidFill>
                            <a:schemeClr val="dk1"/>
                          </a:solidFill>
                        </a:rPr>
                        <a:t> </a:t>
                      </a:r>
                      <a:r>
                        <a:rPr lang="fr-FR" sz="1000" kern="1200">
                          <a:solidFill>
                            <a:schemeClr val="dk1"/>
                          </a:solidFill>
                          <a:highlight>
                            <a:srgbClr val="FFFF00"/>
                          </a:highlight>
                        </a:rPr>
                        <a:t>(+1) 66</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210</a:t>
                      </a:r>
                      <a:r>
                        <a:rPr lang="fr-FR" sz="1000" kern="1200">
                          <a:solidFill>
                            <a:schemeClr val="dk1"/>
                          </a:solidFill>
                        </a:rPr>
                        <a:t> </a:t>
                      </a:r>
                      <a:r>
                        <a:rPr lang="fr-FR" sz="1000" kern="1200">
                          <a:solidFill>
                            <a:schemeClr val="dk1"/>
                          </a:solidFill>
                          <a:highlight>
                            <a:srgbClr val="FFFF00"/>
                          </a:highlight>
                        </a:rPr>
                        <a:t>211</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1326283797"/>
                  </a:ext>
                </a:extLst>
              </a:tr>
              <a:tr h="402127">
                <a:tc>
                  <a:txBody>
                    <a:bodyPr/>
                    <a:lstStyle/>
                    <a:p>
                      <a:pPr marL="12700">
                        <a:lnSpc>
                          <a:spcPct val="100000"/>
                        </a:lnSpc>
                        <a:spcBef>
                          <a:spcPts val="810"/>
                        </a:spcBef>
                      </a:pPr>
                      <a:r>
                        <a:rPr lang="fr-FR" sz="1000" b="0" strike="sngStrike" spc="-125">
                          <a:solidFill>
                            <a:schemeClr val="tx1"/>
                          </a:solidFill>
                        </a:rPr>
                        <a:t>CONSOLIDATION,</a:t>
                      </a:r>
                      <a:r>
                        <a:rPr lang="fr-FR" sz="1000" b="0" strike="sngStrike" spc="-90">
                          <a:solidFill>
                            <a:schemeClr val="tx1"/>
                          </a:solidFill>
                        </a:rPr>
                        <a:t> </a:t>
                      </a:r>
                      <a:r>
                        <a:rPr lang="fr-FR" sz="1000" b="0" strike="sngStrike" spc="-145">
                          <a:solidFill>
                            <a:schemeClr val="tx1"/>
                          </a:solidFill>
                        </a:rPr>
                        <a:t>AP</a:t>
                      </a:r>
                      <a:r>
                        <a:rPr lang="fr-FR" sz="1000" b="0" strike="sngStrike" spc="-40">
                          <a:solidFill>
                            <a:schemeClr val="tx1"/>
                          </a:solidFill>
                        </a:rPr>
                        <a:t> </a:t>
                      </a:r>
                      <a:r>
                        <a:rPr lang="fr-FR" sz="1000" b="0" strike="sngStrike" spc="-180">
                          <a:solidFill>
                            <a:schemeClr val="tx1"/>
                          </a:solidFill>
                        </a:rPr>
                        <a:t>ET</a:t>
                      </a:r>
                      <a:r>
                        <a:rPr lang="fr-FR" sz="1000" b="0" strike="sngStrike" spc="-70">
                          <a:solidFill>
                            <a:schemeClr val="tx1"/>
                          </a:solidFill>
                        </a:rPr>
                        <a:t> </a:t>
                      </a:r>
                      <a:r>
                        <a:rPr lang="fr-FR" sz="1000" b="0" strike="sngStrike" spc="-65">
                          <a:solidFill>
                            <a:schemeClr val="tx1"/>
                          </a:solidFill>
                        </a:rPr>
                        <a:t>ACCOMPAGNEMENT</a:t>
                      </a:r>
                      <a:endParaRPr lang="fr-FR" sz="1000" b="0" strike="sngStrike">
                        <a:solidFill>
                          <a:schemeClr val="tx1"/>
                        </a:solidFill>
                      </a:endParaRPr>
                    </a:p>
                    <a:p>
                      <a:pPr marL="12700">
                        <a:lnSpc>
                          <a:spcPct val="100000"/>
                        </a:lnSpc>
                        <a:spcBef>
                          <a:spcPts val="140"/>
                        </a:spcBef>
                        <a:tabLst>
                          <a:tab pos="4224655" algn="l"/>
                        </a:tabLst>
                      </a:pPr>
                      <a:r>
                        <a:rPr lang="fr-FR" sz="1000" b="0" strike="sngStrike" spc="-105">
                          <a:solidFill>
                            <a:schemeClr val="tx1"/>
                          </a:solidFill>
                        </a:rPr>
                        <a:t>AU</a:t>
                      </a:r>
                      <a:r>
                        <a:rPr lang="fr-FR" sz="1000" b="0" strike="sngStrike" spc="-35">
                          <a:solidFill>
                            <a:schemeClr val="tx1"/>
                          </a:solidFill>
                        </a:rPr>
                        <a:t> </a:t>
                      </a:r>
                      <a:r>
                        <a:rPr lang="fr-FR" sz="1000" b="0" strike="sngStrike" spc="-145">
                          <a:solidFill>
                            <a:schemeClr val="tx1"/>
                          </a:solidFill>
                        </a:rPr>
                        <a:t>CHOIX</a:t>
                      </a:r>
                      <a:r>
                        <a:rPr lang="fr-FR" sz="1000" b="0" strike="sngStrike" spc="20">
                          <a:solidFill>
                            <a:schemeClr val="tx1"/>
                          </a:solidFill>
                        </a:rPr>
                        <a:t> </a:t>
                      </a:r>
                      <a:r>
                        <a:rPr lang="fr-FR" sz="1000" b="0" strike="sngStrike" spc="-120">
                          <a:solidFill>
                            <a:schemeClr val="tx1"/>
                          </a:solidFill>
                        </a:rPr>
                        <a:t>D'ORIENTATION</a:t>
                      </a:r>
                      <a:r>
                        <a:rPr lang="fr-FR" sz="1000" b="0" strike="sngStrike" spc="-35">
                          <a:solidFill>
                            <a:schemeClr val="tx1"/>
                          </a:solidFill>
                        </a:rPr>
                        <a:t> </a:t>
                      </a:r>
                      <a:r>
                        <a:rPr lang="fr-FR" sz="1000" b="0" strike="sngStrike" spc="-75">
                          <a:solidFill>
                            <a:schemeClr val="tx1"/>
                          </a:solidFill>
                        </a:rPr>
                        <a:t>(c) </a:t>
                      </a:r>
                      <a:r>
                        <a:rPr lang="fr-FR" sz="1000" b="0" strike="sngStrike" spc="-45">
                          <a:solidFill>
                            <a:schemeClr val="tx1"/>
                          </a:solidFill>
                        </a:rPr>
                        <a:t>(d)</a:t>
                      </a:r>
                      <a:r>
                        <a:rPr lang="fr-FR" sz="1000" b="0" spc="-95">
                          <a:solidFill>
                            <a:schemeClr val="tx1"/>
                          </a:solidFill>
                        </a:rPr>
                        <a:t> </a:t>
                      </a:r>
                      <a:r>
                        <a:rPr lang="fr-FR" sz="1000" b="0" spc="-135">
                          <a:solidFill>
                            <a:schemeClr val="tx1"/>
                          </a:solidFill>
                        </a:rPr>
                        <a:t>SOUTIEN</a:t>
                      </a:r>
                      <a:r>
                        <a:rPr lang="fr-FR" sz="1000" b="0" spc="-40">
                          <a:solidFill>
                            <a:schemeClr val="tx1"/>
                          </a:solidFill>
                        </a:rPr>
                        <a:t> </a:t>
                      </a:r>
                      <a:r>
                        <a:rPr lang="fr-FR" sz="1000" b="0" spc="-110">
                          <a:solidFill>
                            <a:schemeClr val="tx1"/>
                          </a:solidFill>
                        </a:rPr>
                        <a:t>AU </a:t>
                      </a:r>
                      <a:r>
                        <a:rPr lang="fr-FR" sz="1000" b="0" spc="-10">
                          <a:solidFill>
                            <a:schemeClr val="tx1"/>
                          </a:solidFill>
                        </a:rPr>
                        <a:t>PARCOURS</a:t>
                      </a:r>
                      <a:endParaRPr lang="fr-FR" sz="1000" b="0">
                        <a:solidFill>
                          <a:schemeClr val="tx1"/>
                        </a:solidFill>
                        <a:latin typeface="Calibri" panose="020F0502020204030204" pitchFamily="34" charset="0"/>
                        <a:cs typeface="Calibri" panose="020F0502020204030204" pitchFamily="34" charset="0"/>
                      </a:endParaRPr>
                    </a:p>
                  </a:txBody>
                  <a:tcPr anchor="ctr"/>
                </a:tc>
                <a:tc>
                  <a:txBody>
                    <a:bodyPr/>
                    <a:lstStyle/>
                    <a:p>
                      <a:r>
                        <a:rPr lang="fr-FR" sz="1000" strike="sngStrike" kern="1200">
                          <a:solidFill>
                            <a:schemeClr val="dk1"/>
                          </a:solidFill>
                        </a:rPr>
                        <a:t>90</a:t>
                      </a:r>
                      <a:r>
                        <a:rPr lang="fr-FR" sz="1000" kern="1200">
                          <a:solidFill>
                            <a:schemeClr val="dk1"/>
                          </a:solidFill>
                        </a:rPr>
                        <a:t> </a:t>
                      </a:r>
                      <a:r>
                        <a:rPr lang="fr-FR" sz="1000" kern="1200">
                          <a:solidFill>
                            <a:schemeClr val="dk1"/>
                          </a:solidFill>
                          <a:highlight>
                            <a:srgbClr val="FFFF00"/>
                          </a:highlight>
                        </a:rPr>
                        <a:t>(-60) 30</a:t>
                      </a:r>
                      <a:endParaRPr lang="fr-FR" sz="1000" kern="1200">
                        <a:solidFill>
                          <a:schemeClr val="dk1"/>
                        </a:solidFill>
                        <a:highlight>
                          <a:srgbClr val="FFFF00"/>
                        </a:highlight>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000" strike="sngStrike" kern="1200">
                          <a:solidFill>
                            <a:schemeClr val="dk1"/>
                          </a:solidFill>
                        </a:rPr>
                        <a:t>84</a:t>
                      </a:r>
                      <a:r>
                        <a:rPr lang="fr-FR" sz="1000" kern="1200">
                          <a:solidFill>
                            <a:schemeClr val="dk1"/>
                          </a:solidFill>
                        </a:rPr>
                        <a:t> </a:t>
                      </a:r>
                      <a:r>
                        <a:rPr lang="fr-FR" sz="1000" kern="1200">
                          <a:solidFill>
                            <a:schemeClr val="dk1"/>
                          </a:solidFill>
                          <a:highlight>
                            <a:srgbClr val="FFFF00"/>
                          </a:highlight>
                        </a:rPr>
                        <a:t>(-56) 28</a:t>
                      </a:r>
                    </a:p>
                    <a:p>
                      <a:pPr algn="ct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91</a:t>
                      </a:r>
                      <a:r>
                        <a:rPr lang="fr-FR" sz="1000" kern="1200">
                          <a:solidFill>
                            <a:schemeClr val="dk1"/>
                          </a:solidFill>
                        </a:rPr>
                        <a:t> </a:t>
                      </a:r>
                      <a:r>
                        <a:rPr lang="fr-FR" sz="1000" kern="1200">
                          <a:solidFill>
                            <a:schemeClr val="dk1"/>
                          </a:solidFill>
                          <a:highlight>
                            <a:srgbClr val="FFFF00"/>
                          </a:highlight>
                        </a:rPr>
                        <a:t>(-58) 33</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265</a:t>
                      </a:r>
                      <a:r>
                        <a:rPr lang="fr-FR" sz="1000" kern="1200">
                          <a:solidFill>
                            <a:schemeClr val="dk1"/>
                          </a:solidFill>
                        </a:rPr>
                        <a:t> </a:t>
                      </a:r>
                      <a:r>
                        <a:rPr lang="fr-FR" sz="1000" kern="1200">
                          <a:solidFill>
                            <a:schemeClr val="dk1"/>
                          </a:solidFill>
                          <a:highlight>
                            <a:srgbClr val="FFFF00"/>
                          </a:highlight>
                        </a:rPr>
                        <a:t>91</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596638288"/>
                  </a:ext>
                </a:extLst>
              </a:tr>
              <a:tr h="232810">
                <a:tc>
                  <a:txBody>
                    <a:bodyPr/>
                    <a:lstStyle/>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kern="1200" spc="-85">
                          <a:solidFill>
                            <a:schemeClr val="tx1"/>
                          </a:solidFill>
                        </a:rPr>
                        <a:t>TOTAL DES HEURES</a:t>
                      </a:r>
                      <a:endParaRPr lang="fr-FR" sz="1000" b="0" kern="1200" spc="-85">
                        <a:solidFill>
                          <a:schemeClr val="tx1"/>
                        </a:solidFill>
                        <a:latin typeface="Calibri" panose="020F0502020204030204" pitchFamily="34" charset="0"/>
                        <a:ea typeface="+mn-ea"/>
                        <a:cs typeface="Calibri" panose="020F0502020204030204" pitchFamily="34" charset="0"/>
                      </a:endParaRPr>
                    </a:p>
                  </a:txBody>
                  <a:tcPr anchor="ctr"/>
                </a:tc>
                <a:tc>
                  <a:txBody>
                    <a:bodyPr/>
                    <a:lstStyle/>
                    <a:p>
                      <a:r>
                        <a:rPr lang="fr-FR" sz="1000" strike="sngStrike" kern="1200">
                          <a:solidFill>
                            <a:schemeClr val="dk1"/>
                          </a:solidFill>
                        </a:rPr>
                        <a:t>900</a:t>
                      </a:r>
                      <a:r>
                        <a:rPr lang="fr-FR" sz="1000" kern="1200">
                          <a:solidFill>
                            <a:schemeClr val="dk1"/>
                          </a:solidFill>
                        </a:rPr>
                        <a:t> </a:t>
                      </a:r>
                      <a:r>
                        <a:rPr lang="fr-FR" sz="1000" kern="1200">
                          <a:solidFill>
                            <a:schemeClr val="dk1"/>
                          </a:solidFill>
                          <a:highlight>
                            <a:srgbClr val="FFFF00"/>
                          </a:highlight>
                        </a:rPr>
                        <a:t>870</a:t>
                      </a:r>
                      <a:endParaRPr lang="fr-FR" sz="1000" kern="1200">
                        <a:solidFill>
                          <a:schemeClr val="dk1"/>
                        </a:solidFill>
                        <a:highlight>
                          <a:srgbClr val="FFFF00"/>
                        </a:highlight>
                        <a:latin typeface="+mn-lt"/>
                        <a:ea typeface="+mn-ea"/>
                        <a:cs typeface="+mn-cs"/>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000" strike="sngStrike" kern="1200">
                          <a:solidFill>
                            <a:schemeClr val="dk1"/>
                          </a:solidFill>
                        </a:rPr>
                        <a:t>840</a:t>
                      </a:r>
                      <a:r>
                        <a:rPr lang="fr-FR" sz="1000" kern="1200">
                          <a:solidFill>
                            <a:schemeClr val="dk1"/>
                          </a:solidFill>
                        </a:rPr>
                        <a:t> </a:t>
                      </a:r>
                      <a:r>
                        <a:rPr lang="fr-FR" sz="1000" kern="1200">
                          <a:solidFill>
                            <a:schemeClr val="dk1"/>
                          </a:solidFill>
                          <a:highlight>
                            <a:srgbClr val="FFFF00"/>
                          </a:highlight>
                        </a:rPr>
                        <a:t>798</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780</a:t>
                      </a:r>
                      <a:r>
                        <a:rPr lang="fr-FR" sz="1000" kern="1200">
                          <a:solidFill>
                            <a:schemeClr val="dk1"/>
                          </a:solidFill>
                        </a:rPr>
                        <a:t> </a:t>
                      </a:r>
                      <a:r>
                        <a:rPr lang="fr-FR" sz="1000" kern="1200">
                          <a:solidFill>
                            <a:schemeClr val="dk1"/>
                          </a:solidFill>
                          <a:highlight>
                            <a:srgbClr val="FFFF00"/>
                          </a:highlight>
                        </a:rPr>
                        <a:t>682</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rPr>
                        <a:t>2 520</a:t>
                      </a:r>
                      <a:r>
                        <a:rPr lang="fr-FR" sz="1000" kern="1200">
                          <a:solidFill>
                            <a:schemeClr val="dk1"/>
                          </a:solidFill>
                        </a:rPr>
                        <a:t>  </a:t>
                      </a:r>
                      <a:r>
                        <a:rPr lang="fr-FR" sz="1000" kern="1200">
                          <a:solidFill>
                            <a:schemeClr val="dk1"/>
                          </a:solidFill>
                          <a:highlight>
                            <a:srgbClr val="FFFF00"/>
                          </a:highlight>
                        </a:rPr>
                        <a:t>2 350</a:t>
                      </a:r>
                      <a:endParaRPr lang="fr-FR" sz="1000" kern="120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2098374340"/>
                  </a:ext>
                </a:extLst>
              </a:tr>
              <a:tr h="402127">
                <a:tc>
                  <a:txBody>
                    <a:bodyPr/>
                    <a:lstStyle/>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kern="1200" spc="-85">
                          <a:solidFill>
                            <a:schemeClr val="tx1"/>
                          </a:solidFill>
                        </a:rPr>
                        <a:t>PÉRIODE DE FORMATION EN MILIEU PROFESSIONNEL</a:t>
                      </a:r>
                    </a:p>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kern="1200" spc="-85">
                          <a:solidFill>
                            <a:schemeClr val="tx1"/>
                          </a:solidFill>
                          <a:highlight>
                            <a:srgbClr val="FFFF00"/>
                          </a:highlight>
                        </a:rPr>
                        <a:t>OBLIGATOIRES POUR L’EXAMEN</a:t>
                      </a:r>
                      <a:endParaRPr lang="fr-FR" sz="1000" b="0" kern="1200" spc="-85">
                        <a:solidFill>
                          <a:schemeClr val="tx1"/>
                        </a:solidFill>
                        <a:highlight>
                          <a:srgbClr val="FFFF00"/>
                        </a:highlight>
                        <a:latin typeface="Calibri" panose="020F0502020204030204" pitchFamily="34" charset="0"/>
                        <a:ea typeface="+mn-ea"/>
                        <a:cs typeface="Calibri" panose="020F0502020204030204" pitchFamily="34" charset="0"/>
                      </a:endParaRPr>
                    </a:p>
                  </a:txBody>
                  <a:tcPr anchor="ctr"/>
                </a:tc>
                <a:tc>
                  <a:txBody>
                    <a:bodyPr/>
                    <a:lstStyle/>
                    <a:p>
                      <a:r>
                        <a:rPr lang="fr-FR" sz="1000" kern="1200">
                          <a:solidFill>
                            <a:schemeClr val="dk1"/>
                          </a:solidFill>
                        </a:rPr>
                        <a:t>4 à 6 semaines</a:t>
                      </a:r>
                      <a:endParaRPr lang="fr-FR" sz="1000" kern="1200">
                        <a:solidFill>
                          <a:schemeClr val="dk1"/>
                        </a:solidFill>
                        <a:latin typeface="+mn-lt"/>
                        <a:ea typeface="+mn-ea"/>
                        <a:cs typeface="+mn-cs"/>
                      </a:endParaRPr>
                    </a:p>
                  </a:txBody>
                  <a:tcPr/>
                </a:tc>
                <a:tc>
                  <a:txBody>
                    <a:bodyPr/>
                    <a:lstStyle/>
                    <a:p>
                      <a:pPr algn="ctr"/>
                      <a:r>
                        <a:rPr lang="fr-FR" sz="1000" kern="1200">
                          <a:solidFill>
                            <a:schemeClr val="dk1"/>
                          </a:solidFill>
                        </a:rPr>
                        <a:t>6 à 8 semaines</a:t>
                      </a:r>
                      <a:endParaRPr lang="fr-FR" sz="1000" kern="1200">
                        <a:solidFill>
                          <a:schemeClr val="dk1"/>
                        </a:solidFill>
                        <a:latin typeface="+mn-lt"/>
                        <a:ea typeface="+mn-ea"/>
                        <a:cs typeface="+mn-cs"/>
                      </a:endParaRPr>
                    </a:p>
                  </a:txBody>
                  <a:tcPr/>
                </a:tc>
                <a:tc>
                  <a:txBody>
                    <a:bodyPr/>
                    <a:lstStyle/>
                    <a:p>
                      <a:pPr algn="ctr"/>
                      <a:r>
                        <a:rPr lang="fr-FR" sz="1000" strike="sngStrike" kern="1200">
                          <a:solidFill>
                            <a:schemeClr val="dk1"/>
                          </a:solidFill>
                        </a:rPr>
                        <a:t>8</a:t>
                      </a:r>
                      <a:r>
                        <a:rPr lang="fr-FR" sz="1000" kern="1200">
                          <a:solidFill>
                            <a:schemeClr val="dk1"/>
                          </a:solidFill>
                        </a:rPr>
                        <a:t> </a:t>
                      </a:r>
                      <a:r>
                        <a:rPr lang="fr-FR" sz="1000" strike="sngStrike" kern="1200">
                          <a:solidFill>
                            <a:schemeClr val="dk1"/>
                          </a:solidFill>
                        </a:rPr>
                        <a:t>semaines</a:t>
                      </a:r>
                      <a:r>
                        <a:rPr lang="fr-FR" sz="1000" kern="1200">
                          <a:solidFill>
                            <a:schemeClr val="dk1"/>
                          </a:solidFill>
                        </a:rPr>
                        <a:t> </a:t>
                      </a:r>
                      <a:r>
                        <a:rPr lang="fr-FR" sz="1000" kern="1200">
                          <a:solidFill>
                            <a:schemeClr val="dk1"/>
                          </a:solidFill>
                          <a:highlight>
                            <a:srgbClr val="FFFF00"/>
                          </a:highlight>
                        </a:rPr>
                        <a:t>6 semaines</a:t>
                      </a:r>
                      <a:endParaRPr lang="fr-FR" sz="1000" kern="1200">
                        <a:solidFill>
                          <a:schemeClr val="dk1"/>
                        </a:solidFill>
                        <a:highlight>
                          <a:srgbClr val="FFFF00"/>
                        </a:highlight>
                        <a:latin typeface="+mn-lt"/>
                        <a:ea typeface="+mn-ea"/>
                        <a:cs typeface="+mn-cs"/>
                      </a:endParaRPr>
                    </a:p>
                  </a:txBody>
                  <a:tcPr/>
                </a:tc>
                <a:tc>
                  <a:txBody>
                    <a:bodyPr/>
                    <a:lstStyle/>
                    <a:p>
                      <a:pPr algn="ctr"/>
                      <a:r>
                        <a:rPr lang="fr-FR" sz="1000" strike="sngStrike" kern="1200">
                          <a:solidFill>
                            <a:schemeClr val="dk1"/>
                          </a:solidFill>
                          <a:latin typeface="+mn-lt"/>
                          <a:ea typeface="+mn-ea"/>
                          <a:cs typeface="+mn-cs"/>
                        </a:rPr>
                        <a:t>18 à 22 semaines</a:t>
                      </a:r>
                      <a:r>
                        <a:rPr lang="fr-FR" sz="1000" kern="1200">
                          <a:solidFill>
                            <a:schemeClr val="dk1"/>
                          </a:solidFill>
                          <a:latin typeface="+mn-lt"/>
                          <a:ea typeface="+mn-ea"/>
                          <a:cs typeface="+mn-cs"/>
                        </a:rPr>
                        <a:t> </a:t>
                      </a:r>
                    </a:p>
                    <a:p>
                      <a:pPr algn="ctr"/>
                      <a:r>
                        <a:rPr lang="fr-FR" sz="1000" kern="1200">
                          <a:solidFill>
                            <a:schemeClr val="dk1"/>
                          </a:solidFill>
                          <a:highlight>
                            <a:srgbClr val="FFFF00"/>
                          </a:highlight>
                          <a:latin typeface="+mn-lt"/>
                          <a:ea typeface="+mn-ea"/>
                          <a:cs typeface="+mn-cs"/>
                        </a:rPr>
                        <a:t>16 à 20 semaines</a:t>
                      </a:r>
                    </a:p>
                  </a:txBody>
                  <a:tcPr/>
                </a:tc>
                <a:extLst>
                  <a:ext uri="{0D108BD9-81ED-4DB2-BD59-A6C34878D82A}">
                    <a16:rowId xmlns:a16="http://schemas.microsoft.com/office/drawing/2014/main" val="3298339543"/>
                  </a:ext>
                </a:extLst>
              </a:tr>
              <a:tr h="687849">
                <a:tc>
                  <a:txBody>
                    <a:bodyPr/>
                    <a:lstStyle/>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spc="-8">
                          <a:solidFill>
                            <a:schemeClr val="tx1"/>
                          </a:solidFill>
                          <a:latin typeface="+mn-lt"/>
                          <a:cs typeface="Calibri"/>
                        </a:rPr>
                        <a:t>PARCOURS</a:t>
                      </a:r>
                      <a:r>
                        <a:rPr lang="fr-FR" sz="1000" b="0" spc="-15">
                          <a:solidFill>
                            <a:schemeClr val="tx1"/>
                          </a:solidFill>
                          <a:latin typeface="+mn-lt"/>
                          <a:cs typeface="Calibri"/>
                        </a:rPr>
                        <a:t> </a:t>
                      </a:r>
                      <a:r>
                        <a:rPr lang="fr-FR" sz="1000" b="0" spc="-8">
                          <a:solidFill>
                            <a:schemeClr val="tx1"/>
                          </a:solidFill>
                          <a:latin typeface="+mn-lt"/>
                          <a:cs typeface="Calibri"/>
                        </a:rPr>
                        <a:t>DIFFERENCIÉS</a:t>
                      </a:r>
                      <a:r>
                        <a:rPr lang="fr-FR" sz="1000" b="0" spc="-38">
                          <a:solidFill>
                            <a:schemeClr val="tx1"/>
                          </a:solidFill>
                          <a:latin typeface="+mn-lt"/>
                          <a:cs typeface="Calibri"/>
                        </a:rPr>
                        <a:t> :</a:t>
                      </a:r>
                      <a:endParaRPr lang="fr-FR" sz="1000" b="0">
                        <a:solidFill>
                          <a:schemeClr val="tx1"/>
                        </a:solidFill>
                        <a:latin typeface="+mn-lt"/>
                        <a:cs typeface="Calibri"/>
                      </a:endParaRPr>
                    </a:p>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spc="-38">
                          <a:solidFill>
                            <a:schemeClr val="tx1"/>
                          </a:solidFill>
                          <a:latin typeface="Times New Roman"/>
                          <a:cs typeface="Times New Roman"/>
                        </a:rPr>
                        <a:t>- </a:t>
                      </a:r>
                      <a:r>
                        <a:rPr lang="fr-FR" sz="1000" b="0">
                          <a:solidFill>
                            <a:schemeClr val="tx1"/>
                          </a:solidFill>
                          <a:latin typeface="+mn-lt"/>
                          <a:cs typeface="Calibri"/>
                        </a:rPr>
                        <a:t>Préparation</a:t>
                      </a:r>
                      <a:r>
                        <a:rPr lang="fr-FR" sz="1000" b="0" spc="-38">
                          <a:solidFill>
                            <a:schemeClr val="tx1"/>
                          </a:solidFill>
                          <a:latin typeface="+mn-lt"/>
                          <a:cs typeface="Calibri"/>
                        </a:rPr>
                        <a:t> </a:t>
                      </a:r>
                      <a:r>
                        <a:rPr lang="fr-FR" sz="1000" b="0">
                          <a:solidFill>
                            <a:schemeClr val="tx1"/>
                          </a:solidFill>
                          <a:latin typeface="+mn-lt"/>
                          <a:cs typeface="Calibri"/>
                        </a:rPr>
                        <a:t>à</a:t>
                      </a:r>
                      <a:r>
                        <a:rPr lang="fr-FR" sz="1000" b="0" spc="11">
                          <a:solidFill>
                            <a:schemeClr val="tx1"/>
                          </a:solidFill>
                          <a:latin typeface="+mn-lt"/>
                          <a:cs typeface="Calibri"/>
                        </a:rPr>
                        <a:t> </a:t>
                      </a:r>
                      <a:r>
                        <a:rPr lang="fr-FR" sz="1000" b="0">
                          <a:solidFill>
                            <a:schemeClr val="tx1"/>
                          </a:solidFill>
                          <a:latin typeface="+mn-lt"/>
                          <a:cs typeface="Calibri"/>
                        </a:rPr>
                        <a:t>l’insertion</a:t>
                      </a:r>
                      <a:r>
                        <a:rPr lang="fr-FR" sz="1000" b="0" spc="26">
                          <a:solidFill>
                            <a:schemeClr val="tx1"/>
                          </a:solidFill>
                          <a:latin typeface="+mn-lt"/>
                          <a:cs typeface="Calibri"/>
                        </a:rPr>
                        <a:t> </a:t>
                      </a:r>
                      <a:r>
                        <a:rPr lang="fr-FR" sz="1000" b="0" spc="-8">
                          <a:solidFill>
                            <a:schemeClr val="tx1"/>
                          </a:solidFill>
                          <a:latin typeface="+mn-lt"/>
                          <a:cs typeface="Calibri"/>
                        </a:rPr>
                        <a:t>professionnelle</a:t>
                      </a:r>
                      <a:endParaRPr lang="fr-FR" sz="1000" b="0" kern="1200" spc="-85">
                        <a:solidFill>
                          <a:schemeClr val="tx1"/>
                        </a:solidFill>
                      </a:endParaRPr>
                    </a:p>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1000" b="0" spc="-38">
                          <a:solidFill>
                            <a:schemeClr val="tx1"/>
                          </a:solidFill>
                          <a:latin typeface="Times New Roman"/>
                          <a:cs typeface="Times New Roman"/>
                        </a:rPr>
                        <a:t>- </a:t>
                      </a:r>
                      <a:r>
                        <a:rPr lang="fr-FR" sz="1000" b="0">
                          <a:solidFill>
                            <a:schemeClr val="tx1"/>
                          </a:solidFill>
                          <a:latin typeface="+mn-lt"/>
                          <a:cs typeface="Calibri"/>
                        </a:rPr>
                        <a:t>Préparation</a:t>
                      </a:r>
                      <a:r>
                        <a:rPr lang="fr-FR" sz="1000" b="0" spc="-38">
                          <a:solidFill>
                            <a:schemeClr val="tx1"/>
                          </a:solidFill>
                          <a:latin typeface="+mn-lt"/>
                          <a:cs typeface="Calibri"/>
                        </a:rPr>
                        <a:t> </a:t>
                      </a:r>
                      <a:r>
                        <a:rPr lang="fr-FR" sz="1000" b="0">
                          <a:solidFill>
                            <a:schemeClr val="tx1"/>
                          </a:solidFill>
                          <a:latin typeface="+mn-lt"/>
                          <a:cs typeface="Calibri"/>
                        </a:rPr>
                        <a:t>à</a:t>
                      </a:r>
                      <a:r>
                        <a:rPr lang="fr-FR" sz="1000" b="0" spc="15">
                          <a:solidFill>
                            <a:schemeClr val="tx1"/>
                          </a:solidFill>
                          <a:latin typeface="+mn-lt"/>
                          <a:cs typeface="Calibri"/>
                        </a:rPr>
                        <a:t> </a:t>
                      </a:r>
                      <a:r>
                        <a:rPr lang="fr-FR" sz="1000" b="0">
                          <a:solidFill>
                            <a:schemeClr val="tx1"/>
                          </a:solidFill>
                          <a:latin typeface="+mn-lt"/>
                          <a:cs typeface="Calibri"/>
                        </a:rPr>
                        <a:t>la</a:t>
                      </a:r>
                      <a:r>
                        <a:rPr lang="fr-FR" sz="1000" b="0" spc="15">
                          <a:solidFill>
                            <a:schemeClr val="tx1"/>
                          </a:solidFill>
                          <a:latin typeface="+mn-lt"/>
                          <a:cs typeface="Calibri"/>
                        </a:rPr>
                        <a:t> </a:t>
                      </a:r>
                      <a:r>
                        <a:rPr lang="fr-FR" sz="1000" b="0">
                          <a:solidFill>
                            <a:schemeClr val="tx1"/>
                          </a:solidFill>
                          <a:latin typeface="+mn-lt"/>
                          <a:cs typeface="Calibri"/>
                        </a:rPr>
                        <a:t>poursuite</a:t>
                      </a:r>
                      <a:r>
                        <a:rPr lang="fr-FR" sz="1000" b="0" spc="4">
                          <a:solidFill>
                            <a:schemeClr val="tx1"/>
                          </a:solidFill>
                          <a:latin typeface="+mn-lt"/>
                          <a:cs typeface="Calibri"/>
                        </a:rPr>
                        <a:t> </a:t>
                      </a:r>
                      <a:r>
                        <a:rPr lang="fr-FR" sz="1000" b="0" spc="-8">
                          <a:solidFill>
                            <a:schemeClr val="tx1"/>
                          </a:solidFill>
                          <a:latin typeface="+mn-lt"/>
                          <a:cs typeface="Calibri"/>
                        </a:rPr>
                        <a:t>d’études</a:t>
                      </a:r>
                      <a:endParaRPr lang="fr-FR" sz="1000" b="0">
                        <a:solidFill>
                          <a:schemeClr val="tx1"/>
                        </a:solidFill>
                        <a:latin typeface="+mn-lt"/>
                        <a:cs typeface="Calibri"/>
                      </a:endParaRPr>
                    </a:p>
                  </a:txBody>
                  <a:tcPr anchor="ctr"/>
                </a:tc>
                <a:tc>
                  <a:txBody>
                    <a:bodyPr/>
                    <a:lstStyle/>
                    <a:p>
                      <a:pPr lvl="0">
                        <a:buNone/>
                      </a:pPr>
                      <a:endParaRPr lang="fr-FR" sz="1000" kern="1200">
                        <a:solidFill>
                          <a:schemeClr val="dk1"/>
                        </a:solidFill>
                      </a:endParaRPr>
                    </a:p>
                  </a:txBody>
                  <a:tcPr/>
                </a:tc>
                <a:tc>
                  <a:txBody>
                    <a:bodyPr/>
                    <a:lstStyle/>
                    <a:p>
                      <a:pPr lvl="0" algn="ctr">
                        <a:buNone/>
                      </a:pPr>
                      <a:endParaRPr lang="fr-FR" sz="1000" kern="1200">
                        <a:solidFill>
                          <a:schemeClr val="dk1"/>
                        </a:solidFill>
                      </a:endParaRPr>
                    </a:p>
                  </a:txBody>
                  <a:tcPr/>
                </a:tc>
                <a:tc>
                  <a:txBody>
                    <a:bodyPr/>
                    <a:lstStyle/>
                    <a:p>
                      <a:pPr marL="9525">
                        <a:spcBef>
                          <a:spcPts val="176"/>
                        </a:spcBef>
                      </a:pPr>
                      <a:r>
                        <a:rPr lang="fr-FR" sz="800" spc="-8">
                          <a:latin typeface="+mn-lt"/>
                          <a:cs typeface="Calibri"/>
                        </a:rPr>
                        <a:t>-Préparation</a:t>
                      </a:r>
                      <a:r>
                        <a:rPr lang="fr-FR" sz="800" spc="41">
                          <a:latin typeface="+mn-lt"/>
                          <a:cs typeface="Calibri"/>
                        </a:rPr>
                        <a:t> </a:t>
                      </a:r>
                      <a:r>
                        <a:rPr lang="fr-FR" sz="800">
                          <a:latin typeface="+mn-lt"/>
                          <a:cs typeface="Calibri"/>
                        </a:rPr>
                        <a:t>à</a:t>
                      </a:r>
                      <a:r>
                        <a:rPr lang="fr-FR" sz="800" spc="23">
                          <a:latin typeface="+mn-lt"/>
                          <a:cs typeface="Calibri"/>
                        </a:rPr>
                        <a:t> </a:t>
                      </a:r>
                      <a:r>
                        <a:rPr lang="fr-FR" sz="800" spc="-8">
                          <a:latin typeface="+mn-lt"/>
                          <a:cs typeface="Calibri"/>
                        </a:rPr>
                        <a:t>l’insertion</a:t>
                      </a:r>
                      <a:r>
                        <a:rPr lang="fr-FR" sz="800" spc="0">
                          <a:latin typeface="+mn-lt"/>
                          <a:cs typeface="Calibri"/>
                        </a:rPr>
                        <a:t> </a:t>
                      </a:r>
                      <a:r>
                        <a:rPr lang="fr-FR" sz="800" spc="-8">
                          <a:latin typeface="+mn-lt"/>
                          <a:cs typeface="Calibri"/>
                        </a:rPr>
                        <a:t>professionnelle</a:t>
                      </a:r>
                      <a:r>
                        <a:rPr lang="fr-FR" sz="800" spc="-23">
                          <a:latin typeface="+mn-lt"/>
                          <a:cs typeface="Calibri"/>
                        </a:rPr>
                        <a:t> </a:t>
                      </a:r>
                      <a:r>
                        <a:rPr lang="fr-FR" sz="800">
                          <a:latin typeface="+mn-lt"/>
                          <a:cs typeface="Calibri"/>
                        </a:rPr>
                        <a:t>:</a:t>
                      </a:r>
                      <a:r>
                        <a:rPr lang="fr-FR" sz="800" spc="8">
                          <a:latin typeface="+mn-lt"/>
                          <a:cs typeface="Calibri"/>
                        </a:rPr>
                        <a:t> </a:t>
                      </a:r>
                      <a:r>
                        <a:rPr lang="fr-FR" sz="800">
                          <a:latin typeface="+mn-lt"/>
                          <a:cs typeface="Calibri"/>
                        </a:rPr>
                        <a:t>6</a:t>
                      </a:r>
                      <a:r>
                        <a:rPr lang="fr-FR" sz="800" spc="19">
                          <a:latin typeface="+mn-lt"/>
                          <a:cs typeface="Calibri"/>
                        </a:rPr>
                        <a:t> </a:t>
                      </a:r>
                      <a:r>
                        <a:rPr lang="fr-FR" sz="800">
                          <a:latin typeface="+mn-lt"/>
                          <a:cs typeface="Calibri"/>
                        </a:rPr>
                        <a:t>semaines</a:t>
                      </a:r>
                      <a:r>
                        <a:rPr lang="fr-FR" sz="800" spc="8">
                          <a:latin typeface="+mn-lt"/>
                          <a:cs typeface="Calibri"/>
                        </a:rPr>
                        <a:t> </a:t>
                      </a:r>
                      <a:r>
                        <a:rPr lang="fr-FR" sz="800" spc="-19">
                          <a:highlight>
                            <a:srgbClr val="FFFF00"/>
                          </a:highlight>
                          <a:latin typeface="+mn-lt"/>
                          <a:cs typeface="Calibri"/>
                        </a:rPr>
                        <a:t>de </a:t>
                      </a:r>
                      <a:r>
                        <a:rPr lang="fr-FR" sz="800">
                          <a:highlight>
                            <a:srgbClr val="FFFF00"/>
                          </a:highlight>
                          <a:latin typeface="+mn-lt"/>
                          <a:cs typeface="Calibri"/>
                        </a:rPr>
                        <a:t>période</a:t>
                      </a:r>
                      <a:r>
                        <a:rPr lang="fr-FR" sz="800" spc="19">
                          <a:highlight>
                            <a:srgbClr val="FFFF00"/>
                          </a:highlight>
                          <a:latin typeface="+mn-lt"/>
                          <a:cs typeface="Calibri"/>
                        </a:rPr>
                        <a:t> </a:t>
                      </a:r>
                      <a:r>
                        <a:rPr lang="fr-FR" sz="800">
                          <a:highlight>
                            <a:srgbClr val="FFFF00"/>
                          </a:highlight>
                          <a:latin typeface="+mn-lt"/>
                          <a:cs typeface="Calibri"/>
                        </a:rPr>
                        <a:t>de</a:t>
                      </a:r>
                      <a:r>
                        <a:rPr lang="fr-FR" sz="800" spc="-26">
                          <a:highlight>
                            <a:srgbClr val="FFFF00"/>
                          </a:highlight>
                          <a:latin typeface="+mn-lt"/>
                          <a:cs typeface="Calibri"/>
                        </a:rPr>
                        <a:t> </a:t>
                      </a:r>
                      <a:r>
                        <a:rPr lang="fr-FR" sz="800" spc="-8">
                          <a:highlight>
                            <a:srgbClr val="FFFF00"/>
                          </a:highlight>
                          <a:latin typeface="+mn-lt"/>
                          <a:cs typeface="Calibri"/>
                        </a:rPr>
                        <a:t>formation</a:t>
                      </a:r>
                      <a:r>
                        <a:rPr lang="fr-FR" sz="800" spc="4">
                          <a:highlight>
                            <a:srgbClr val="FFFF00"/>
                          </a:highlight>
                          <a:latin typeface="+mn-lt"/>
                          <a:cs typeface="Calibri"/>
                        </a:rPr>
                        <a:t> </a:t>
                      </a:r>
                      <a:r>
                        <a:rPr lang="fr-FR" sz="800">
                          <a:highlight>
                            <a:srgbClr val="FFFF00"/>
                          </a:highlight>
                          <a:latin typeface="+mn-lt"/>
                          <a:cs typeface="Calibri"/>
                        </a:rPr>
                        <a:t>en</a:t>
                      </a:r>
                      <a:r>
                        <a:rPr lang="fr-FR" sz="800" spc="-45">
                          <a:highlight>
                            <a:srgbClr val="FFFF00"/>
                          </a:highlight>
                          <a:latin typeface="+mn-lt"/>
                          <a:cs typeface="Calibri"/>
                        </a:rPr>
                        <a:t> </a:t>
                      </a:r>
                      <a:r>
                        <a:rPr lang="fr-FR" sz="800" spc="-8">
                          <a:highlight>
                            <a:srgbClr val="FFFF00"/>
                          </a:highlight>
                          <a:latin typeface="+mn-lt"/>
                          <a:cs typeface="Calibri"/>
                        </a:rPr>
                        <a:t>milieu professionnel</a:t>
                      </a:r>
                      <a:r>
                        <a:rPr lang="fr-FR" sz="800" spc="-4">
                          <a:highlight>
                            <a:srgbClr val="FFFF00"/>
                          </a:highlight>
                          <a:latin typeface="+mn-lt"/>
                          <a:cs typeface="Calibri"/>
                        </a:rPr>
                        <a:t> </a:t>
                      </a:r>
                      <a:r>
                        <a:rPr lang="fr-FR" sz="800" spc="-8">
                          <a:highlight>
                            <a:srgbClr val="FFFF00"/>
                          </a:highlight>
                          <a:latin typeface="+mn-lt"/>
                          <a:cs typeface="Calibri"/>
                        </a:rPr>
                        <a:t>complémentaire</a:t>
                      </a:r>
                      <a:endParaRPr lang="fr-FR" sz="800">
                        <a:highlight>
                          <a:srgbClr val="FFFF00"/>
                        </a:highlight>
                        <a:latin typeface="+mn-lt"/>
                        <a:cs typeface="Calibri"/>
                      </a:endParaRPr>
                    </a:p>
                    <a:p>
                      <a:pPr marL="9525" marR="0" lvl="0" indent="0" algn="l" defTabSz="457239" rtl="0" eaLnBrk="1" fontAlgn="auto" latinLnBrk="0" hangingPunct="1">
                        <a:lnSpc>
                          <a:spcPct val="100000"/>
                        </a:lnSpc>
                        <a:spcBef>
                          <a:spcPts val="105"/>
                        </a:spcBef>
                        <a:spcAft>
                          <a:spcPts val="0"/>
                        </a:spcAft>
                        <a:buClrTx/>
                        <a:buSzTx/>
                        <a:buFontTx/>
                        <a:buNone/>
                        <a:tabLst/>
                        <a:defRPr/>
                      </a:pPr>
                      <a:r>
                        <a:rPr lang="fr-FR" sz="800">
                          <a:latin typeface="+mn-lt"/>
                          <a:cs typeface="Calibri"/>
                        </a:rPr>
                        <a:t>-</a:t>
                      </a:r>
                      <a:r>
                        <a:rPr lang="fr-FR" sz="800" spc="-53">
                          <a:latin typeface="+mn-lt"/>
                          <a:cs typeface="Calibri"/>
                        </a:rPr>
                        <a:t> </a:t>
                      </a:r>
                      <a:r>
                        <a:rPr lang="fr-FR" sz="800" spc="-8">
                          <a:latin typeface="+mn-lt"/>
                          <a:cs typeface="Calibri"/>
                        </a:rPr>
                        <a:t>Préparation</a:t>
                      </a:r>
                      <a:r>
                        <a:rPr lang="fr-FR" sz="800" spc="26">
                          <a:latin typeface="+mn-lt"/>
                          <a:cs typeface="Calibri"/>
                        </a:rPr>
                        <a:t> </a:t>
                      </a:r>
                      <a:r>
                        <a:rPr lang="fr-FR" sz="800">
                          <a:latin typeface="+mn-lt"/>
                          <a:cs typeface="Calibri"/>
                        </a:rPr>
                        <a:t>à</a:t>
                      </a:r>
                      <a:r>
                        <a:rPr lang="fr-FR" sz="800" spc="4">
                          <a:latin typeface="+mn-lt"/>
                          <a:cs typeface="Calibri"/>
                        </a:rPr>
                        <a:t> </a:t>
                      </a:r>
                      <a:r>
                        <a:rPr lang="fr-FR" sz="800">
                          <a:latin typeface="+mn-lt"/>
                          <a:cs typeface="Calibri"/>
                        </a:rPr>
                        <a:t>la</a:t>
                      </a:r>
                      <a:r>
                        <a:rPr lang="fr-FR" sz="800" spc="-38">
                          <a:latin typeface="+mn-lt"/>
                          <a:cs typeface="Calibri"/>
                        </a:rPr>
                        <a:t> </a:t>
                      </a:r>
                      <a:r>
                        <a:rPr lang="fr-FR" sz="800" spc="-8">
                          <a:latin typeface="+mn-lt"/>
                          <a:cs typeface="Calibri"/>
                        </a:rPr>
                        <a:t>poursuite d’études</a:t>
                      </a:r>
                      <a:r>
                        <a:rPr lang="fr-FR" sz="800" spc="49">
                          <a:latin typeface="+mn-lt"/>
                          <a:cs typeface="Calibri"/>
                        </a:rPr>
                        <a:t> </a:t>
                      </a:r>
                      <a:r>
                        <a:rPr lang="fr-FR" sz="800" spc="-38">
                          <a:latin typeface="+mn-lt"/>
                          <a:cs typeface="Calibri"/>
                        </a:rPr>
                        <a:t>: </a:t>
                      </a:r>
                      <a:r>
                        <a:rPr lang="fr-FR" sz="800">
                          <a:latin typeface="+mn-lt"/>
                          <a:cs typeface="Calibri"/>
                        </a:rPr>
                        <a:t>6</a:t>
                      </a:r>
                      <a:r>
                        <a:rPr lang="fr-FR" sz="800" spc="-15">
                          <a:latin typeface="+mn-lt"/>
                          <a:cs typeface="Calibri"/>
                        </a:rPr>
                        <a:t> </a:t>
                      </a:r>
                      <a:r>
                        <a:rPr lang="fr-FR" sz="800">
                          <a:latin typeface="+mn-lt"/>
                          <a:cs typeface="Calibri"/>
                        </a:rPr>
                        <a:t>semaines</a:t>
                      </a:r>
                      <a:r>
                        <a:rPr lang="fr-FR" sz="800" spc="-11">
                          <a:latin typeface="+mn-lt"/>
                          <a:cs typeface="Calibri"/>
                        </a:rPr>
                        <a:t> </a:t>
                      </a:r>
                      <a:r>
                        <a:rPr lang="fr-FR" sz="800" spc="-8">
                          <a:latin typeface="+mn-lt"/>
                          <a:cs typeface="Calibri"/>
                        </a:rPr>
                        <a:t>(30</a:t>
                      </a:r>
                      <a:r>
                        <a:rPr lang="fr-FR" sz="800" spc="-45">
                          <a:latin typeface="+mn-lt"/>
                          <a:cs typeface="Calibri"/>
                        </a:rPr>
                        <a:t> </a:t>
                      </a:r>
                      <a:r>
                        <a:rPr lang="fr-FR" sz="800" spc="-8">
                          <a:latin typeface="+mn-lt"/>
                          <a:cs typeface="Calibri"/>
                        </a:rPr>
                        <a:t>heures</a:t>
                      </a:r>
                      <a:r>
                        <a:rPr lang="fr-FR" sz="800" spc="41">
                          <a:latin typeface="+mn-lt"/>
                          <a:cs typeface="Calibri"/>
                        </a:rPr>
                        <a:t> </a:t>
                      </a:r>
                      <a:r>
                        <a:rPr lang="fr-FR" sz="800">
                          <a:latin typeface="+mn-lt"/>
                          <a:cs typeface="Calibri"/>
                        </a:rPr>
                        <a:t>par</a:t>
                      </a:r>
                      <a:r>
                        <a:rPr lang="fr-FR" sz="800" spc="26">
                          <a:latin typeface="+mn-lt"/>
                          <a:cs typeface="Calibri"/>
                        </a:rPr>
                        <a:t> </a:t>
                      </a:r>
                      <a:r>
                        <a:rPr lang="fr-FR" sz="800" spc="-8">
                          <a:latin typeface="+mn-lt"/>
                          <a:cs typeface="Calibri"/>
                        </a:rPr>
                        <a:t>semaine)</a:t>
                      </a:r>
                      <a:endParaRPr lang="fr-FR" sz="800">
                        <a:latin typeface="+mn-lt"/>
                        <a:cs typeface="Calibri"/>
                      </a:endParaRPr>
                    </a:p>
                  </a:txBody>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r>
                        <a:rPr lang="fr-FR" sz="1000" spc="-19">
                          <a:latin typeface="+mn-lt"/>
                          <a:cs typeface="Calibri"/>
                        </a:rPr>
                        <a:t>6 </a:t>
                      </a:r>
                      <a:r>
                        <a:rPr lang="fr-FR" sz="1000" spc="-8">
                          <a:latin typeface="+mn-lt"/>
                          <a:cs typeface="Calibri"/>
                        </a:rPr>
                        <a:t>semaines</a:t>
                      </a:r>
                      <a:endParaRPr lang="fr-FR" sz="1000">
                        <a:latin typeface="+mn-lt"/>
                        <a:cs typeface="Calibri"/>
                      </a:endParaRPr>
                    </a:p>
                  </a:txBody>
                  <a:tcPr/>
                </a:tc>
                <a:extLst>
                  <a:ext uri="{0D108BD9-81ED-4DB2-BD59-A6C34878D82A}">
                    <a16:rowId xmlns:a16="http://schemas.microsoft.com/office/drawing/2014/main" val="2993267356"/>
                  </a:ext>
                </a:extLst>
              </a:tr>
              <a:tr h="1365117">
                <a:tc gridSpan="5">
                  <a:txBody>
                    <a:bodyPr/>
                    <a:lstStyle/>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800" b="0" kern="1200">
                          <a:solidFill>
                            <a:schemeClr val="tx1"/>
                          </a:solidFill>
                          <a:latin typeface="+mn-lt"/>
                          <a:ea typeface="+mn-ea"/>
                          <a:cs typeface="Calibri"/>
                        </a:rPr>
                        <a:t>(*) Volume </a:t>
                      </a:r>
                      <a:r>
                        <a:rPr lang="fr-FR" sz="800" b="0">
                          <a:solidFill>
                            <a:schemeClr val="tx1"/>
                          </a:solidFill>
                          <a:latin typeface="+mn-lt"/>
                          <a:cs typeface="Calibri"/>
                        </a:rPr>
                        <a:t>horaire</a:t>
                      </a:r>
                      <a:r>
                        <a:rPr lang="fr-FR" sz="800" b="0" spc="53">
                          <a:solidFill>
                            <a:schemeClr val="tx1"/>
                          </a:solidFill>
                          <a:latin typeface="+mn-lt"/>
                          <a:cs typeface="Calibri"/>
                        </a:rPr>
                        <a:t> </a:t>
                      </a:r>
                      <a:r>
                        <a:rPr lang="fr-FR" sz="800" b="0">
                          <a:solidFill>
                            <a:schemeClr val="tx1"/>
                          </a:solidFill>
                          <a:latin typeface="+mn-lt"/>
                          <a:cs typeface="Calibri"/>
                        </a:rPr>
                        <a:t>élève</a:t>
                      </a:r>
                      <a:r>
                        <a:rPr lang="fr-FR" sz="800" b="0" spc="-8">
                          <a:solidFill>
                            <a:schemeClr val="tx1"/>
                          </a:solidFill>
                          <a:latin typeface="+mn-lt"/>
                          <a:cs typeface="Calibri"/>
                        </a:rPr>
                        <a:t> </a:t>
                      </a:r>
                      <a:r>
                        <a:rPr lang="fr-FR" sz="800" b="0">
                          <a:solidFill>
                            <a:schemeClr val="tx1"/>
                          </a:solidFill>
                          <a:latin typeface="+mn-lt"/>
                          <a:cs typeface="Calibri"/>
                        </a:rPr>
                        <a:t>identique</a:t>
                      </a:r>
                      <a:r>
                        <a:rPr lang="fr-FR" sz="800" b="0" spc="113">
                          <a:solidFill>
                            <a:schemeClr val="tx1"/>
                          </a:solidFill>
                          <a:latin typeface="+mn-lt"/>
                          <a:cs typeface="Calibri"/>
                        </a:rPr>
                        <a:t> </a:t>
                      </a:r>
                      <a:r>
                        <a:rPr lang="fr-FR" sz="800" b="0">
                          <a:solidFill>
                            <a:schemeClr val="tx1"/>
                          </a:solidFill>
                          <a:latin typeface="+mn-lt"/>
                          <a:cs typeface="Calibri"/>
                        </a:rPr>
                        <a:t>quelle</a:t>
                      </a:r>
                      <a:r>
                        <a:rPr lang="fr-FR" sz="800" b="0" spc="53">
                          <a:solidFill>
                            <a:schemeClr val="tx1"/>
                          </a:solidFill>
                          <a:latin typeface="+mn-lt"/>
                          <a:cs typeface="Calibri"/>
                        </a:rPr>
                        <a:t> </a:t>
                      </a:r>
                      <a:r>
                        <a:rPr lang="fr-FR" sz="800" b="0">
                          <a:solidFill>
                            <a:schemeClr val="tx1"/>
                          </a:solidFill>
                          <a:latin typeface="+mn-lt"/>
                          <a:cs typeface="Calibri"/>
                        </a:rPr>
                        <a:t>que</a:t>
                      </a:r>
                      <a:r>
                        <a:rPr lang="fr-FR" sz="800" b="0" spc="53">
                          <a:solidFill>
                            <a:schemeClr val="tx1"/>
                          </a:solidFill>
                          <a:latin typeface="+mn-lt"/>
                          <a:cs typeface="Calibri"/>
                        </a:rPr>
                        <a:t> </a:t>
                      </a:r>
                      <a:r>
                        <a:rPr lang="fr-FR" sz="800" b="0">
                          <a:solidFill>
                            <a:schemeClr val="tx1"/>
                          </a:solidFill>
                          <a:latin typeface="+mn-lt"/>
                          <a:cs typeface="Calibri"/>
                        </a:rPr>
                        <a:t>soit</a:t>
                      </a:r>
                      <a:r>
                        <a:rPr lang="fr-FR" sz="800" b="0" spc="116">
                          <a:solidFill>
                            <a:schemeClr val="tx1"/>
                          </a:solidFill>
                          <a:latin typeface="+mn-lt"/>
                          <a:cs typeface="Calibri"/>
                        </a:rPr>
                        <a:t> </a:t>
                      </a:r>
                      <a:r>
                        <a:rPr lang="fr-FR" sz="800" b="0">
                          <a:solidFill>
                            <a:schemeClr val="tx1"/>
                          </a:solidFill>
                          <a:latin typeface="+mn-lt"/>
                          <a:cs typeface="Calibri"/>
                        </a:rPr>
                        <a:t>la</a:t>
                      </a:r>
                      <a:r>
                        <a:rPr lang="fr-FR" sz="800" b="0" spc="-4">
                          <a:solidFill>
                            <a:schemeClr val="tx1"/>
                          </a:solidFill>
                          <a:latin typeface="+mn-lt"/>
                          <a:cs typeface="Calibri"/>
                        </a:rPr>
                        <a:t> </a:t>
                      </a:r>
                      <a:r>
                        <a:rPr lang="fr-FR" sz="800" b="0">
                          <a:solidFill>
                            <a:schemeClr val="tx1"/>
                          </a:solidFill>
                          <a:latin typeface="+mn-lt"/>
                          <a:cs typeface="Calibri"/>
                        </a:rPr>
                        <a:t>spécialité</a:t>
                      </a:r>
                      <a:r>
                        <a:rPr lang="fr-FR" sz="800" b="0" spc="176">
                          <a:solidFill>
                            <a:schemeClr val="tx1"/>
                          </a:solidFill>
                          <a:latin typeface="+mn-lt"/>
                          <a:cs typeface="Calibri"/>
                        </a:rPr>
                        <a:t> </a:t>
                      </a:r>
                      <a:r>
                        <a:rPr lang="fr-FR" sz="800" b="0">
                          <a:solidFill>
                            <a:schemeClr val="tx1"/>
                          </a:solidFill>
                          <a:latin typeface="+mn-lt"/>
                          <a:cs typeface="Calibri"/>
                        </a:rPr>
                        <a:t>(</a:t>
                      </a:r>
                      <a:r>
                        <a:rPr lang="fr-FR" sz="800" b="0" strike="sngStrike">
                          <a:solidFill>
                            <a:schemeClr val="tx1"/>
                          </a:solidFill>
                          <a:latin typeface="+mn-lt"/>
                          <a:cs typeface="Calibri"/>
                        </a:rPr>
                        <a:t>2</a:t>
                      </a:r>
                      <a:r>
                        <a:rPr lang="fr-FR" sz="800" b="0" strike="sngStrike" spc="49">
                          <a:solidFill>
                            <a:schemeClr val="tx1"/>
                          </a:solidFill>
                          <a:latin typeface="+mn-lt"/>
                          <a:cs typeface="Calibri"/>
                        </a:rPr>
                        <a:t> </a:t>
                      </a:r>
                      <a:r>
                        <a:rPr lang="fr-FR" sz="800" b="0" strike="sngStrike">
                          <a:solidFill>
                            <a:schemeClr val="tx1"/>
                          </a:solidFill>
                          <a:latin typeface="+mn-lt"/>
                          <a:cs typeface="Calibri"/>
                        </a:rPr>
                        <a:t>520</a:t>
                      </a:r>
                      <a:r>
                        <a:rPr lang="fr-FR" sz="800" b="0" strike="sngStrike" spc="-15">
                          <a:solidFill>
                            <a:schemeClr val="tx1"/>
                          </a:solidFill>
                          <a:latin typeface="+mn-lt"/>
                          <a:cs typeface="Calibri"/>
                        </a:rPr>
                        <a:t> </a:t>
                      </a:r>
                      <a:r>
                        <a:rPr lang="fr-FR" sz="800" b="0" strike="sngStrike">
                          <a:solidFill>
                            <a:schemeClr val="tx1"/>
                          </a:solidFill>
                          <a:latin typeface="+mn-lt"/>
                          <a:cs typeface="Calibri"/>
                        </a:rPr>
                        <a:t>h</a:t>
                      </a:r>
                      <a:r>
                        <a:rPr lang="fr-FR" sz="800" b="0" spc="281">
                          <a:solidFill>
                            <a:schemeClr val="tx1"/>
                          </a:solidFill>
                          <a:latin typeface="+mn-lt"/>
                          <a:cs typeface="Calibri"/>
                        </a:rPr>
                        <a:t> </a:t>
                      </a:r>
                      <a:r>
                        <a:rPr lang="fr-FR" sz="800" b="0" spc="-8">
                          <a:solidFill>
                            <a:schemeClr val="tx1"/>
                          </a:solidFill>
                          <a:highlight>
                            <a:srgbClr val="FFFF00"/>
                          </a:highlight>
                          <a:latin typeface="+mn-lt"/>
                          <a:cs typeface="Calibri"/>
                        </a:rPr>
                        <a:t>2350h</a:t>
                      </a:r>
                      <a:r>
                        <a:rPr lang="fr-FR" sz="800" b="0" spc="-8">
                          <a:solidFill>
                            <a:schemeClr val="tx1"/>
                          </a:solidFill>
                          <a:latin typeface="+mn-lt"/>
                          <a:cs typeface="Calibri"/>
                        </a:rPr>
                        <a:t>).</a:t>
                      </a:r>
                      <a:endParaRPr lang="fr-FR" sz="800" b="0">
                        <a:solidFill>
                          <a:schemeClr val="tx1"/>
                        </a:solidFill>
                        <a:latin typeface="+mn-lt"/>
                        <a:cs typeface="Calibri"/>
                      </a:endParaRPr>
                    </a:p>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800" b="0" spc="-19">
                          <a:solidFill>
                            <a:schemeClr val="tx1"/>
                          </a:solidFill>
                          <a:latin typeface="+mn-lt"/>
                          <a:cs typeface="Calibri"/>
                        </a:rPr>
                        <a:t>(a) </a:t>
                      </a:r>
                      <a:r>
                        <a:rPr lang="fr-FR" sz="800" b="0">
                          <a:solidFill>
                            <a:schemeClr val="tx1"/>
                          </a:solidFill>
                          <a:latin typeface="+mn-lt"/>
                          <a:cs typeface="Calibri"/>
                        </a:rPr>
                        <a:t>La</a:t>
                      </a:r>
                      <a:r>
                        <a:rPr lang="fr-FR" sz="800" b="0" spc="4">
                          <a:solidFill>
                            <a:schemeClr val="tx1"/>
                          </a:solidFill>
                          <a:latin typeface="+mn-lt"/>
                          <a:cs typeface="Calibri"/>
                        </a:rPr>
                        <a:t> </a:t>
                      </a:r>
                      <a:r>
                        <a:rPr lang="fr-FR" sz="800" b="0">
                          <a:solidFill>
                            <a:schemeClr val="tx1"/>
                          </a:solidFill>
                          <a:latin typeface="+mn-lt"/>
                          <a:cs typeface="Calibri"/>
                        </a:rPr>
                        <a:t>dotation</a:t>
                      </a:r>
                      <a:r>
                        <a:rPr lang="fr-FR" sz="800" b="0" spc="101">
                          <a:solidFill>
                            <a:schemeClr val="tx1"/>
                          </a:solidFill>
                          <a:latin typeface="+mn-lt"/>
                          <a:cs typeface="Calibri"/>
                        </a:rPr>
                        <a:t> </a:t>
                      </a:r>
                      <a:r>
                        <a:rPr lang="fr-FR" sz="800" b="0">
                          <a:solidFill>
                            <a:schemeClr val="tx1"/>
                          </a:solidFill>
                          <a:latin typeface="+mn-lt"/>
                          <a:cs typeface="Calibri"/>
                        </a:rPr>
                        <a:t>horaire</a:t>
                      </a:r>
                      <a:r>
                        <a:rPr lang="fr-FR" sz="800" b="0" spc="64">
                          <a:solidFill>
                            <a:schemeClr val="tx1"/>
                          </a:solidFill>
                          <a:latin typeface="+mn-lt"/>
                          <a:cs typeface="Calibri"/>
                        </a:rPr>
                        <a:t> </a:t>
                      </a:r>
                      <a:r>
                        <a:rPr lang="fr-FR" sz="800" b="0">
                          <a:solidFill>
                            <a:schemeClr val="tx1"/>
                          </a:solidFill>
                          <a:latin typeface="+mn-lt"/>
                          <a:cs typeface="Calibri"/>
                        </a:rPr>
                        <a:t>professeur</a:t>
                      </a:r>
                      <a:r>
                        <a:rPr lang="fr-FR" sz="800" b="0" spc="60">
                          <a:solidFill>
                            <a:schemeClr val="tx1"/>
                          </a:solidFill>
                          <a:latin typeface="+mn-lt"/>
                          <a:cs typeface="Calibri"/>
                        </a:rPr>
                        <a:t> </a:t>
                      </a:r>
                      <a:r>
                        <a:rPr lang="fr-FR" sz="800" b="0">
                          <a:solidFill>
                            <a:schemeClr val="tx1"/>
                          </a:solidFill>
                          <a:latin typeface="+mn-lt"/>
                          <a:cs typeface="Calibri"/>
                        </a:rPr>
                        <a:t>est</a:t>
                      </a:r>
                      <a:r>
                        <a:rPr lang="fr-FR" sz="800" b="0" spc="68">
                          <a:solidFill>
                            <a:schemeClr val="tx1"/>
                          </a:solidFill>
                          <a:latin typeface="+mn-lt"/>
                          <a:cs typeface="Calibri"/>
                        </a:rPr>
                        <a:t> </a:t>
                      </a:r>
                      <a:r>
                        <a:rPr lang="fr-FR" sz="800" b="0">
                          <a:solidFill>
                            <a:schemeClr val="tx1"/>
                          </a:solidFill>
                          <a:latin typeface="+mn-lt"/>
                          <a:cs typeface="Calibri"/>
                        </a:rPr>
                        <a:t>égale</a:t>
                      </a:r>
                      <a:r>
                        <a:rPr lang="fr-FR" sz="800" b="0" spc="60">
                          <a:solidFill>
                            <a:schemeClr val="tx1"/>
                          </a:solidFill>
                          <a:latin typeface="+mn-lt"/>
                          <a:cs typeface="Calibri"/>
                        </a:rPr>
                        <a:t> </a:t>
                      </a:r>
                      <a:r>
                        <a:rPr lang="fr-FR" sz="800" b="0">
                          <a:solidFill>
                            <a:schemeClr val="tx1"/>
                          </a:solidFill>
                          <a:latin typeface="+mn-lt"/>
                          <a:cs typeface="Calibri"/>
                        </a:rPr>
                        <a:t>au</a:t>
                      </a:r>
                      <a:r>
                        <a:rPr lang="fr-FR" sz="800" b="0" spc="105">
                          <a:solidFill>
                            <a:schemeClr val="tx1"/>
                          </a:solidFill>
                          <a:latin typeface="+mn-lt"/>
                          <a:cs typeface="Calibri"/>
                        </a:rPr>
                        <a:t> </a:t>
                      </a:r>
                      <a:r>
                        <a:rPr lang="fr-FR" sz="800" b="0">
                          <a:solidFill>
                            <a:schemeClr val="tx1"/>
                          </a:solidFill>
                          <a:latin typeface="+mn-lt"/>
                          <a:cs typeface="Calibri"/>
                        </a:rPr>
                        <a:t>double</a:t>
                      </a:r>
                      <a:r>
                        <a:rPr lang="fr-FR" sz="800" b="0" spc="124">
                          <a:solidFill>
                            <a:schemeClr val="tx1"/>
                          </a:solidFill>
                          <a:latin typeface="+mn-lt"/>
                          <a:cs typeface="Calibri"/>
                        </a:rPr>
                        <a:t> </a:t>
                      </a:r>
                      <a:r>
                        <a:rPr lang="fr-FR" sz="800" b="0">
                          <a:solidFill>
                            <a:schemeClr val="tx1"/>
                          </a:solidFill>
                          <a:latin typeface="+mn-lt"/>
                          <a:cs typeface="Calibri"/>
                        </a:rPr>
                        <a:t>du</a:t>
                      </a:r>
                      <a:r>
                        <a:rPr lang="fr-FR" sz="800" b="0" spc="34">
                          <a:solidFill>
                            <a:schemeClr val="tx1"/>
                          </a:solidFill>
                          <a:latin typeface="+mn-lt"/>
                          <a:cs typeface="Calibri"/>
                        </a:rPr>
                        <a:t> </a:t>
                      </a:r>
                      <a:r>
                        <a:rPr lang="fr-FR" sz="800" b="0">
                          <a:solidFill>
                            <a:schemeClr val="tx1"/>
                          </a:solidFill>
                          <a:latin typeface="+mn-lt"/>
                          <a:cs typeface="Calibri"/>
                        </a:rPr>
                        <a:t>volume</a:t>
                      </a:r>
                      <a:r>
                        <a:rPr lang="fr-FR" sz="800" b="0" spc="64">
                          <a:solidFill>
                            <a:schemeClr val="tx1"/>
                          </a:solidFill>
                          <a:latin typeface="+mn-lt"/>
                          <a:cs typeface="Calibri"/>
                        </a:rPr>
                        <a:t> </a:t>
                      </a:r>
                      <a:r>
                        <a:rPr lang="fr-FR" sz="800" b="0">
                          <a:solidFill>
                            <a:schemeClr val="tx1"/>
                          </a:solidFill>
                          <a:latin typeface="+mn-lt"/>
                          <a:cs typeface="Calibri"/>
                        </a:rPr>
                        <a:t>horaire</a:t>
                      </a:r>
                      <a:r>
                        <a:rPr lang="fr-FR" sz="800" b="0" spc="124">
                          <a:solidFill>
                            <a:schemeClr val="tx1"/>
                          </a:solidFill>
                          <a:latin typeface="+mn-lt"/>
                          <a:cs typeface="Calibri"/>
                        </a:rPr>
                        <a:t> </a:t>
                      </a:r>
                      <a:r>
                        <a:rPr lang="fr-FR" sz="800" b="0" spc="-8">
                          <a:solidFill>
                            <a:schemeClr val="tx1"/>
                          </a:solidFill>
                          <a:latin typeface="+mn-lt"/>
                          <a:cs typeface="Calibri"/>
                        </a:rPr>
                        <a:t>élève.</a:t>
                      </a:r>
                      <a:endParaRPr lang="fr-FR" sz="800" b="0">
                        <a:solidFill>
                          <a:schemeClr val="tx1"/>
                        </a:solidFill>
                        <a:latin typeface="+mn-lt"/>
                        <a:cs typeface="Calibri"/>
                      </a:endParaRPr>
                    </a:p>
                    <a:p>
                      <a:pPr marL="12700" marR="0" lvl="0" indent="0" algn="l" defTabSz="457239" rtl="0" eaLnBrk="1" fontAlgn="auto" latinLnBrk="0" hangingPunct="1">
                        <a:lnSpc>
                          <a:spcPct val="100000"/>
                        </a:lnSpc>
                        <a:spcBef>
                          <a:spcPts val="140"/>
                        </a:spcBef>
                        <a:spcAft>
                          <a:spcPts val="0"/>
                        </a:spcAft>
                        <a:buClrTx/>
                        <a:buSzTx/>
                        <a:buFontTx/>
                        <a:buNone/>
                        <a:tabLst>
                          <a:tab pos="4224655" algn="l"/>
                        </a:tabLst>
                        <a:defRPr/>
                      </a:pPr>
                      <a:r>
                        <a:rPr lang="fr-FR" sz="800" b="0" kern="1200" spc="-19">
                          <a:solidFill>
                            <a:schemeClr val="tx1"/>
                          </a:solidFill>
                          <a:latin typeface="+mn-lt"/>
                          <a:ea typeface="+mn-ea"/>
                          <a:cs typeface="Calibri"/>
                        </a:rPr>
                        <a:t>(b) Les </a:t>
                      </a:r>
                      <a:r>
                        <a:rPr lang="fr-FR" sz="800" b="0" spc="8">
                          <a:solidFill>
                            <a:schemeClr val="tx1"/>
                          </a:solidFill>
                          <a:latin typeface="+mn-lt"/>
                          <a:cs typeface="Calibri"/>
                        </a:rPr>
                        <a:t>heures</a:t>
                      </a:r>
                      <a:r>
                        <a:rPr lang="fr-FR" sz="800" b="0" spc="-53">
                          <a:solidFill>
                            <a:schemeClr val="tx1"/>
                          </a:solidFill>
                          <a:latin typeface="+mn-lt"/>
                          <a:cs typeface="Calibri"/>
                        </a:rPr>
                        <a:t> </a:t>
                      </a:r>
                      <a:r>
                        <a:rPr lang="fr-FR" sz="800" b="0" spc="8">
                          <a:solidFill>
                            <a:schemeClr val="tx1"/>
                          </a:solidFill>
                          <a:latin typeface="+mn-lt"/>
                          <a:cs typeface="Calibri"/>
                        </a:rPr>
                        <a:t>de</a:t>
                      </a:r>
                      <a:r>
                        <a:rPr lang="fr-FR" sz="800" b="0" spc="38">
                          <a:solidFill>
                            <a:schemeClr val="tx1"/>
                          </a:solidFill>
                          <a:latin typeface="+mn-lt"/>
                          <a:cs typeface="Calibri"/>
                        </a:rPr>
                        <a:t> </a:t>
                      </a:r>
                      <a:r>
                        <a:rPr lang="fr-FR" sz="800" b="0">
                          <a:solidFill>
                            <a:schemeClr val="tx1"/>
                          </a:solidFill>
                          <a:latin typeface="+mn-lt"/>
                          <a:cs typeface="Calibri"/>
                        </a:rPr>
                        <a:t>français</a:t>
                      </a:r>
                      <a:r>
                        <a:rPr lang="fr-FR" sz="800" b="0" spc="116">
                          <a:solidFill>
                            <a:schemeClr val="tx1"/>
                          </a:solidFill>
                          <a:latin typeface="+mn-lt"/>
                          <a:cs typeface="Calibri"/>
                        </a:rPr>
                        <a:t> </a:t>
                      </a:r>
                      <a:r>
                        <a:rPr lang="fr-FR" sz="800" b="0" spc="8">
                          <a:solidFill>
                            <a:schemeClr val="tx1"/>
                          </a:solidFill>
                          <a:latin typeface="+mn-lt"/>
                          <a:cs typeface="Calibri"/>
                        </a:rPr>
                        <a:t>et</a:t>
                      </a:r>
                      <a:r>
                        <a:rPr lang="fr-FR" sz="800" b="0" spc="38">
                          <a:solidFill>
                            <a:schemeClr val="tx1"/>
                          </a:solidFill>
                          <a:latin typeface="+mn-lt"/>
                          <a:cs typeface="Calibri"/>
                        </a:rPr>
                        <a:t> </a:t>
                      </a:r>
                      <a:r>
                        <a:rPr lang="fr-FR" sz="800" b="0" spc="8">
                          <a:solidFill>
                            <a:schemeClr val="tx1"/>
                          </a:solidFill>
                          <a:latin typeface="+mn-lt"/>
                          <a:cs typeface="Calibri"/>
                        </a:rPr>
                        <a:t>de</a:t>
                      </a:r>
                      <a:r>
                        <a:rPr lang="fr-FR" sz="800" b="0" spc="-19">
                          <a:solidFill>
                            <a:schemeClr val="tx1"/>
                          </a:solidFill>
                          <a:latin typeface="+mn-lt"/>
                          <a:cs typeface="Calibri"/>
                        </a:rPr>
                        <a:t> </a:t>
                      </a:r>
                      <a:r>
                        <a:rPr lang="fr-FR" sz="800" b="0" spc="8">
                          <a:solidFill>
                            <a:schemeClr val="tx1"/>
                          </a:solidFill>
                          <a:latin typeface="+mn-lt"/>
                          <a:cs typeface="Calibri"/>
                        </a:rPr>
                        <a:t>mathématiques</a:t>
                      </a:r>
                      <a:r>
                        <a:rPr lang="fr-FR" sz="800" b="0" spc="56">
                          <a:solidFill>
                            <a:schemeClr val="tx1"/>
                          </a:solidFill>
                          <a:latin typeface="+mn-lt"/>
                          <a:cs typeface="Calibri"/>
                        </a:rPr>
                        <a:t> </a:t>
                      </a:r>
                      <a:r>
                        <a:rPr lang="fr-FR" sz="800" b="0" spc="8">
                          <a:solidFill>
                            <a:schemeClr val="tx1"/>
                          </a:solidFill>
                          <a:latin typeface="+mn-lt"/>
                          <a:cs typeface="Calibri"/>
                        </a:rPr>
                        <a:t>en</a:t>
                      </a:r>
                      <a:r>
                        <a:rPr lang="fr-FR" sz="800" b="0" spc="11">
                          <a:solidFill>
                            <a:schemeClr val="tx1"/>
                          </a:solidFill>
                          <a:latin typeface="+mn-lt"/>
                          <a:cs typeface="Calibri"/>
                        </a:rPr>
                        <a:t> </a:t>
                      </a:r>
                      <a:r>
                        <a:rPr lang="fr-FR" sz="800" b="0" spc="8">
                          <a:solidFill>
                            <a:schemeClr val="tx1"/>
                          </a:solidFill>
                          <a:latin typeface="+mn-lt"/>
                          <a:cs typeface="Calibri"/>
                        </a:rPr>
                        <a:t>seconde</a:t>
                      </a:r>
                      <a:r>
                        <a:rPr lang="fr-FR" sz="800" b="0" spc="38">
                          <a:solidFill>
                            <a:schemeClr val="tx1"/>
                          </a:solidFill>
                          <a:latin typeface="+mn-lt"/>
                          <a:cs typeface="Calibri"/>
                        </a:rPr>
                        <a:t> </a:t>
                      </a:r>
                      <a:r>
                        <a:rPr lang="fr-FR" sz="800" b="0" spc="8">
                          <a:solidFill>
                            <a:schemeClr val="tx1"/>
                          </a:solidFill>
                          <a:latin typeface="+mn-lt"/>
                          <a:cs typeface="Calibri"/>
                        </a:rPr>
                        <a:t>et</a:t>
                      </a:r>
                      <a:r>
                        <a:rPr lang="fr-FR" sz="800" b="0" spc="38">
                          <a:solidFill>
                            <a:schemeClr val="tx1"/>
                          </a:solidFill>
                          <a:latin typeface="+mn-lt"/>
                          <a:cs typeface="Calibri"/>
                        </a:rPr>
                        <a:t> </a:t>
                      </a:r>
                      <a:r>
                        <a:rPr lang="fr-FR" sz="800" b="0" spc="8">
                          <a:solidFill>
                            <a:schemeClr val="tx1"/>
                          </a:solidFill>
                          <a:latin typeface="+mn-lt"/>
                          <a:cs typeface="Calibri"/>
                        </a:rPr>
                        <a:t>en</a:t>
                      </a:r>
                      <a:r>
                        <a:rPr lang="fr-FR" sz="800" b="0" spc="11">
                          <a:solidFill>
                            <a:schemeClr val="tx1"/>
                          </a:solidFill>
                          <a:latin typeface="+mn-lt"/>
                          <a:cs typeface="Calibri"/>
                        </a:rPr>
                        <a:t> </a:t>
                      </a:r>
                      <a:r>
                        <a:rPr lang="fr-FR" sz="800" b="0" spc="8">
                          <a:solidFill>
                            <a:schemeClr val="tx1"/>
                          </a:solidFill>
                          <a:latin typeface="+mn-lt"/>
                          <a:cs typeface="Calibri"/>
                        </a:rPr>
                        <a:t>première</a:t>
                      </a:r>
                      <a:r>
                        <a:rPr lang="fr-FR" sz="800" b="0" spc="-23">
                          <a:solidFill>
                            <a:schemeClr val="tx1"/>
                          </a:solidFill>
                          <a:latin typeface="+mn-lt"/>
                          <a:cs typeface="Calibri"/>
                        </a:rPr>
                        <a:t> </a:t>
                      </a:r>
                      <a:r>
                        <a:rPr lang="fr-FR" sz="800" b="0" spc="8">
                          <a:solidFill>
                            <a:schemeClr val="tx1"/>
                          </a:solidFill>
                          <a:latin typeface="+mn-lt"/>
                          <a:cs typeface="Calibri"/>
                        </a:rPr>
                        <a:t>professionnelle</a:t>
                      </a:r>
                      <a:r>
                        <a:rPr lang="fr-FR" sz="800" b="0" spc="94">
                          <a:solidFill>
                            <a:schemeClr val="tx1"/>
                          </a:solidFill>
                          <a:latin typeface="+mn-lt"/>
                          <a:cs typeface="Calibri"/>
                        </a:rPr>
                        <a:t> </a:t>
                      </a:r>
                      <a:r>
                        <a:rPr lang="fr-FR" sz="800" b="0" spc="8">
                          <a:solidFill>
                            <a:schemeClr val="tx1"/>
                          </a:solidFill>
                          <a:latin typeface="+mn-lt"/>
                          <a:cs typeface="Calibri"/>
                        </a:rPr>
                        <a:t>font</a:t>
                      </a:r>
                      <a:r>
                        <a:rPr lang="fr-FR" sz="800" b="0" spc="41">
                          <a:solidFill>
                            <a:schemeClr val="tx1"/>
                          </a:solidFill>
                          <a:latin typeface="+mn-lt"/>
                          <a:cs typeface="Calibri"/>
                        </a:rPr>
                        <a:t> </a:t>
                      </a:r>
                      <a:r>
                        <a:rPr lang="fr-FR" sz="800" b="0" spc="8">
                          <a:solidFill>
                            <a:schemeClr val="tx1"/>
                          </a:solidFill>
                          <a:latin typeface="+mn-lt"/>
                          <a:cs typeface="Calibri"/>
                        </a:rPr>
                        <a:t>l’objet</a:t>
                      </a:r>
                      <a:r>
                        <a:rPr lang="fr-FR" sz="800" b="0" spc="98">
                          <a:solidFill>
                            <a:schemeClr val="tx1"/>
                          </a:solidFill>
                          <a:latin typeface="+mn-lt"/>
                          <a:cs typeface="Calibri"/>
                        </a:rPr>
                        <a:t> </a:t>
                      </a:r>
                      <a:r>
                        <a:rPr lang="fr-FR" sz="800" b="0" spc="8">
                          <a:solidFill>
                            <a:schemeClr val="tx1"/>
                          </a:solidFill>
                          <a:latin typeface="+mn-lt"/>
                          <a:cs typeface="Calibri"/>
                        </a:rPr>
                        <a:t>de</a:t>
                      </a:r>
                      <a:r>
                        <a:rPr lang="fr-FR" sz="800" b="0" spc="-23">
                          <a:solidFill>
                            <a:schemeClr val="tx1"/>
                          </a:solidFill>
                          <a:latin typeface="+mn-lt"/>
                          <a:cs typeface="Calibri"/>
                        </a:rPr>
                        <a:t> </a:t>
                      </a:r>
                      <a:r>
                        <a:rPr lang="fr-FR" sz="800" b="0" spc="8">
                          <a:solidFill>
                            <a:schemeClr val="tx1"/>
                          </a:solidFill>
                          <a:latin typeface="+mn-lt"/>
                          <a:cs typeface="Calibri"/>
                        </a:rPr>
                        <a:t>groupes</a:t>
                      </a:r>
                      <a:r>
                        <a:rPr lang="fr-FR" sz="800" b="0" spc="60">
                          <a:solidFill>
                            <a:schemeClr val="tx1"/>
                          </a:solidFill>
                          <a:latin typeface="+mn-lt"/>
                          <a:cs typeface="Calibri"/>
                        </a:rPr>
                        <a:t> </a:t>
                      </a:r>
                      <a:r>
                        <a:rPr lang="fr-FR" sz="800" b="0" spc="8">
                          <a:solidFill>
                            <a:schemeClr val="tx1"/>
                          </a:solidFill>
                          <a:latin typeface="+mn-lt"/>
                          <a:cs typeface="Calibri"/>
                        </a:rPr>
                        <a:t>à</a:t>
                      </a:r>
                      <a:r>
                        <a:rPr lang="fr-FR" sz="800" b="0" spc="-15">
                          <a:solidFill>
                            <a:schemeClr val="tx1"/>
                          </a:solidFill>
                          <a:latin typeface="+mn-lt"/>
                          <a:cs typeface="Calibri"/>
                        </a:rPr>
                        <a:t> </a:t>
                      </a:r>
                      <a:r>
                        <a:rPr lang="fr-FR" sz="800" b="0" spc="8">
                          <a:solidFill>
                            <a:schemeClr val="tx1"/>
                          </a:solidFill>
                          <a:latin typeface="+mn-lt"/>
                          <a:cs typeface="Calibri"/>
                        </a:rPr>
                        <a:t>effectifs</a:t>
                      </a:r>
                      <a:r>
                        <a:rPr lang="fr-FR" sz="800" b="0" spc="60">
                          <a:solidFill>
                            <a:schemeClr val="tx1"/>
                          </a:solidFill>
                          <a:latin typeface="+mn-lt"/>
                          <a:cs typeface="Calibri"/>
                        </a:rPr>
                        <a:t> </a:t>
                      </a:r>
                      <a:r>
                        <a:rPr lang="fr-FR" sz="800" b="0" spc="8">
                          <a:solidFill>
                            <a:schemeClr val="tx1"/>
                          </a:solidFill>
                          <a:latin typeface="+mn-lt"/>
                          <a:cs typeface="Calibri"/>
                        </a:rPr>
                        <a:t>réduits</a:t>
                      </a:r>
                      <a:r>
                        <a:rPr lang="fr-FR" sz="800" b="0" spc="4">
                          <a:solidFill>
                            <a:schemeClr val="tx1"/>
                          </a:solidFill>
                          <a:latin typeface="+mn-lt"/>
                          <a:cs typeface="Calibri"/>
                        </a:rPr>
                        <a:t> </a:t>
                      </a:r>
                      <a:r>
                        <a:rPr lang="fr-FR" sz="800" b="0" spc="8">
                          <a:solidFill>
                            <a:schemeClr val="tx1"/>
                          </a:solidFill>
                          <a:latin typeface="+mn-lt"/>
                          <a:cs typeface="Calibri"/>
                        </a:rPr>
                        <a:t>s’appuyant</a:t>
                      </a:r>
                      <a:r>
                        <a:rPr lang="fr-FR" sz="800" b="0" spc="210">
                          <a:solidFill>
                            <a:schemeClr val="tx1"/>
                          </a:solidFill>
                          <a:latin typeface="+mn-lt"/>
                          <a:cs typeface="Calibri"/>
                        </a:rPr>
                        <a:t> </a:t>
                      </a:r>
                      <a:r>
                        <a:rPr lang="fr-FR" sz="800" b="0" spc="8">
                          <a:solidFill>
                            <a:schemeClr val="tx1"/>
                          </a:solidFill>
                          <a:latin typeface="+mn-lt"/>
                          <a:cs typeface="Calibri"/>
                        </a:rPr>
                        <a:t>sur</a:t>
                      </a:r>
                      <a:r>
                        <a:rPr lang="fr-FR" sz="800" b="0" spc="34">
                          <a:solidFill>
                            <a:schemeClr val="tx1"/>
                          </a:solidFill>
                          <a:latin typeface="+mn-lt"/>
                          <a:cs typeface="Calibri"/>
                        </a:rPr>
                        <a:t> </a:t>
                      </a:r>
                      <a:r>
                        <a:rPr lang="fr-FR" sz="800" b="0" spc="8">
                          <a:solidFill>
                            <a:schemeClr val="tx1"/>
                          </a:solidFill>
                          <a:latin typeface="+mn-lt"/>
                          <a:cs typeface="Calibri"/>
                        </a:rPr>
                        <a:t>les</a:t>
                      </a:r>
                      <a:r>
                        <a:rPr lang="fr-FR" sz="800" b="0">
                          <a:solidFill>
                            <a:schemeClr val="tx1"/>
                          </a:solidFill>
                          <a:latin typeface="+mn-lt"/>
                          <a:cs typeface="Calibri"/>
                        </a:rPr>
                        <a:t> </a:t>
                      </a:r>
                      <a:r>
                        <a:rPr lang="fr-FR" sz="800" b="0" spc="8">
                          <a:solidFill>
                            <a:schemeClr val="tx1"/>
                          </a:solidFill>
                          <a:latin typeface="+mn-lt"/>
                          <a:cs typeface="Calibri"/>
                        </a:rPr>
                        <a:t>besoins</a:t>
                      </a:r>
                      <a:r>
                        <a:rPr lang="fr-FR" sz="800" b="0" spc="60">
                          <a:solidFill>
                            <a:schemeClr val="tx1"/>
                          </a:solidFill>
                          <a:latin typeface="+mn-lt"/>
                          <a:cs typeface="Calibri"/>
                        </a:rPr>
                        <a:t> </a:t>
                      </a:r>
                      <a:r>
                        <a:rPr lang="fr-FR" sz="800" b="0" spc="8">
                          <a:solidFill>
                            <a:schemeClr val="tx1"/>
                          </a:solidFill>
                          <a:latin typeface="+mn-lt"/>
                          <a:cs typeface="Calibri"/>
                        </a:rPr>
                        <a:t>des</a:t>
                      </a:r>
                      <a:r>
                        <a:rPr lang="fr-FR" sz="800" b="0" spc="-4">
                          <a:solidFill>
                            <a:schemeClr val="tx1"/>
                          </a:solidFill>
                          <a:latin typeface="+mn-lt"/>
                          <a:cs typeface="Calibri"/>
                        </a:rPr>
                        <a:t> </a:t>
                      </a:r>
                      <a:r>
                        <a:rPr lang="fr-FR" sz="800" b="0" spc="8">
                          <a:solidFill>
                            <a:schemeClr val="tx1"/>
                          </a:solidFill>
                          <a:latin typeface="+mn-lt"/>
                          <a:cs typeface="Calibri"/>
                        </a:rPr>
                        <a:t>élèves</a:t>
                      </a:r>
                      <a:r>
                        <a:rPr lang="fr-FR" sz="800" b="0">
                          <a:solidFill>
                            <a:schemeClr val="tx1"/>
                          </a:solidFill>
                          <a:latin typeface="+mn-lt"/>
                          <a:cs typeface="Calibri"/>
                        </a:rPr>
                        <a:t> </a:t>
                      </a:r>
                      <a:r>
                        <a:rPr lang="fr-FR" sz="800" b="0" spc="8">
                          <a:solidFill>
                            <a:schemeClr val="tx1"/>
                          </a:solidFill>
                          <a:latin typeface="+mn-lt"/>
                          <a:cs typeface="Calibri"/>
                        </a:rPr>
                        <a:t>pour</a:t>
                      </a:r>
                      <a:r>
                        <a:rPr lang="fr-FR" sz="800" b="0" spc="90">
                          <a:solidFill>
                            <a:schemeClr val="tx1"/>
                          </a:solidFill>
                          <a:latin typeface="+mn-lt"/>
                          <a:cs typeface="Calibri"/>
                        </a:rPr>
                        <a:t> </a:t>
                      </a:r>
                      <a:r>
                        <a:rPr lang="fr-FR" sz="800" b="0" spc="8">
                          <a:solidFill>
                            <a:schemeClr val="tx1"/>
                          </a:solidFill>
                          <a:latin typeface="+mn-lt"/>
                          <a:cs typeface="Calibri"/>
                        </a:rPr>
                        <a:t>renforcer</a:t>
                      </a:r>
                      <a:r>
                        <a:rPr lang="fr-FR" sz="800" b="0" spc="-23">
                          <a:solidFill>
                            <a:schemeClr val="tx1"/>
                          </a:solidFill>
                          <a:latin typeface="+mn-lt"/>
                          <a:cs typeface="Calibri"/>
                        </a:rPr>
                        <a:t> </a:t>
                      </a:r>
                      <a:r>
                        <a:rPr lang="fr-FR" sz="800" b="0">
                          <a:solidFill>
                            <a:schemeClr val="tx1"/>
                          </a:solidFill>
                          <a:latin typeface="+mn-lt"/>
                          <a:cs typeface="Calibri"/>
                        </a:rPr>
                        <a:t>l’acquisition</a:t>
                      </a:r>
                      <a:r>
                        <a:rPr lang="fr-FR" sz="800" b="0" spc="240">
                          <a:solidFill>
                            <a:schemeClr val="tx1"/>
                          </a:solidFill>
                          <a:latin typeface="+mn-lt"/>
                          <a:cs typeface="Calibri"/>
                        </a:rPr>
                        <a:t> </a:t>
                      </a:r>
                      <a:r>
                        <a:rPr lang="fr-FR" sz="800" b="0" spc="8">
                          <a:solidFill>
                            <a:schemeClr val="tx1"/>
                          </a:solidFill>
                          <a:latin typeface="+mn-lt"/>
                          <a:cs typeface="Calibri"/>
                        </a:rPr>
                        <a:t>des</a:t>
                      </a:r>
                      <a:r>
                        <a:rPr lang="fr-FR" sz="800" b="0">
                          <a:solidFill>
                            <a:schemeClr val="tx1"/>
                          </a:solidFill>
                          <a:latin typeface="+mn-lt"/>
                          <a:cs typeface="Calibri"/>
                        </a:rPr>
                        <a:t> </a:t>
                      </a:r>
                      <a:r>
                        <a:rPr lang="fr-FR" sz="800" b="0" spc="-8">
                          <a:solidFill>
                            <a:schemeClr val="tx1"/>
                          </a:solidFill>
                          <a:latin typeface="+mn-lt"/>
                          <a:cs typeface="Calibri"/>
                        </a:rPr>
                        <a:t>savoirs </a:t>
                      </a:r>
                      <a:r>
                        <a:rPr lang="fr-FR" sz="800" b="0">
                          <a:solidFill>
                            <a:schemeClr val="tx1"/>
                          </a:solidFill>
                          <a:latin typeface="+mn-lt"/>
                          <a:cs typeface="Calibri"/>
                        </a:rPr>
                        <a:t>fondamentaux,</a:t>
                      </a:r>
                      <a:r>
                        <a:rPr lang="fr-FR" sz="800" b="0" spc="116">
                          <a:solidFill>
                            <a:schemeClr val="tx1"/>
                          </a:solidFill>
                          <a:latin typeface="+mn-lt"/>
                          <a:cs typeface="Calibri"/>
                        </a:rPr>
                        <a:t> </a:t>
                      </a:r>
                      <a:r>
                        <a:rPr lang="fr-FR" sz="800" b="0">
                          <a:solidFill>
                            <a:schemeClr val="tx1"/>
                          </a:solidFill>
                          <a:highlight>
                            <a:srgbClr val="FFFF00"/>
                          </a:highlight>
                          <a:latin typeface="+mn-lt"/>
                          <a:cs typeface="Calibri"/>
                        </a:rPr>
                        <a:t>sur</a:t>
                      </a:r>
                      <a:r>
                        <a:rPr lang="fr-FR" sz="800" b="0" spc="45">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la</a:t>
                      </a:r>
                      <a:r>
                        <a:rPr lang="fr-FR" sz="800" b="0" spc="56">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base</a:t>
                      </a:r>
                      <a:r>
                        <a:rPr lang="fr-FR" sz="800" b="0" spc="49">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de</a:t>
                      </a:r>
                      <a:r>
                        <a:rPr lang="fr-FR" sz="800" b="0" spc="49">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l’article</a:t>
                      </a:r>
                      <a:r>
                        <a:rPr lang="fr-FR" sz="800" b="0" spc="169">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6</a:t>
                      </a:r>
                      <a:r>
                        <a:rPr lang="fr-FR" sz="800" b="0" spc="41">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et</a:t>
                      </a:r>
                      <a:r>
                        <a:rPr lang="fr-FR" sz="800" b="0" spc="-8">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de</a:t>
                      </a:r>
                      <a:r>
                        <a:rPr lang="fr-FR" sz="800" b="0" spc="49">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l’annexe</a:t>
                      </a:r>
                      <a:r>
                        <a:rPr lang="fr-FR" sz="800" b="0" spc="105">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2</a:t>
                      </a:r>
                      <a:r>
                        <a:rPr lang="fr-FR" sz="800" b="0" spc="45">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du</a:t>
                      </a:r>
                      <a:r>
                        <a:rPr lang="fr-FR" sz="800" b="0" spc="19">
                          <a:solidFill>
                            <a:schemeClr val="tx1"/>
                          </a:solidFill>
                          <a:highlight>
                            <a:srgbClr val="FFFF00"/>
                          </a:highlight>
                          <a:latin typeface="+mn-lt"/>
                          <a:cs typeface="Calibri"/>
                        </a:rPr>
                        <a:t> </a:t>
                      </a:r>
                      <a:r>
                        <a:rPr lang="fr-FR" sz="800" b="0">
                          <a:solidFill>
                            <a:schemeClr val="tx1"/>
                          </a:solidFill>
                          <a:highlight>
                            <a:srgbClr val="FFFF00"/>
                          </a:highlight>
                          <a:latin typeface="+mn-lt"/>
                          <a:cs typeface="Calibri"/>
                        </a:rPr>
                        <a:t>présent</a:t>
                      </a:r>
                      <a:r>
                        <a:rPr lang="fr-FR" sz="800" b="0" spc="-8">
                          <a:solidFill>
                            <a:schemeClr val="tx1"/>
                          </a:solidFill>
                          <a:highlight>
                            <a:srgbClr val="FFFF00"/>
                          </a:highlight>
                          <a:latin typeface="+mn-lt"/>
                          <a:cs typeface="Calibri"/>
                        </a:rPr>
                        <a:t> arrêté.</a:t>
                      </a:r>
                      <a:endParaRPr lang="fr-FR" sz="800" b="0">
                        <a:solidFill>
                          <a:schemeClr val="tx1"/>
                        </a:solidFill>
                        <a:highlight>
                          <a:srgbClr val="FFFF00"/>
                        </a:highlight>
                        <a:latin typeface="+mn-lt"/>
                        <a:cs typeface="Calibri"/>
                      </a:endParaRPr>
                    </a:p>
                    <a:p>
                      <a:pPr marL="352425" marR="3810" indent="-7620">
                        <a:lnSpc>
                          <a:spcPct val="112100"/>
                        </a:lnSpc>
                        <a:buAutoNum type="alphaLcParenBoth" startAt="2"/>
                      </a:pPr>
                      <a:r>
                        <a:rPr lang="fr-FR" sz="800" b="0" strike="sngStrike" spc="-11">
                          <a:solidFill>
                            <a:schemeClr val="tx1"/>
                          </a:solidFill>
                          <a:latin typeface="+mn-lt"/>
                          <a:cs typeface="Calibri"/>
                        </a:rPr>
                        <a:t> </a:t>
                      </a:r>
                      <a:r>
                        <a:rPr lang="fr-FR" sz="800" b="0" strike="sngStrike" spc="8">
                          <a:solidFill>
                            <a:schemeClr val="tx1"/>
                          </a:solidFill>
                          <a:latin typeface="+mn-lt"/>
                          <a:cs typeface="Calibri"/>
                        </a:rPr>
                        <a:t>français,</a:t>
                      </a:r>
                      <a:r>
                        <a:rPr lang="fr-FR" sz="800" b="0" strike="sngStrike" spc="127">
                          <a:solidFill>
                            <a:schemeClr val="tx1"/>
                          </a:solidFill>
                          <a:latin typeface="+mn-lt"/>
                          <a:cs typeface="Calibri"/>
                        </a:rPr>
                        <a:t> </a:t>
                      </a:r>
                      <a:r>
                        <a:rPr lang="fr-FR" sz="800" b="0" strike="sngStrike">
                          <a:solidFill>
                            <a:schemeClr val="tx1"/>
                          </a:solidFill>
                          <a:latin typeface="+mn-lt"/>
                          <a:cs typeface="Calibri"/>
                        </a:rPr>
                        <a:t>histoire-</a:t>
                      </a:r>
                      <a:r>
                        <a:rPr lang="fr-FR" sz="800" b="0" strike="sngStrike" spc="8">
                          <a:solidFill>
                            <a:schemeClr val="tx1"/>
                          </a:solidFill>
                          <a:latin typeface="+mn-lt"/>
                          <a:cs typeface="Calibri"/>
                        </a:rPr>
                        <a:t>géographie</a:t>
                      </a:r>
                      <a:r>
                        <a:rPr lang="fr-FR" sz="800" b="0" strike="sngStrike" spc="64">
                          <a:solidFill>
                            <a:schemeClr val="tx1"/>
                          </a:solidFill>
                          <a:latin typeface="+mn-lt"/>
                          <a:cs typeface="Calibri"/>
                        </a:rPr>
                        <a:t> </a:t>
                      </a:r>
                      <a:r>
                        <a:rPr lang="fr-FR" sz="800" b="0" strike="sngStrike" spc="8">
                          <a:solidFill>
                            <a:schemeClr val="tx1"/>
                          </a:solidFill>
                          <a:latin typeface="+mn-lt"/>
                          <a:cs typeface="Calibri"/>
                        </a:rPr>
                        <a:t>et</a:t>
                      </a:r>
                      <a:r>
                        <a:rPr lang="fr-FR" sz="800" b="0" strike="sngStrike" spc="15">
                          <a:solidFill>
                            <a:schemeClr val="tx1"/>
                          </a:solidFill>
                          <a:latin typeface="+mn-lt"/>
                          <a:cs typeface="Calibri"/>
                        </a:rPr>
                        <a:t> </a:t>
                      </a:r>
                      <a:r>
                        <a:rPr lang="fr-FR" sz="800" b="0" strike="sngStrike" spc="8">
                          <a:solidFill>
                            <a:schemeClr val="tx1"/>
                          </a:solidFill>
                          <a:latin typeface="+mn-lt"/>
                          <a:cs typeface="Calibri"/>
                        </a:rPr>
                        <a:t>enseignement</a:t>
                      </a:r>
                      <a:r>
                        <a:rPr lang="fr-FR" sz="800" b="0" strike="sngStrike" spc="-34">
                          <a:solidFill>
                            <a:schemeClr val="tx1"/>
                          </a:solidFill>
                          <a:latin typeface="+mn-lt"/>
                          <a:cs typeface="Calibri"/>
                        </a:rPr>
                        <a:t> </a:t>
                      </a:r>
                      <a:r>
                        <a:rPr lang="fr-FR" sz="800" b="0" strike="sngStrike" spc="8">
                          <a:solidFill>
                            <a:schemeClr val="tx1"/>
                          </a:solidFill>
                          <a:latin typeface="+mn-lt"/>
                          <a:cs typeface="Calibri"/>
                        </a:rPr>
                        <a:t>moral</a:t>
                      </a:r>
                      <a:r>
                        <a:rPr lang="fr-FR" sz="800" b="0" strike="sngStrike" spc="34">
                          <a:solidFill>
                            <a:schemeClr val="tx1"/>
                          </a:solidFill>
                          <a:latin typeface="+mn-lt"/>
                          <a:cs typeface="Calibri"/>
                        </a:rPr>
                        <a:t> </a:t>
                      </a:r>
                      <a:r>
                        <a:rPr lang="fr-FR" sz="800" b="0" strike="sngStrike" spc="8">
                          <a:solidFill>
                            <a:schemeClr val="tx1"/>
                          </a:solidFill>
                          <a:latin typeface="+mn-lt"/>
                          <a:cs typeface="Calibri"/>
                        </a:rPr>
                        <a:t>et</a:t>
                      </a:r>
                      <a:r>
                        <a:rPr lang="fr-FR" sz="800" b="0" strike="sngStrike" spc="-34">
                          <a:solidFill>
                            <a:schemeClr val="tx1"/>
                          </a:solidFill>
                          <a:latin typeface="+mn-lt"/>
                          <a:cs typeface="Calibri"/>
                        </a:rPr>
                        <a:t> </a:t>
                      </a:r>
                      <a:r>
                        <a:rPr lang="fr-FR" sz="800" b="0" strike="sngStrike" spc="8">
                          <a:solidFill>
                            <a:schemeClr val="tx1"/>
                          </a:solidFill>
                          <a:latin typeface="+mn-lt"/>
                          <a:cs typeface="Calibri"/>
                        </a:rPr>
                        <a:t>civique,</a:t>
                      </a:r>
                      <a:r>
                        <a:rPr lang="fr-FR" sz="800" b="0" strike="sngStrike" spc="75">
                          <a:solidFill>
                            <a:schemeClr val="tx1"/>
                          </a:solidFill>
                          <a:latin typeface="+mn-lt"/>
                          <a:cs typeface="Calibri"/>
                        </a:rPr>
                        <a:t> </a:t>
                      </a:r>
                      <a:r>
                        <a:rPr lang="fr-FR" sz="800" b="0" strike="sngStrike" spc="8">
                          <a:solidFill>
                            <a:schemeClr val="tx1"/>
                          </a:solidFill>
                          <a:latin typeface="+mn-lt"/>
                          <a:cs typeface="Calibri"/>
                        </a:rPr>
                        <a:t>mathématiques,</a:t>
                      </a:r>
                      <a:r>
                        <a:rPr lang="fr-FR" sz="800" b="0" strike="sngStrike" spc="26">
                          <a:solidFill>
                            <a:schemeClr val="tx1"/>
                          </a:solidFill>
                          <a:latin typeface="+mn-lt"/>
                          <a:cs typeface="Calibri"/>
                        </a:rPr>
                        <a:t> </a:t>
                      </a:r>
                      <a:r>
                        <a:rPr lang="fr-FR" sz="800" b="0" strike="sngStrike" spc="8">
                          <a:solidFill>
                            <a:schemeClr val="tx1"/>
                          </a:solidFill>
                          <a:latin typeface="+mn-lt"/>
                          <a:cs typeface="Calibri"/>
                        </a:rPr>
                        <a:t>physique-chimie</a:t>
                      </a:r>
                      <a:r>
                        <a:rPr lang="fr-FR" sz="800" b="0" strike="sngStrike" spc="116">
                          <a:solidFill>
                            <a:schemeClr val="tx1"/>
                          </a:solidFill>
                          <a:latin typeface="+mn-lt"/>
                          <a:cs typeface="Calibri"/>
                        </a:rPr>
                        <a:t> </a:t>
                      </a:r>
                      <a:r>
                        <a:rPr lang="fr-FR" sz="800" b="0" strike="sngStrike" spc="8">
                          <a:solidFill>
                            <a:schemeClr val="tx1"/>
                          </a:solidFill>
                          <a:latin typeface="+mn-lt"/>
                          <a:cs typeface="Calibri"/>
                        </a:rPr>
                        <a:t>(selon</a:t>
                      </a:r>
                      <a:r>
                        <a:rPr lang="fr-FR" sz="800" b="0" strike="sngStrike" spc="49">
                          <a:solidFill>
                            <a:schemeClr val="tx1"/>
                          </a:solidFill>
                          <a:latin typeface="+mn-lt"/>
                          <a:cs typeface="Calibri"/>
                        </a:rPr>
                        <a:t> </a:t>
                      </a:r>
                      <a:r>
                        <a:rPr lang="fr-FR" sz="800" b="0" strike="sngStrike" spc="8">
                          <a:solidFill>
                            <a:schemeClr val="tx1"/>
                          </a:solidFill>
                          <a:latin typeface="+mn-lt"/>
                          <a:cs typeface="Calibri"/>
                        </a:rPr>
                        <a:t>la</a:t>
                      </a:r>
                      <a:r>
                        <a:rPr lang="fr-FR" sz="800" b="0" strike="sngStrike" spc="19">
                          <a:solidFill>
                            <a:schemeClr val="tx1"/>
                          </a:solidFill>
                          <a:latin typeface="+mn-lt"/>
                          <a:cs typeface="Calibri"/>
                        </a:rPr>
                        <a:t> </a:t>
                      </a:r>
                      <a:r>
                        <a:rPr lang="fr-FR" sz="800" b="0" strike="sngStrike" spc="8">
                          <a:solidFill>
                            <a:schemeClr val="tx1"/>
                          </a:solidFill>
                          <a:latin typeface="+mn-lt"/>
                          <a:cs typeface="Calibri"/>
                        </a:rPr>
                        <a:t>spécialité),</a:t>
                      </a:r>
                      <a:r>
                        <a:rPr lang="fr-FR" sz="800" b="0" strike="sngStrike" spc="75">
                          <a:solidFill>
                            <a:schemeClr val="tx1"/>
                          </a:solidFill>
                          <a:latin typeface="+mn-lt"/>
                          <a:cs typeface="Calibri"/>
                        </a:rPr>
                        <a:t> </a:t>
                      </a:r>
                      <a:r>
                        <a:rPr lang="fr-FR" sz="800" b="0" strike="sngStrike" spc="8">
                          <a:solidFill>
                            <a:schemeClr val="tx1"/>
                          </a:solidFill>
                          <a:latin typeface="+mn-lt"/>
                          <a:cs typeface="Calibri"/>
                        </a:rPr>
                        <a:t>langue</a:t>
                      </a:r>
                      <a:r>
                        <a:rPr lang="fr-FR" sz="800" b="0" strike="sngStrike" spc="49">
                          <a:solidFill>
                            <a:schemeClr val="tx1"/>
                          </a:solidFill>
                          <a:latin typeface="+mn-lt"/>
                          <a:cs typeface="Calibri"/>
                        </a:rPr>
                        <a:t> </a:t>
                      </a:r>
                      <a:r>
                        <a:rPr lang="fr-FR" sz="800" b="0" strike="sngStrike" spc="8">
                          <a:solidFill>
                            <a:schemeClr val="tx1"/>
                          </a:solidFill>
                          <a:latin typeface="+mn-lt"/>
                          <a:cs typeface="Calibri"/>
                        </a:rPr>
                        <a:t>vivante</a:t>
                      </a:r>
                      <a:r>
                        <a:rPr lang="fr-FR" sz="800" b="0" strike="sngStrike" spc="64">
                          <a:solidFill>
                            <a:schemeClr val="tx1"/>
                          </a:solidFill>
                          <a:latin typeface="+mn-lt"/>
                          <a:cs typeface="Calibri"/>
                        </a:rPr>
                        <a:t> </a:t>
                      </a:r>
                      <a:r>
                        <a:rPr lang="fr-FR" sz="800" b="0" strike="sngStrike" spc="8">
                          <a:solidFill>
                            <a:schemeClr val="tx1"/>
                          </a:solidFill>
                          <a:latin typeface="+mn-lt"/>
                          <a:cs typeface="Calibri"/>
                        </a:rPr>
                        <a:t>A,</a:t>
                      </a:r>
                      <a:r>
                        <a:rPr lang="fr-FR" sz="800" b="0" strike="sngStrike" spc="26">
                          <a:solidFill>
                            <a:schemeClr val="tx1"/>
                          </a:solidFill>
                          <a:latin typeface="+mn-lt"/>
                          <a:cs typeface="Calibri"/>
                        </a:rPr>
                        <a:t> </a:t>
                      </a:r>
                      <a:r>
                        <a:rPr lang="fr-FR" sz="800" b="0" strike="sngStrike" spc="8">
                          <a:solidFill>
                            <a:schemeClr val="tx1"/>
                          </a:solidFill>
                          <a:latin typeface="+mn-lt"/>
                          <a:cs typeface="Calibri"/>
                        </a:rPr>
                        <a:t>langue</a:t>
                      </a:r>
                      <a:r>
                        <a:rPr lang="fr-FR" sz="800" b="0" strike="sngStrike" spc="64">
                          <a:solidFill>
                            <a:schemeClr val="tx1"/>
                          </a:solidFill>
                          <a:latin typeface="+mn-lt"/>
                          <a:cs typeface="Calibri"/>
                        </a:rPr>
                        <a:t> </a:t>
                      </a:r>
                      <a:r>
                        <a:rPr lang="fr-FR" sz="800" b="0" strike="sngStrike" spc="8">
                          <a:solidFill>
                            <a:schemeClr val="tx1"/>
                          </a:solidFill>
                          <a:latin typeface="+mn-lt"/>
                          <a:cs typeface="Calibri"/>
                        </a:rPr>
                        <a:t>vivante</a:t>
                      </a:r>
                      <a:r>
                        <a:rPr lang="fr-FR" sz="800" b="0" strike="sngStrike" spc="64">
                          <a:solidFill>
                            <a:schemeClr val="tx1"/>
                          </a:solidFill>
                          <a:latin typeface="+mn-lt"/>
                          <a:cs typeface="Calibri"/>
                        </a:rPr>
                        <a:t> </a:t>
                      </a:r>
                      <a:r>
                        <a:rPr lang="fr-FR" sz="800" b="0" strike="sngStrike" spc="8">
                          <a:solidFill>
                            <a:schemeClr val="tx1"/>
                          </a:solidFill>
                          <a:latin typeface="+mn-lt"/>
                          <a:cs typeface="Calibri"/>
                        </a:rPr>
                        <a:t>B</a:t>
                      </a:r>
                      <a:r>
                        <a:rPr lang="fr-FR" sz="800" b="0" strike="sngStrike" spc="30">
                          <a:solidFill>
                            <a:schemeClr val="tx1"/>
                          </a:solidFill>
                          <a:latin typeface="+mn-lt"/>
                          <a:cs typeface="Calibri"/>
                        </a:rPr>
                        <a:t> </a:t>
                      </a:r>
                      <a:r>
                        <a:rPr lang="fr-FR" sz="800" b="0" strike="sngStrike" spc="8">
                          <a:solidFill>
                            <a:schemeClr val="tx1"/>
                          </a:solidFill>
                          <a:latin typeface="+mn-lt"/>
                          <a:cs typeface="Calibri"/>
                        </a:rPr>
                        <a:t>(selon</a:t>
                      </a:r>
                      <a:r>
                        <a:rPr lang="fr-FR" sz="800" b="0" strike="sngStrike" spc="-11">
                          <a:solidFill>
                            <a:schemeClr val="tx1"/>
                          </a:solidFill>
                          <a:latin typeface="+mn-lt"/>
                          <a:cs typeface="Calibri"/>
                        </a:rPr>
                        <a:t> </a:t>
                      </a:r>
                      <a:r>
                        <a:rPr lang="fr-FR" sz="800" b="0" strike="sngStrike" spc="8">
                          <a:solidFill>
                            <a:schemeClr val="tx1"/>
                          </a:solidFill>
                          <a:latin typeface="+mn-lt"/>
                          <a:cs typeface="Calibri"/>
                        </a:rPr>
                        <a:t>la</a:t>
                      </a:r>
                      <a:r>
                        <a:rPr lang="fr-FR" sz="800" b="0" strike="sngStrike" spc="23">
                          <a:solidFill>
                            <a:schemeClr val="tx1"/>
                          </a:solidFill>
                          <a:latin typeface="+mn-lt"/>
                          <a:cs typeface="Calibri"/>
                        </a:rPr>
                        <a:t> </a:t>
                      </a:r>
                      <a:r>
                        <a:rPr lang="fr-FR" sz="800" b="0" strike="sngStrike" spc="8">
                          <a:solidFill>
                            <a:schemeClr val="tx1"/>
                          </a:solidFill>
                          <a:latin typeface="+mn-lt"/>
                          <a:cs typeface="Calibri"/>
                        </a:rPr>
                        <a:t>spécialité),</a:t>
                      </a:r>
                      <a:r>
                        <a:rPr lang="fr-FR" sz="800" b="0" strike="sngStrike" spc="75">
                          <a:solidFill>
                            <a:schemeClr val="tx1"/>
                          </a:solidFill>
                          <a:latin typeface="+mn-lt"/>
                          <a:cs typeface="Calibri"/>
                        </a:rPr>
                        <a:t> </a:t>
                      </a:r>
                      <a:r>
                        <a:rPr lang="fr-FR" sz="800" b="0" strike="sngStrike" spc="8">
                          <a:solidFill>
                            <a:schemeClr val="tx1"/>
                          </a:solidFill>
                          <a:latin typeface="+mn-lt"/>
                          <a:cs typeface="Calibri"/>
                        </a:rPr>
                        <a:t>arts</a:t>
                      </a:r>
                      <a:r>
                        <a:rPr lang="fr-FR" sz="800" b="0" strike="sngStrike" spc="30">
                          <a:solidFill>
                            <a:schemeClr val="tx1"/>
                          </a:solidFill>
                          <a:latin typeface="+mn-lt"/>
                          <a:cs typeface="Calibri"/>
                        </a:rPr>
                        <a:t> </a:t>
                      </a:r>
                      <a:r>
                        <a:rPr lang="fr-FR" sz="800" b="0" strike="sngStrike" spc="8">
                          <a:solidFill>
                            <a:schemeClr val="tx1"/>
                          </a:solidFill>
                          <a:latin typeface="+mn-lt"/>
                          <a:cs typeface="Calibri"/>
                        </a:rPr>
                        <a:t>appliqués</a:t>
                      </a:r>
                      <a:r>
                        <a:rPr lang="fr-FR" sz="800" b="0" strike="sngStrike" spc="86">
                          <a:solidFill>
                            <a:schemeClr val="tx1"/>
                          </a:solidFill>
                          <a:latin typeface="+mn-lt"/>
                          <a:cs typeface="Calibri"/>
                        </a:rPr>
                        <a:t> </a:t>
                      </a:r>
                      <a:r>
                        <a:rPr lang="fr-FR" sz="800" b="0" strike="sngStrike" spc="8">
                          <a:solidFill>
                            <a:schemeClr val="tx1"/>
                          </a:solidFill>
                          <a:latin typeface="+mn-lt"/>
                          <a:cs typeface="Calibri"/>
                        </a:rPr>
                        <a:t>et</a:t>
                      </a:r>
                      <a:r>
                        <a:rPr lang="fr-FR" sz="800" b="0" strike="sngStrike" spc="-34">
                          <a:solidFill>
                            <a:schemeClr val="tx1"/>
                          </a:solidFill>
                          <a:latin typeface="+mn-lt"/>
                          <a:cs typeface="Calibri"/>
                        </a:rPr>
                        <a:t> </a:t>
                      </a:r>
                      <a:r>
                        <a:rPr lang="fr-FR" sz="800" b="0" strike="sngStrike" spc="-8">
                          <a:solidFill>
                            <a:schemeClr val="tx1"/>
                          </a:solidFill>
                          <a:latin typeface="+mn-lt"/>
                          <a:cs typeface="Calibri"/>
                        </a:rPr>
                        <a:t>culture</a:t>
                      </a:r>
                      <a:r>
                        <a:rPr lang="fr-FR" sz="800" b="0" spc="-8">
                          <a:solidFill>
                            <a:schemeClr val="tx1"/>
                          </a:solidFill>
                          <a:latin typeface="+mn-lt"/>
                          <a:cs typeface="Calibri"/>
                        </a:rPr>
                        <a:t> </a:t>
                      </a:r>
                      <a:r>
                        <a:rPr lang="fr-FR" sz="800" b="0" strike="sngStrike">
                          <a:solidFill>
                            <a:schemeClr val="tx1"/>
                          </a:solidFill>
                          <a:latin typeface="+mn-lt"/>
                          <a:cs typeface="Calibri"/>
                        </a:rPr>
                        <a:t>artistique,</a:t>
                      </a:r>
                      <a:r>
                        <a:rPr lang="fr-FR" sz="800" b="0" strike="sngStrike" spc="94">
                          <a:solidFill>
                            <a:schemeClr val="tx1"/>
                          </a:solidFill>
                          <a:latin typeface="+mn-lt"/>
                          <a:cs typeface="Calibri"/>
                        </a:rPr>
                        <a:t> </a:t>
                      </a:r>
                      <a:r>
                        <a:rPr lang="fr-FR" sz="800" b="0" strike="sngStrike">
                          <a:solidFill>
                            <a:schemeClr val="tx1"/>
                          </a:solidFill>
                          <a:latin typeface="+mn-lt"/>
                          <a:cs typeface="Calibri"/>
                        </a:rPr>
                        <a:t>éducation</a:t>
                      </a:r>
                      <a:r>
                        <a:rPr lang="fr-FR" sz="800" b="0" strike="sngStrike" spc="124">
                          <a:solidFill>
                            <a:schemeClr val="tx1"/>
                          </a:solidFill>
                          <a:latin typeface="+mn-lt"/>
                          <a:cs typeface="Calibri"/>
                        </a:rPr>
                        <a:t> </a:t>
                      </a:r>
                      <a:r>
                        <a:rPr lang="fr-FR" sz="800" b="0" strike="sngStrike">
                          <a:solidFill>
                            <a:schemeClr val="tx1"/>
                          </a:solidFill>
                          <a:latin typeface="+mn-lt"/>
                          <a:cs typeface="Calibri"/>
                        </a:rPr>
                        <a:t>physique</a:t>
                      </a:r>
                      <a:r>
                        <a:rPr lang="fr-FR" sz="800" b="0" strike="sngStrike" spc="217">
                          <a:solidFill>
                            <a:schemeClr val="tx1"/>
                          </a:solidFill>
                          <a:latin typeface="+mn-lt"/>
                          <a:cs typeface="Calibri"/>
                        </a:rPr>
                        <a:t> </a:t>
                      </a:r>
                      <a:r>
                        <a:rPr lang="fr-FR" sz="800" b="0" strike="sngStrike">
                          <a:solidFill>
                            <a:schemeClr val="tx1"/>
                          </a:solidFill>
                          <a:latin typeface="+mn-lt"/>
                          <a:cs typeface="Calibri"/>
                        </a:rPr>
                        <a:t>et</a:t>
                      </a:r>
                      <a:r>
                        <a:rPr lang="fr-FR" sz="800" b="0" strike="sngStrike" spc="19">
                          <a:solidFill>
                            <a:schemeClr val="tx1"/>
                          </a:solidFill>
                          <a:latin typeface="+mn-lt"/>
                          <a:cs typeface="Calibri"/>
                        </a:rPr>
                        <a:t> </a:t>
                      </a:r>
                      <a:r>
                        <a:rPr lang="fr-FR" sz="800" b="0" strike="sngStrike" spc="-8">
                          <a:solidFill>
                            <a:schemeClr val="tx1"/>
                          </a:solidFill>
                          <a:latin typeface="+mn-lt"/>
                          <a:cs typeface="Calibri"/>
                        </a:rPr>
                        <a:t>sportive</a:t>
                      </a:r>
                      <a:endParaRPr lang="fr-FR" sz="800" b="0">
                        <a:solidFill>
                          <a:schemeClr val="tx1"/>
                        </a:solidFill>
                        <a:latin typeface="+mn-lt"/>
                        <a:cs typeface="Calibri"/>
                      </a:endParaRPr>
                    </a:p>
                    <a:p>
                      <a:pPr marL="129540" indent="-120015">
                        <a:spcBef>
                          <a:spcPts val="105"/>
                        </a:spcBef>
                        <a:buAutoNum type="alphaLcParenBoth" startAt="2"/>
                        <a:tabLst>
                          <a:tab pos="130016" algn="l"/>
                        </a:tabLst>
                      </a:pPr>
                      <a:r>
                        <a:rPr lang="fr-FR" sz="800" b="0" spc="15">
                          <a:solidFill>
                            <a:schemeClr val="tx1"/>
                          </a:solidFill>
                          <a:latin typeface="+mn-lt"/>
                          <a:cs typeface="Calibri"/>
                        </a:rPr>
                        <a:t>en</a:t>
                      </a:r>
                      <a:r>
                        <a:rPr lang="fr-FR" sz="800" b="0" spc="4">
                          <a:solidFill>
                            <a:schemeClr val="tx1"/>
                          </a:solidFill>
                          <a:latin typeface="+mn-lt"/>
                          <a:cs typeface="Calibri"/>
                        </a:rPr>
                        <a:t> </a:t>
                      </a:r>
                      <a:r>
                        <a:rPr lang="fr-FR" sz="800" b="0" spc="8">
                          <a:solidFill>
                            <a:schemeClr val="tx1"/>
                          </a:solidFill>
                          <a:latin typeface="+mn-lt"/>
                          <a:cs typeface="Calibri"/>
                        </a:rPr>
                        <a:t>terminale</a:t>
                      </a:r>
                      <a:r>
                        <a:rPr lang="fr-FR" sz="800" b="0" spc="-26">
                          <a:solidFill>
                            <a:schemeClr val="tx1"/>
                          </a:solidFill>
                          <a:latin typeface="+mn-lt"/>
                          <a:cs typeface="Calibri"/>
                        </a:rPr>
                        <a:t> </a:t>
                      </a:r>
                      <a:r>
                        <a:rPr lang="fr-FR" sz="800" b="0" spc="15">
                          <a:solidFill>
                            <a:schemeClr val="tx1"/>
                          </a:solidFill>
                          <a:latin typeface="+mn-lt"/>
                          <a:cs typeface="Calibri"/>
                        </a:rPr>
                        <a:t>:</a:t>
                      </a:r>
                      <a:r>
                        <a:rPr lang="fr-FR" sz="800" b="0" spc="23">
                          <a:solidFill>
                            <a:schemeClr val="tx1"/>
                          </a:solidFill>
                          <a:latin typeface="+mn-lt"/>
                          <a:cs typeface="Calibri"/>
                        </a:rPr>
                        <a:t> </a:t>
                      </a:r>
                      <a:r>
                        <a:rPr lang="fr-FR" sz="800" b="0" spc="15">
                          <a:solidFill>
                            <a:schemeClr val="tx1"/>
                          </a:solidFill>
                          <a:latin typeface="+mn-lt"/>
                          <a:cs typeface="Calibri"/>
                        </a:rPr>
                        <a:t>insertion</a:t>
                      </a:r>
                      <a:r>
                        <a:rPr lang="fr-FR" sz="800" b="0" spc="64">
                          <a:solidFill>
                            <a:schemeClr val="tx1"/>
                          </a:solidFill>
                          <a:latin typeface="+mn-lt"/>
                          <a:cs typeface="Calibri"/>
                        </a:rPr>
                        <a:t> </a:t>
                      </a:r>
                      <a:r>
                        <a:rPr lang="fr-FR" sz="800" b="0" spc="8">
                          <a:solidFill>
                            <a:schemeClr val="tx1"/>
                          </a:solidFill>
                          <a:latin typeface="+mn-lt"/>
                          <a:cs typeface="Calibri"/>
                        </a:rPr>
                        <a:t>professionnelle</a:t>
                      </a:r>
                      <a:r>
                        <a:rPr lang="fr-FR" sz="800" b="0" spc="83">
                          <a:solidFill>
                            <a:schemeClr val="tx1"/>
                          </a:solidFill>
                          <a:latin typeface="+mn-lt"/>
                          <a:cs typeface="Calibri"/>
                        </a:rPr>
                        <a:t> </a:t>
                      </a:r>
                      <a:r>
                        <a:rPr lang="fr-FR" sz="800" b="0" spc="8">
                          <a:solidFill>
                            <a:schemeClr val="tx1"/>
                          </a:solidFill>
                          <a:latin typeface="+mn-lt"/>
                          <a:cs typeface="Calibri"/>
                        </a:rPr>
                        <a:t>(préparation</a:t>
                      </a:r>
                      <a:r>
                        <a:rPr lang="fr-FR" sz="800" b="0" spc="60">
                          <a:solidFill>
                            <a:schemeClr val="tx1"/>
                          </a:solidFill>
                          <a:latin typeface="+mn-lt"/>
                          <a:cs typeface="Calibri"/>
                        </a:rPr>
                        <a:t> </a:t>
                      </a:r>
                      <a:r>
                        <a:rPr lang="fr-FR" sz="800" b="0" spc="15">
                          <a:solidFill>
                            <a:schemeClr val="tx1"/>
                          </a:solidFill>
                          <a:latin typeface="+mn-lt"/>
                          <a:cs typeface="Calibri"/>
                        </a:rPr>
                        <a:t>à</a:t>
                      </a:r>
                      <a:r>
                        <a:rPr lang="fr-FR" sz="800" b="0" spc="-19">
                          <a:solidFill>
                            <a:schemeClr val="tx1"/>
                          </a:solidFill>
                          <a:latin typeface="+mn-lt"/>
                          <a:cs typeface="Calibri"/>
                        </a:rPr>
                        <a:t> </a:t>
                      </a:r>
                      <a:r>
                        <a:rPr lang="fr-FR" sz="800" b="0" spc="15">
                          <a:solidFill>
                            <a:schemeClr val="tx1"/>
                          </a:solidFill>
                          <a:latin typeface="+mn-lt"/>
                          <a:cs typeface="Calibri"/>
                        </a:rPr>
                        <a:t>l'emploi</a:t>
                      </a:r>
                      <a:r>
                        <a:rPr lang="fr-FR" sz="800" b="0" spc="49">
                          <a:solidFill>
                            <a:schemeClr val="tx1"/>
                          </a:solidFill>
                          <a:latin typeface="+mn-lt"/>
                          <a:cs typeface="Calibri"/>
                        </a:rPr>
                        <a:t> </a:t>
                      </a:r>
                      <a:r>
                        <a:rPr lang="fr-FR" sz="800" b="0" spc="15">
                          <a:solidFill>
                            <a:schemeClr val="tx1"/>
                          </a:solidFill>
                          <a:latin typeface="+mn-lt"/>
                          <a:cs typeface="Calibri"/>
                        </a:rPr>
                        <a:t>:</a:t>
                      </a:r>
                      <a:r>
                        <a:rPr lang="fr-FR" sz="800" b="0" spc="23">
                          <a:solidFill>
                            <a:schemeClr val="tx1"/>
                          </a:solidFill>
                          <a:latin typeface="+mn-lt"/>
                          <a:cs typeface="Calibri"/>
                        </a:rPr>
                        <a:t> </a:t>
                      </a:r>
                      <a:r>
                        <a:rPr lang="fr-FR" sz="800" b="0" spc="15">
                          <a:solidFill>
                            <a:schemeClr val="tx1"/>
                          </a:solidFill>
                          <a:latin typeface="+mn-lt"/>
                          <a:cs typeface="Calibri"/>
                        </a:rPr>
                        <a:t>recherche,</a:t>
                      </a:r>
                      <a:r>
                        <a:rPr lang="fr-FR" sz="800" b="0" spc="-15">
                          <a:solidFill>
                            <a:schemeClr val="tx1"/>
                          </a:solidFill>
                          <a:latin typeface="+mn-lt"/>
                          <a:cs typeface="Calibri"/>
                        </a:rPr>
                        <a:t> </a:t>
                      </a:r>
                      <a:r>
                        <a:rPr lang="fr-FR" sz="800" b="0" spc="15">
                          <a:solidFill>
                            <a:schemeClr val="tx1"/>
                          </a:solidFill>
                          <a:latin typeface="+mn-lt"/>
                          <a:cs typeface="Calibri"/>
                        </a:rPr>
                        <a:t>CV,</a:t>
                      </a:r>
                      <a:r>
                        <a:rPr lang="fr-FR" sz="800" b="0" spc="-19">
                          <a:solidFill>
                            <a:schemeClr val="tx1"/>
                          </a:solidFill>
                          <a:latin typeface="+mn-lt"/>
                          <a:cs typeface="Calibri"/>
                        </a:rPr>
                        <a:t> </a:t>
                      </a:r>
                      <a:r>
                        <a:rPr lang="fr-FR" sz="800" b="0" spc="15">
                          <a:solidFill>
                            <a:schemeClr val="tx1"/>
                          </a:solidFill>
                          <a:latin typeface="+mn-lt"/>
                          <a:cs typeface="Calibri"/>
                        </a:rPr>
                        <a:t>entretiens</a:t>
                      </a:r>
                      <a:r>
                        <a:rPr lang="fr-FR" sz="800" b="0" spc="-60">
                          <a:solidFill>
                            <a:schemeClr val="tx1"/>
                          </a:solidFill>
                          <a:latin typeface="+mn-lt"/>
                          <a:cs typeface="Calibri"/>
                        </a:rPr>
                        <a:t> </a:t>
                      </a:r>
                      <a:r>
                        <a:rPr lang="fr-FR" sz="800" b="0" spc="15">
                          <a:solidFill>
                            <a:schemeClr val="tx1"/>
                          </a:solidFill>
                          <a:latin typeface="+mn-lt"/>
                          <a:cs typeface="Calibri"/>
                        </a:rPr>
                        <a:t>etc.)</a:t>
                      </a:r>
                      <a:r>
                        <a:rPr lang="fr-FR" sz="800" b="0" spc="56">
                          <a:solidFill>
                            <a:schemeClr val="tx1"/>
                          </a:solidFill>
                          <a:latin typeface="+mn-lt"/>
                          <a:cs typeface="Calibri"/>
                        </a:rPr>
                        <a:t> </a:t>
                      </a:r>
                      <a:r>
                        <a:rPr lang="fr-FR" sz="800" b="0" spc="15">
                          <a:solidFill>
                            <a:schemeClr val="tx1"/>
                          </a:solidFill>
                          <a:latin typeface="+mn-lt"/>
                          <a:cs typeface="Calibri"/>
                        </a:rPr>
                        <a:t>ou</a:t>
                      </a:r>
                      <a:r>
                        <a:rPr lang="fr-FR" sz="800" b="0" spc="8">
                          <a:solidFill>
                            <a:schemeClr val="tx1"/>
                          </a:solidFill>
                          <a:latin typeface="+mn-lt"/>
                          <a:cs typeface="Calibri"/>
                        </a:rPr>
                        <a:t> </a:t>
                      </a:r>
                      <a:r>
                        <a:rPr lang="fr-FR" sz="800" b="0" spc="15">
                          <a:solidFill>
                            <a:schemeClr val="tx1"/>
                          </a:solidFill>
                          <a:latin typeface="+mn-lt"/>
                          <a:cs typeface="Calibri"/>
                        </a:rPr>
                        <a:t>poursuite</a:t>
                      </a:r>
                      <a:r>
                        <a:rPr lang="fr-FR" sz="800" b="0" spc="83">
                          <a:solidFill>
                            <a:schemeClr val="tx1"/>
                          </a:solidFill>
                          <a:latin typeface="+mn-lt"/>
                          <a:cs typeface="Calibri"/>
                        </a:rPr>
                        <a:t> </a:t>
                      </a:r>
                      <a:r>
                        <a:rPr lang="fr-FR" sz="800" b="0" spc="15">
                          <a:solidFill>
                            <a:schemeClr val="tx1"/>
                          </a:solidFill>
                          <a:latin typeface="+mn-lt"/>
                          <a:cs typeface="Calibri"/>
                        </a:rPr>
                        <a:t>d'études</a:t>
                      </a:r>
                      <a:r>
                        <a:rPr lang="fr-FR" sz="800" b="0" spc="-30">
                          <a:solidFill>
                            <a:schemeClr val="tx1"/>
                          </a:solidFill>
                          <a:latin typeface="+mn-lt"/>
                          <a:cs typeface="Calibri"/>
                        </a:rPr>
                        <a:t> </a:t>
                      </a:r>
                      <a:r>
                        <a:rPr lang="fr-FR" sz="800" b="0" spc="8">
                          <a:solidFill>
                            <a:schemeClr val="tx1"/>
                          </a:solidFill>
                          <a:latin typeface="+mn-lt"/>
                          <a:cs typeface="Calibri"/>
                        </a:rPr>
                        <a:t>(renforcement</a:t>
                      </a:r>
                      <a:r>
                        <a:rPr lang="fr-FR" sz="800" b="0" spc="-23">
                          <a:solidFill>
                            <a:schemeClr val="tx1"/>
                          </a:solidFill>
                          <a:latin typeface="+mn-lt"/>
                          <a:cs typeface="Calibri"/>
                        </a:rPr>
                        <a:t> </a:t>
                      </a:r>
                      <a:r>
                        <a:rPr lang="fr-FR" sz="800" b="0" spc="8">
                          <a:solidFill>
                            <a:schemeClr val="tx1"/>
                          </a:solidFill>
                          <a:latin typeface="+mn-lt"/>
                          <a:cs typeface="Calibri"/>
                        </a:rPr>
                        <a:t>méthodologique</a:t>
                      </a:r>
                      <a:r>
                        <a:rPr lang="fr-FR" sz="800" b="0" spc="83">
                          <a:solidFill>
                            <a:schemeClr val="tx1"/>
                          </a:solidFill>
                          <a:latin typeface="+mn-lt"/>
                          <a:cs typeface="Calibri"/>
                        </a:rPr>
                        <a:t> </a:t>
                      </a:r>
                      <a:r>
                        <a:rPr lang="fr-FR" sz="800" b="0" spc="-8">
                          <a:solidFill>
                            <a:schemeClr val="tx1"/>
                          </a:solidFill>
                          <a:latin typeface="+mn-lt"/>
                          <a:cs typeface="Calibri"/>
                        </a:rPr>
                        <a:t>etc.)</a:t>
                      </a:r>
                      <a:endParaRPr lang="fr-FR" sz="800" b="0">
                        <a:solidFill>
                          <a:schemeClr val="tx1"/>
                        </a:solidFill>
                        <a:latin typeface="+mn-lt"/>
                        <a:cs typeface="Calibri"/>
                      </a:endParaRPr>
                    </a:p>
                    <a:p>
                      <a:pPr marL="137160" indent="-127635">
                        <a:spcBef>
                          <a:spcPts val="101"/>
                        </a:spcBef>
                        <a:buAutoNum type="alphaLcParenBoth" startAt="2"/>
                        <a:tabLst>
                          <a:tab pos="137160" algn="l"/>
                        </a:tabLst>
                      </a:pPr>
                      <a:r>
                        <a:rPr lang="fr-FR" sz="800" b="0">
                          <a:solidFill>
                            <a:schemeClr val="tx1"/>
                          </a:solidFill>
                          <a:latin typeface="+mn-lt"/>
                          <a:cs typeface="Calibri"/>
                        </a:rPr>
                        <a:t>y</a:t>
                      </a:r>
                      <a:r>
                        <a:rPr lang="fr-FR" sz="800" b="0" spc="90">
                          <a:solidFill>
                            <a:schemeClr val="tx1"/>
                          </a:solidFill>
                          <a:latin typeface="+mn-lt"/>
                          <a:cs typeface="Calibri"/>
                        </a:rPr>
                        <a:t> </a:t>
                      </a:r>
                      <a:r>
                        <a:rPr lang="fr-FR" sz="800" b="0">
                          <a:solidFill>
                            <a:schemeClr val="tx1"/>
                          </a:solidFill>
                          <a:latin typeface="+mn-lt"/>
                          <a:cs typeface="Calibri"/>
                        </a:rPr>
                        <a:t>compris</a:t>
                      </a:r>
                      <a:r>
                        <a:rPr lang="fr-FR" sz="800" b="0" spc="90">
                          <a:solidFill>
                            <a:schemeClr val="tx1"/>
                          </a:solidFill>
                          <a:latin typeface="+mn-lt"/>
                          <a:cs typeface="Calibri"/>
                        </a:rPr>
                        <a:t> </a:t>
                      </a:r>
                      <a:r>
                        <a:rPr lang="fr-FR" sz="800" b="0">
                          <a:solidFill>
                            <a:schemeClr val="tx1"/>
                          </a:solidFill>
                          <a:latin typeface="+mn-lt"/>
                          <a:cs typeface="Calibri"/>
                        </a:rPr>
                        <a:t>les</a:t>
                      </a:r>
                      <a:r>
                        <a:rPr lang="fr-FR" sz="800" b="0" spc="23">
                          <a:solidFill>
                            <a:schemeClr val="tx1"/>
                          </a:solidFill>
                          <a:latin typeface="+mn-lt"/>
                          <a:cs typeface="Calibri"/>
                        </a:rPr>
                        <a:t> </a:t>
                      </a:r>
                      <a:r>
                        <a:rPr lang="fr-FR" sz="800" b="0">
                          <a:solidFill>
                            <a:schemeClr val="tx1"/>
                          </a:solidFill>
                          <a:latin typeface="+mn-lt"/>
                          <a:cs typeface="Calibri"/>
                        </a:rPr>
                        <a:t>heures</a:t>
                      </a:r>
                      <a:r>
                        <a:rPr lang="fr-FR" sz="800" b="0" spc="26">
                          <a:solidFill>
                            <a:schemeClr val="tx1"/>
                          </a:solidFill>
                          <a:latin typeface="+mn-lt"/>
                          <a:cs typeface="Calibri"/>
                        </a:rPr>
                        <a:t> </a:t>
                      </a:r>
                      <a:r>
                        <a:rPr lang="fr-FR" sz="800" b="0">
                          <a:solidFill>
                            <a:schemeClr val="tx1"/>
                          </a:solidFill>
                          <a:latin typeface="+mn-lt"/>
                          <a:cs typeface="Calibri"/>
                        </a:rPr>
                        <a:t>dédiées</a:t>
                      </a:r>
                      <a:r>
                        <a:rPr lang="fr-FR" sz="800" b="0" spc="23">
                          <a:solidFill>
                            <a:schemeClr val="tx1"/>
                          </a:solidFill>
                          <a:latin typeface="+mn-lt"/>
                          <a:cs typeface="Calibri"/>
                        </a:rPr>
                        <a:t> </a:t>
                      </a:r>
                      <a:r>
                        <a:rPr lang="fr-FR" sz="800" b="0">
                          <a:solidFill>
                            <a:schemeClr val="tx1"/>
                          </a:solidFill>
                          <a:latin typeface="+mn-lt"/>
                          <a:cs typeface="Calibri"/>
                        </a:rPr>
                        <a:t>à</a:t>
                      </a:r>
                      <a:r>
                        <a:rPr lang="fr-FR" sz="800" b="0" spc="8">
                          <a:solidFill>
                            <a:schemeClr val="tx1"/>
                          </a:solidFill>
                          <a:latin typeface="+mn-lt"/>
                          <a:cs typeface="Calibri"/>
                        </a:rPr>
                        <a:t> </a:t>
                      </a:r>
                      <a:r>
                        <a:rPr lang="fr-FR" sz="800" b="0">
                          <a:solidFill>
                            <a:schemeClr val="tx1"/>
                          </a:solidFill>
                          <a:latin typeface="+mn-lt"/>
                          <a:cs typeface="Calibri"/>
                        </a:rPr>
                        <a:t>la</a:t>
                      </a:r>
                      <a:r>
                        <a:rPr lang="fr-FR" sz="800" b="0" spc="75">
                          <a:solidFill>
                            <a:schemeClr val="tx1"/>
                          </a:solidFill>
                          <a:latin typeface="+mn-lt"/>
                          <a:cs typeface="Calibri"/>
                        </a:rPr>
                        <a:t> </a:t>
                      </a:r>
                      <a:r>
                        <a:rPr lang="fr-FR" sz="800" b="0">
                          <a:solidFill>
                            <a:schemeClr val="tx1"/>
                          </a:solidFill>
                          <a:latin typeface="+mn-lt"/>
                          <a:cs typeface="Calibri"/>
                        </a:rPr>
                        <a:t>consolidation</a:t>
                      </a:r>
                      <a:r>
                        <a:rPr lang="fr-FR" sz="800" b="0" spc="233">
                          <a:solidFill>
                            <a:schemeClr val="tx1"/>
                          </a:solidFill>
                          <a:latin typeface="+mn-lt"/>
                          <a:cs typeface="Calibri"/>
                        </a:rPr>
                        <a:t> </a:t>
                      </a:r>
                      <a:r>
                        <a:rPr lang="fr-FR" sz="800" b="0">
                          <a:solidFill>
                            <a:schemeClr val="tx1"/>
                          </a:solidFill>
                          <a:latin typeface="+mn-lt"/>
                          <a:cs typeface="Calibri"/>
                        </a:rPr>
                        <a:t>des</a:t>
                      </a:r>
                      <a:r>
                        <a:rPr lang="fr-FR" sz="800" b="0" spc="23">
                          <a:solidFill>
                            <a:schemeClr val="tx1"/>
                          </a:solidFill>
                          <a:latin typeface="+mn-lt"/>
                          <a:cs typeface="Calibri"/>
                        </a:rPr>
                        <a:t> </a:t>
                      </a:r>
                      <a:r>
                        <a:rPr lang="fr-FR" sz="800" b="0">
                          <a:solidFill>
                            <a:schemeClr val="tx1"/>
                          </a:solidFill>
                          <a:latin typeface="+mn-lt"/>
                          <a:cs typeface="Calibri"/>
                        </a:rPr>
                        <a:t>acquis</a:t>
                      </a:r>
                      <a:r>
                        <a:rPr lang="fr-FR" sz="800" b="0" spc="153">
                          <a:solidFill>
                            <a:schemeClr val="tx1"/>
                          </a:solidFill>
                          <a:latin typeface="+mn-lt"/>
                          <a:cs typeface="Calibri"/>
                        </a:rPr>
                        <a:t> </a:t>
                      </a:r>
                      <a:r>
                        <a:rPr lang="fr-FR" sz="800" b="0">
                          <a:solidFill>
                            <a:schemeClr val="tx1"/>
                          </a:solidFill>
                          <a:latin typeface="+mn-lt"/>
                          <a:cs typeface="Calibri"/>
                        </a:rPr>
                        <a:t>des</a:t>
                      </a:r>
                      <a:r>
                        <a:rPr lang="fr-FR" sz="800" b="0" spc="23">
                          <a:solidFill>
                            <a:schemeClr val="tx1"/>
                          </a:solidFill>
                          <a:latin typeface="+mn-lt"/>
                          <a:cs typeface="Calibri"/>
                        </a:rPr>
                        <a:t> </a:t>
                      </a:r>
                      <a:r>
                        <a:rPr lang="fr-FR" sz="800" b="0">
                          <a:solidFill>
                            <a:schemeClr val="tx1"/>
                          </a:solidFill>
                          <a:latin typeface="+mn-lt"/>
                          <a:cs typeface="Calibri"/>
                        </a:rPr>
                        <a:t>élèves</a:t>
                      </a:r>
                      <a:r>
                        <a:rPr lang="fr-FR" sz="800" b="0" spc="26">
                          <a:solidFill>
                            <a:schemeClr val="tx1"/>
                          </a:solidFill>
                          <a:latin typeface="+mn-lt"/>
                          <a:cs typeface="Calibri"/>
                        </a:rPr>
                        <a:t> </a:t>
                      </a:r>
                      <a:r>
                        <a:rPr lang="fr-FR" sz="800" b="0">
                          <a:solidFill>
                            <a:schemeClr val="tx1"/>
                          </a:solidFill>
                          <a:latin typeface="+mn-lt"/>
                          <a:cs typeface="Calibri"/>
                        </a:rPr>
                        <a:t>en</a:t>
                      </a:r>
                      <a:r>
                        <a:rPr lang="fr-FR" sz="800" b="0" spc="38">
                          <a:solidFill>
                            <a:schemeClr val="tx1"/>
                          </a:solidFill>
                          <a:latin typeface="+mn-lt"/>
                          <a:cs typeface="Calibri"/>
                        </a:rPr>
                        <a:t> </a:t>
                      </a:r>
                      <a:r>
                        <a:rPr lang="fr-FR" sz="800" b="0">
                          <a:solidFill>
                            <a:schemeClr val="tx1"/>
                          </a:solidFill>
                          <a:latin typeface="+mn-lt"/>
                          <a:cs typeface="Calibri"/>
                        </a:rPr>
                        <a:t>fonction</a:t>
                      </a:r>
                      <a:r>
                        <a:rPr lang="fr-FR" sz="800" b="0" spc="165">
                          <a:solidFill>
                            <a:schemeClr val="tx1"/>
                          </a:solidFill>
                          <a:latin typeface="+mn-lt"/>
                          <a:cs typeface="Calibri"/>
                        </a:rPr>
                        <a:t> </a:t>
                      </a:r>
                      <a:r>
                        <a:rPr lang="fr-FR" sz="800" b="0">
                          <a:solidFill>
                            <a:schemeClr val="tx1"/>
                          </a:solidFill>
                          <a:latin typeface="+mn-lt"/>
                          <a:cs typeface="Calibri"/>
                        </a:rPr>
                        <a:t>de</a:t>
                      </a:r>
                      <a:r>
                        <a:rPr lang="fr-FR" sz="800" b="0" spc="4">
                          <a:solidFill>
                            <a:schemeClr val="tx1"/>
                          </a:solidFill>
                          <a:latin typeface="+mn-lt"/>
                          <a:cs typeface="Calibri"/>
                        </a:rPr>
                        <a:t> </a:t>
                      </a:r>
                      <a:r>
                        <a:rPr lang="fr-FR" sz="800" b="0">
                          <a:solidFill>
                            <a:schemeClr val="tx1"/>
                          </a:solidFill>
                          <a:latin typeface="+mn-lt"/>
                          <a:cs typeface="Calibri"/>
                        </a:rPr>
                        <a:t>leurs</a:t>
                      </a:r>
                      <a:r>
                        <a:rPr lang="fr-FR" sz="800" b="0" spc="90">
                          <a:solidFill>
                            <a:schemeClr val="tx1"/>
                          </a:solidFill>
                          <a:latin typeface="+mn-lt"/>
                          <a:cs typeface="Calibri"/>
                        </a:rPr>
                        <a:t> </a:t>
                      </a:r>
                      <a:r>
                        <a:rPr lang="fr-FR" sz="800" b="0">
                          <a:solidFill>
                            <a:schemeClr val="tx1"/>
                          </a:solidFill>
                          <a:latin typeface="+mn-lt"/>
                          <a:cs typeface="Calibri"/>
                        </a:rPr>
                        <a:t>besoins</a:t>
                      </a:r>
                      <a:r>
                        <a:rPr lang="fr-FR" sz="800" b="0" spc="90">
                          <a:solidFill>
                            <a:schemeClr val="tx1"/>
                          </a:solidFill>
                          <a:latin typeface="+mn-lt"/>
                          <a:cs typeface="Calibri"/>
                        </a:rPr>
                        <a:t> </a:t>
                      </a:r>
                      <a:r>
                        <a:rPr lang="fr-FR" sz="800" b="0">
                          <a:solidFill>
                            <a:schemeClr val="tx1"/>
                          </a:solidFill>
                          <a:latin typeface="+mn-lt"/>
                          <a:cs typeface="Calibri"/>
                        </a:rPr>
                        <a:t>à</a:t>
                      </a:r>
                      <a:r>
                        <a:rPr lang="fr-FR" sz="800" b="0" spc="8">
                          <a:solidFill>
                            <a:schemeClr val="tx1"/>
                          </a:solidFill>
                          <a:latin typeface="+mn-lt"/>
                          <a:cs typeface="Calibri"/>
                        </a:rPr>
                        <a:t> </a:t>
                      </a:r>
                      <a:r>
                        <a:rPr lang="fr-FR" sz="800" b="0">
                          <a:solidFill>
                            <a:schemeClr val="tx1"/>
                          </a:solidFill>
                          <a:latin typeface="+mn-lt"/>
                          <a:cs typeface="Calibri"/>
                        </a:rPr>
                        <a:t>l'issue</a:t>
                      </a:r>
                      <a:r>
                        <a:rPr lang="fr-FR" sz="800" b="0" spc="195">
                          <a:solidFill>
                            <a:schemeClr val="tx1"/>
                          </a:solidFill>
                          <a:latin typeface="+mn-lt"/>
                          <a:cs typeface="Calibri"/>
                        </a:rPr>
                        <a:t> </a:t>
                      </a:r>
                      <a:r>
                        <a:rPr lang="fr-FR" sz="800" b="0">
                          <a:solidFill>
                            <a:schemeClr val="tx1"/>
                          </a:solidFill>
                          <a:latin typeface="+mn-lt"/>
                          <a:cs typeface="Calibri"/>
                        </a:rPr>
                        <a:t>d'un</a:t>
                      </a:r>
                      <a:r>
                        <a:rPr lang="fr-FR" sz="800" b="0" spc="38">
                          <a:solidFill>
                            <a:schemeClr val="tx1"/>
                          </a:solidFill>
                          <a:latin typeface="+mn-lt"/>
                          <a:cs typeface="Calibri"/>
                        </a:rPr>
                        <a:t> </a:t>
                      </a:r>
                      <a:r>
                        <a:rPr lang="fr-FR" sz="800" b="0">
                          <a:solidFill>
                            <a:schemeClr val="tx1"/>
                          </a:solidFill>
                          <a:latin typeface="+mn-lt"/>
                          <a:cs typeface="Calibri"/>
                        </a:rPr>
                        <a:t>positionnement</a:t>
                      </a:r>
                      <a:r>
                        <a:rPr lang="fr-FR" sz="800" b="0" spc="131">
                          <a:solidFill>
                            <a:schemeClr val="tx1"/>
                          </a:solidFill>
                          <a:latin typeface="+mn-lt"/>
                          <a:cs typeface="Calibri"/>
                        </a:rPr>
                        <a:t> </a:t>
                      </a:r>
                      <a:r>
                        <a:rPr lang="fr-FR" sz="800" b="0">
                          <a:solidFill>
                            <a:schemeClr val="tx1"/>
                          </a:solidFill>
                          <a:latin typeface="+mn-lt"/>
                          <a:cs typeface="Calibri"/>
                        </a:rPr>
                        <a:t>en</a:t>
                      </a:r>
                      <a:r>
                        <a:rPr lang="fr-FR" sz="800" b="0" spc="38">
                          <a:solidFill>
                            <a:schemeClr val="tx1"/>
                          </a:solidFill>
                          <a:latin typeface="+mn-lt"/>
                          <a:cs typeface="Calibri"/>
                        </a:rPr>
                        <a:t> </a:t>
                      </a:r>
                      <a:r>
                        <a:rPr lang="fr-FR" sz="800" b="0">
                          <a:solidFill>
                            <a:schemeClr val="tx1"/>
                          </a:solidFill>
                          <a:latin typeface="+mn-lt"/>
                          <a:cs typeface="Calibri"/>
                        </a:rPr>
                        <a:t>début</a:t>
                      </a:r>
                      <a:r>
                        <a:rPr lang="fr-FR" sz="800" b="0" spc="4">
                          <a:solidFill>
                            <a:schemeClr val="tx1"/>
                          </a:solidFill>
                          <a:latin typeface="+mn-lt"/>
                          <a:cs typeface="Calibri"/>
                        </a:rPr>
                        <a:t> </a:t>
                      </a:r>
                      <a:r>
                        <a:rPr lang="fr-FR" sz="800" b="0">
                          <a:solidFill>
                            <a:schemeClr val="tx1"/>
                          </a:solidFill>
                          <a:latin typeface="+mn-lt"/>
                          <a:cs typeface="Calibri"/>
                        </a:rPr>
                        <a:t>de</a:t>
                      </a:r>
                      <a:r>
                        <a:rPr lang="fr-FR" sz="800" b="0" spc="64">
                          <a:solidFill>
                            <a:schemeClr val="tx1"/>
                          </a:solidFill>
                          <a:latin typeface="+mn-lt"/>
                          <a:cs typeface="Calibri"/>
                        </a:rPr>
                        <a:t> </a:t>
                      </a:r>
                      <a:r>
                        <a:rPr lang="fr-FR" sz="800" b="0">
                          <a:solidFill>
                            <a:schemeClr val="tx1"/>
                          </a:solidFill>
                          <a:latin typeface="+mn-lt"/>
                          <a:cs typeface="Calibri"/>
                        </a:rPr>
                        <a:t>classe</a:t>
                      </a:r>
                      <a:r>
                        <a:rPr lang="fr-FR" sz="800" b="0" spc="191">
                          <a:solidFill>
                            <a:schemeClr val="tx1"/>
                          </a:solidFill>
                          <a:latin typeface="+mn-lt"/>
                          <a:cs typeface="Calibri"/>
                        </a:rPr>
                        <a:t> </a:t>
                      </a:r>
                      <a:r>
                        <a:rPr lang="fr-FR" sz="800" b="0">
                          <a:solidFill>
                            <a:schemeClr val="tx1"/>
                          </a:solidFill>
                          <a:latin typeface="+mn-lt"/>
                          <a:cs typeface="Calibri"/>
                        </a:rPr>
                        <a:t>de</a:t>
                      </a:r>
                      <a:r>
                        <a:rPr lang="fr-FR" sz="800" b="0" spc="64">
                          <a:solidFill>
                            <a:schemeClr val="tx1"/>
                          </a:solidFill>
                          <a:latin typeface="+mn-lt"/>
                          <a:cs typeface="Calibri"/>
                        </a:rPr>
                        <a:t> </a:t>
                      </a:r>
                      <a:r>
                        <a:rPr lang="fr-FR" sz="800" b="0" spc="-8">
                          <a:solidFill>
                            <a:schemeClr val="tx1"/>
                          </a:solidFill>
                          <a:latin typeface="+mn-lt"/>
                          <a:cs typeface="Calibri"/>
                        </a:rPr>
                        <a:t>seconde.</a:t>
                      </a:r>
                      <a:endParaRPr lang="fr-FR" sz="800" b="0">
                        <a:solidFill>
                          <a:schemeClr val="tx1"/>
                        </a:solidFill>
                        <a:latin typeface="+mn-lt"/>
                        <a:cs typeface="Calibri"/>
                      </a:endParaRPr>
                    </a:p>
                    <a:p>
                      <a:pPr marL="136525" indent="-127000">
                        <a:spcBef>
                          <a:spcPts val="101"/>
                        </a:spcBef>
                        <a:buAutoNum type="alphaLcParenBoth" startAt="2"/>
                        <a:tabLst>
                          <a:tab pos="136684" algn="l"/>
                        </a:tabLst>
                      </a:pPr>
                      <a:r>
                        <a:rPr lang="fr-FR" sz="800" b="0">
                          <a:solidFill>
                            <a:schemeClr val="tx1"/>
                          </a:solidFill>
                          <a:latin typeface="+mn-lt"/>
                          <a:cs typeface="Calibri"/>
                        </a:rPr>
                        <a:t>la</a:t>
                      </a:r>
                      <a:r>
                        <a:rPr lang="fr-FR" sz="800" b="0" spc="60">
                          <a:solidFill>
                            <a:schemeClr val="tx1"/>
                          </a:solidFill>
                          <a:latin typeface="+mn-lt"/>
                          <a:cs typeface="Calibri"/>
                        </a:rPr>
                        <a:t> </a:t>
                      </a:r>
                      <a:r>
                        <a:rPr lang="fr-FR" sz="800" b="0">
                          <a:solidFill>
                            <a:schemeClr val="tx1"/>
                          </a:solidFill>
                          <a:latin typeface="+mn-lt"/>
                          <a:cs typeface="Calibri"/>
                        </a:rPr>
                        <a:t>réalisation</a:t>
                      </a:r>
                      <a:r>
                        <a:rPr lang="fr-FR" sz="800" b="0" spc="94">
                          <a:solidFill>
                            <a:schemeClr val="tx1"/>
                          </a:solidFill>
                          <a:latin typeface="+mn-lt"/>
                          <a:cs typeface="Calibri"/>
                        </a:rPr>
                        <a:t> </a:t>
                      </a:r>
                      <a:r>
                        <a:rPr lang="fr-FR" sz="800" b="0">
                          <a:solidFill>
                            <a:schemeClr val="tx1"/>
                          </a:solidFill>
                          <a:latin typeface="+mn-lt"/>
                          <a:cs typeface="Calibri"/>
                        </a:rPr>
                        <a:t>d'un</a:t>
                      </a:r>
                      <a:r>
                        <a:rPr lang="fr-FR" sz="800" b="0" spc="90">
                          <a:solidFill>
                            <a:schemeClr val="tx1"/>
                          </a:solidFill>
                          <a:latin typeface="+mn-lt"/>
                          <a:cs typeface="Calibri"/>
                        </a:rPr>
                        <a:t> </a:t>
                      </a:r>
                      <a:r>
                        <a:rPr lang="fr-FR" sz="800" b="0">
                          <a:solidFill>
                            <a:schemeClr val="tx1"/>
                          </a:solidFill>
                          <a:latin typeface="+mn-lt"/>
                          <a:cs typeface="Calibri"/>
                        </a:rPr>
                        <a:t>chef</a:t>
                      </a:r>
                      <a:r>
                        <a:rPr lang="fr-FR" sz="800" b="0" spc="86">
                          <a:solidFill>
                            <a:schemeClr val="tx1"/>
                          </a:solidFill>
                          <a:latin typeface="+mn-lt"/>
                          <a:cs typeface="Calibri"/>
                        </a:rPr>
                        <a:t> </a:t>
                      </a:r>
                      <a:r>
                        <a:rPr lang="fr-FR" sz="800" b="0">
                          <a:solidFill>
                            <a:schemeClr val="tx1"/>
                          </a:solidFill>
                          <a:latin typeface="+mn-lt"/>
                          <a:cs typeface="Calibri"/>
                        </a:rPr>
                        <a:t>d'œuvre</a:t>
                      </a:r>
                      <a:r>
                        <a:rPr lang="fr-FR" sz="800" b="0" spc="53">
                          <a:solidFill>
                            <a:schemeClr val="tx1"/>
                          </a:solidFill>
                          <a:latin typeface="+mn-lt"/>
                          <a:cs typeface="Calibri"/>
                        </a:rPr>
                        <a:t> </a:t>
                      </a:r>
                      <a:r>
                        <a:rPr lang="fr-FR" sz="800" b="0">
                          <a:solidFill>
                            <a:schemeClr val="tx1"/>
                          </a:solidFill>
                          <a:latin typeface="+mn-lt"/>
                          <a:cs typeface="Calibri"/>
                        </a:rPr>
                        <a:t>par</a:t>
                      </a:r>
                      <a:r>
                        <a:rPr lang="fr-FR" sz="800" b="0" spc="49">
                          <a:solidFill>
                            <a:schemeClr val="tx1"/>
                          </a:solidFill>
                          <a:latin typeface="+mn-lt"/>
                          <a:cs typeface="Calibri"/>
                        </a:rPr>
                        <a:t> </a:t>
                      </a:r>
                      <a:r>
                        <a:rPr lang="fr-FR" sz="800" b="0">
                          <a:solidFill>
                            <a:schemeClr val="tx1"/>
                          </a:solidFill>
                          <a:latin typeface="+mn-lt"/>
                          <a:cs typeface="Calibri"/>
                        </a:rPr>
                        <a:t>les</a:t>
                      </a:r>
                      <a:r>
                        <a:rPr lang="fr-FR" sz="800" b="0" spc="75">
                          <a:solidFill>
                            <a:schemeClr val="tx1"/>
                          </a:solidFill>
                          <a:latin typeface="+mn-lt"/>
                          <a:cs typeface="Calibri"/>
                        </a:rPr>
                        <a:t> </a:t>
                      </a:r>
                      <a:r>
                        <a:rPr lang="fr-FR" sz="800" b="0">
                          <a:solidFill>
                            <a:schemeClr val="tx1"/>
                          </a:solidFill>
                          <a:latin typeface="+mn-lt"/>
                          <a:cs typeface="Calibri"/>
                        </a:rPr>
                        <a:t>élèves</a:t>
                      </a:r>
                      <a:r>
                        <a:rPr lang="fr-FR" sz="800" b="0" spc="15">
                          <a:solidFill>
                            <a:schemeClr val="tx1"/>
                          </a:solidFill>
                          <a:latin typeface="+mn-lt"/>
                          <a:cs typeface="Calibri"/>
                        </a:rPr>
                        <a:t> </a:t>
                      </a:r>
                      <a:r>
                        <a:rPr lang="fr-FR" sz="800" b="0">
                          <a:solidFill>
                            <a:schemeClr val="tx1"/>
                          </a:solidFill>
                          <a:latin typeface="+mn-lt"/>
                          <a:cs typeface="Calibri"/>
                        </a:rPr>
                        <a:t>est</a:t>
                      </a:r>
                      <a:r>
                        <a:rPr lang="fr-FR" sz="800" b="0" spc="-8">
                          <a:solidFill>
                            <a:schemeClr val="tx1"/>
                          </a:solidFill>
                          <a:latin typeface="+mn-lt"/>
                          <a:cs typeface="Calibri"/>
                        </a:rPr>
                        <a:t> </a:t>
                      </a:r>
                      <a:r>
                        <a:rPr lang="fr-FR" sz="800" b="0">
                          <a:solidFill>
                            <a:schemeClr val="tx1"/>
                          </a:solidFill>
                          <a:latin typeface="+mn-lt"/>
                          <a:cs typeface="Calibri"/>
                        </a:rPr>
                        <a:t>assurée</a:t>
                      </a:r>
                      <a:r>
                        <a:rPr lang="fr-FR" sz="800" b="0" spc="113">
                          <a:solidFill>
                            <a:schemeClr val="tx1"/>
                          </a:solidFill>
                          <a:latin typeface="+mn-lt"/>
                          <a:cs typeface="Calibri"/>
                        </a:rPr>
                        <a:t> </a:t>
                      </a:r>
                      <a:r>
                        <a:rPr lang="fr-FR" sz="800" b="0">
                          <a:solidFill>
                            <a:schemeClr val="tx1"/>
                          </a:solidFill>
                          <a:latin typeface="+mn-lt"/>
                          <a:cs typeface="Calibri"/>
                        </a:rPr>
                        <a:t>dans</a:t>
                      </a:r>
                      <a:r>
                        <a:rPr lang="fr-FR" sz="800" b="0" spc="83">
                          <a:solidFill>
                            <a:schemeClr val="tx1"/>
                          </a:solidFill>
                          <a:latin typeface="+mn-lt"/>
                          <a:cs typeface="Calibri"/>
                        </a:rPr>
                        <a:t> </a:t>
                      </a:r>
                      <a:r>
                        <a:rPr lang="fr-FR" sz="800" b="0">
                          <a:solidFill>
                            <a:schemeClr val="tx1"/>
                          </a:solidFill>
                          <a:latin typeface="+mn-lt"/>
                          <a:cs typeface="Calibri"/>
                        </a:rPr>
                        <a:t>un</a:t>
                      </a:r>
                      <a:r>
                        <a:rPr lang="fr-FR" sz="800" b="0" spc="26">
                          <a:solidFill>
                            <a:schemeClr val="tx1"/>
                          </a:solidFill>
                          <a:latin typeface="+mn-lt"/>
                          <a:cs typeface="Calibri"/>
                        </a:rPr>
                        <a:t> </a:t>
                      </a:r>
                      <a:r>
                        <a:rPr lang="fr-FR" sz="800" b="0">
                          <a:solidFill>
                            <a:schemeClr val="tx1"/>
                          </a:solidFill>
                          <a:latin typeface="+mn-lt"/>
                          <a:cs typeface="Calibri"/>
                        </a:rPr>
                        <a:t>cadre</a:t>
                      </a:r>
                      <a:r>
                        <a:rPr lang="fr-FR" sz="800" b="0" spc="113">
                          <a:solidFill>
                            <a:schemeClr val="tx1"/>
                          </a:solidFill>
                          <a:latin typeface="+mn-lt"/>
                          <a:cs typeface="Calibri"/>
                        </a:rPr>
                        <a:t> </a:t>
                      </a:r>
                      <a:r>
                        <a:rPr lang="fr-FR" sz="800" b="0" spc="-8">
                          <a:solidFill>
                            <a:schemeClr val="tx1"/>
                          </a:solidFill>
                          <a:latin typeface="+mn-lt"/>
                          <a:cs typeface="Calibri"/>
                        </a:rPr>
                        <a:t>pluridisciplinaire.</a:t>
                      </a:r>
                      <a:endParaRPr lang="fr-FR" sz="800" b="0">
                        <a:solidFill>
                          <a:schemeClr val="tx1"/>
                        </a:solidFill>
                        <a:latin typeface="+mn-lt"/>
                        <a:cs typeface="Calibri"/>
                      </a:endParaRPr>
                    </a:p>
                  </a:txBody>
                  <a:tcPr anchor="ctr"/>
                </a:tc>
                <a:tc hMerge="1">
                  <a:txBody>
                    <a:bodyPr/>
                    <a:lstStyle/>
                    <a:p>
                      <a:pPr lvl="0">
                        <a:buNone/>
                      </a:pPr>
                      <a:endParaRPr lang="fr-FR" sz="1200" kern="1200">
                        <a:solidFill>
                          <a:schemeClr val="dk1"/>
                        </a:solidFill>
                      </a:endParaRPr>
                    </a:p>
                  </a:txBody>
                  <a:tcPr/>
                </a:tc>
                <a:tc hMerge="1">
                  <a:txBody>
                    <a:bodyPr/>
                    <a:lstStyle/>
                    <a:p>
                      <a:pPr lvl="0" algn="ctr">
                        <a:buNone/>
                      </a:pPr>
                      <a:endParaRPr lang="fr-FR" sz="1200" kern="1200">
                        <a:solidFill>
                          <a:schemeClr val="dk1"/>
                        </a:solidFill>
                      </a:endParaRPr>
                    </a:p>
                  </a:txBody>
                  <a:tcPr/>
                </a:tc>
                <a:tc hMerge="1">
                  <a:txBody>
                    <a:bodyPr/>
                    <a:lstStyle/>
                    <a:p>
                      <a:pPr lvl="0" algn="ctr">
                        <a:buNone/>
                      </a:pPr>
                      <a:endParaRPr lang="fr-FR" sz="1200" kern="1200">
                        <a:solidFill>
                          <a:schemeClr val="dk1"/>
                        </a:solidFill>
                      </a:endParaRPr>
                    </a:p>
                  </a:txBody>
                  <a:tcPr/>
                </a:tc>
                <a:tc hMerge="1">
                  <a:txBody>
                    <a:bodyPr/>
                    <a:lstStyle/>
                    <a:p>
                      <a:pPr lvl="0" algn="ctr">
                        <a:buNone/>
                      </a:pPr>
                      <a:endParaRPr lang="fr-FR" sz="1200" kern="1200">
                        <a:solidFill>
                          <a:schemeClr val="dk1"/>
                        </a:solidFill>
                        <a:latin typeface="+mn-lt"/>
                        <a:ea typeface="+mn-ea"/>
                        <a:cs typeface="+mn-cs"/>
                      </a:endParaRPr>
                    </a:p>
                  </a:txBody>
                  <a:tcPr/>
                </a:tc>
                <a:extLst>
                  <a:ext uri="{0D108BD9-81ED-4DB2-BD59-A6C34878D82A}">
                    <a16:rowId xmlns:a16="http://schemas.microsoft.com/office/drawing/2014/main" val="877850860"/>
                  </a:ext>
                </a:extLst>
              </a:tr>
            </a:tbl>
          </a:graphicData>
        </a:graphic>
      </p:graphicFrame>
    </p:spTree>
    <p:extLst>
      <p:ext uri="{BB962C8B-B14F-4D97-AF65-F5344CB8AC3E}">
        <p14:creationId xmlns:p14="http://schemas.microsoft.com/office/powerpoint/2010/main" val="212136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5A8F4A5-93AA-439E-B1EB-ECE840E141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84983" y="2238395"/>
            <a:ext cx="7910141" cy="4449455"/>
          </a:xfrm>
          <a:prstGeom prst="rect">
            <a:avLst/>
          </a:prstGeom>
        </p:spPr>
      </p:pic>
      <p:sp>
        <p:nvSpPr>
          <p:cNvPr id="2" name="TextBox 2"/>
          <p:cNvSpPr txBox="1"/>
          <p:nvPr/>
        </p:nvSpPr>
        <p:spPr>
          <a:xfrm>
            <a:off x="942020" y="1181321"/>
            <a:ext cx="6655299" cy="1282402"/>
          </a:xfrm>
          <a:prstGeom prst="rect">
            <a:avLst/>
          </a:prstGeom>
        </p:spPr>
        <p:txBody>
          <a:bodyPr wrap="square" lIns="0" tIns="0" rIns="0" bIns="0" rtlCol="0" anchor="t">
            <a:spAutoFit/>
          </a:bodyPr>
          <a:lstStyle/>
          <a:p>
            <a:pPr algn="r">
              <a:lnSpc>
                <a:spcPts val="5000"/>
              </a:lnSpc>
            </a:pPr>
            <a:r>
              <a:rPr lang="fr-FR" sz="4800">
                <a:solidFill>
                  <a:srgbClr val="EDA39D"/>
                </a:solidFill>
                <a:latin typeface="Marianne ExtraBold"/>
              </a:rPr>
              <a:t>MISE EN ŒUVRE ACADÉMIQUE</a:t>
            </a:r>
          </a:p>
        </p:txBody>
      </p:sp>
      <p:sp>
        <p:nvSpPr>
          <p:cNvPr id="3" name="Freeform 3"/>
          <p:cNvSpPr/>
          <p:nvPr/>
        </p:nvSpPr>
        <p:spPr>
          <a:xfrm flipH="1">
            <a:off x="-1317006" y="-1831356"/>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6561801" y="3502645"/>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566877" y="288305"/>
            <a:ext cx="1543051" cy="154305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BF3E"/>
            </a:solidFill>
          </p:spPr>
        </p:sp>
        <p:sp>
          <p:nvSpPr>
            <p:cNvPr id="7" name="TextBox 7"/>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grpSp>
        <p:nvGrpSpPr>
          <p:cNvPr id="8" name="Group 8"/>
          <p:cNvGrpSpPr/>
          <p:nvPr/>
        </p:nvGrpSpPr>
        <p:grpSpPr>
          <a:xfrm>
            <a:off x="7597319" y="1719164"/>
            <a:ext cx="2436695" cy="24366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BF3E"/>
            </a:solidFill>
          </p:spPr>
        </p:sp>
        <p:sp>
          <p:nvSpPr>
            <p:cNvPr id="10" name="TextBox 10"/>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2" name="TextBox 12"/>
          <p:cNvSpPr txBox="1"/>
          <p:nvPr/>
        </p:nvSpPr>
        <p:spPr>
          <a:xfrm>
            <a:off x="3484722" y="2493544"/>
            <a:ext cx="4092278" cy="260136"/>
          </a:xfrm>
          <a:prstGeom prst="rect">
            <a:avLst/>
          </a:prstGeom>
        </p:spPr>
        <p:txBody>
          <a:bodyPr wrap="square" lIns="0" tIns="0" rIns="0" bIns="0" rtlCol="0" anchor="t">
            <a:spAutoFit/>
          </a:bodyPr>
          <a:lstStyle/>
          <a:p>
            <a:pPr algn="r">
              <a:lnSpc>
                <a:spcPts val="2036"/>
              </a:lnSpc>
            </a:pPr>
            <a:r>
              <a:rPr lang="fr-FR" sz="1850">
                <a:solidFill>
                  <a:srgbClr val="545454"/>
                </a:solidFill>
                <a:latin typeface="Marianne" panose="02000000000000000000" pitchFamily="50" charset="0"/>
              </a:rPr>
              <a:t>S’informer, s’inspirer, se questionner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descr="Une image contenant croquis, noir, noir et blanc&#10;&#10;Description générée automatiquement">
            <a:extLst>
              <a:ext uri="{FF2B5EF4-FFF2-40B4-BE49-F238E27FC236}">
                <a16:creationId xmlns:a16="http://schemas.microsoft.com/office/drawing/2014/main" id="{36FB5A04-C1AF-4E72-8F6C-4D8C9BB79F0A}"/>
              </a:ext>
            </a:extLst>
          </p:cNvPr>
          <p:cNvPicPr>
            <a:picLocks noChangeAspect="1"/>
          </p:cNvPicPr>
          <p:nvPr/>
        </p:nvPicPr>
        <p:blipFill>
          <a:blip r:embed="rId2"/>
          <a:stretch>
            <a:fillRect/>
          </a:stretch>
        </p:blipFill>
        <p:spPr>
          <a:xfrm rot="3741219">
            <a:off x="567563" y="2519779"/>
            <a:ext cx="2434544" cy="798909"/>
          </a:xfrm>
          <a:prstGeom prst="rect">
            <a:avLst/>
          </a:prstGeom>
        </p:spPr>
      </p:pic>
      <p:sp>
        <p:nvSpPr>
          <p:cNvPr id="12" name="Freeform 6">
            <a:extLst>
              <a:ext uri="{FF2B5EF4-FFF2-40B4-BE49-F238E27FC236}">
                <a16:creationId xmlns:a16="http://schemas.microsoft.com/office/drawing/2014/main" id="{7208E62E-86B3-4C5D-8DD6-9A11148F7F63}"/>
              </a:ext>
            </a:extLst>
          </p:cNvPr>
          <p:cNvSpPr/>
          <p:nvPr/>
        </p:nvSpPr>
        <p:spPr>
          <a:xfrm>
            <a:off x="8357971" y="4667251"/>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grpSp>
        <p:nvGrpSpPr>
          <p:cNvPr id="11" name="Group 2">
            <a:extLst>
              <a:ext uri="{FF2B5EF4-FFF2-40B4-BE49-F238E27FC236}">
                <a16:creationId xmlns:a16="http://schemas.microsoft.com/office/drawing/2014/main" id="{F14E51A8-8847-460D-958A-D619F3997401}"/>
              </a:ext>
            </a:extLst>
          </p:cNvPr>
          <p:cNvGrpSpPr/>
          <p:nvPr/>
        </p:nvGrpSpPr>
        <p:grpSpPr>
          <a:xfrm>
            <a:off x="-304075" y="-1238250"/>
            <a:ext cx="3677260" cy="3317367"/>
            <a:chOff x="0" y="0"/>
            <a:chExt cx="812800" cy="812800"/>
          </a:xfrm>
        </p:grpSpPr>
        <p:sp>
          <p:nvSpPr>
            <p:cNvPr id="13" name="Freeform 3">
              <a:extLst>
                <a:ext uri="{FF2B5EF4-FFF2-40B4-BE49-F238E27FC236}">
                  <a16:creationId xmlns:a16="http://schemas.microsoft.com/office/drawing/2014/main" id="{0D20324A-BA09-4F15-AB4B-F673404664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txBody>
            <a:bodyPr/>
            <a:lstStyle/>
            <a:p>
              <a:endParaRPr lang="fr-FR"/>
            </a:p>
          </p:txBody>
        </p:sp>
        <p:sp>
          <p:nvSpPr>
            <p:cNvPr id="14" name="TextBox 4">
              <a:extLst>
                <a:ext uri="{FF2B5EF4-FFF2-40B4-BE49-F238E27FC236}">
                  <a16:creationId xmlns:a16="http://schemas.microsoft.com/office/drawing/2014/main" id="{D857C950-C630-4AC5-AAC2-3FDE7721B08D}"/>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5" name="TextBox 5">
            <a:extLst>
              <a:ext uri="{FF2B5EF4-FFF2-40B4-BE49-F238E27FC236}">
                <a16:creationId xmlns:a16="http://schemas.microsoft.com/office/drawing/2014/main" id="{6A888217-EF8C-4408-BD6B-DF952EDF07F6}"/>
              </a:ext>
            </a:extLst>
          </p:cNvPr>
          <p:cNvSpPr txBox="1"/>
          <p:nvPr/>
        </p:nvSpPr>
        <p:spPr>
          <a:xfrm>
            <a:off x="143702" y="126639"/>
            <a:ext cx="2916708" cy="1159485"/>
          </a:xfrm>
          <a:prstGeom prst="rect">
            <a:avLst/>
          </a:prstGeom>
        </p:spPr>
        <p:txBody>
          <a:bodyPr wrap="square" lIns="0" tIns="0" rIns="0" bIns="0" rtlCol="0" anchor="t">
            <a:spAutoFit/>
          </a:bodyPr>
          <a:lstStyle/>
          <a:p>
            <a:pPr algn="r">
              <a:lnSpc>
                <a:spcPts val="2400"/>
              </a:lnSpc>
            </a:pPr>
            <a:r>
              <a:rPr lang="en-US" sz="2400">
                <a:solidFill>
                  <a:srgbClr val="FFFFFF"/>
                </a:solidFill>
                <a:latin typeface="Bahnschrift SemiBold"/>
              </a:rPr>
              <a:t>ACCOMPAGNEMENT EN ÉTABLISSEMENT</a:t>
            </a:r>
            <a:endParaRPr lang="en-US" sz="2400">
              <a:solidFill>
                <a:srgbClr val="FFFFFF"/>
              </a:solidFill>
              <a:latin typeface="Bahnschrift SemiBold" panose="020B0502040204020203" pitchFamily="34" charset="0"/>
            </a:endParaRPr>
          </a:p>
          <a:p>
            <a:pPr algn="r">
              <a:lnSpc>
                <a:spcPts val="4600"/>
              </a:lnSpc>
            </a:pPr>
            <a:r>
              <a:rPr lang="en-US" sz="3200">
                <a:solidFill>
                  <a:srgbClr val="FFFFFF"/>
                </a:solidFill>
                <a:latin typeface="Bahnschrift SemiBold" panose="020B0502040204020203" pitchFamily="34" charset="0"/>
              </a:rPr>
              <a:t>IEN RÉFÉRENT</a:t>
            </a:r>
          </a:p>
        </p:txBody>
      </p:sp>
      <p:grpSp>
        <p:nvGrpSpPr>
          <p:cNvPr id="2" name="Groupe 1">
            <a:extLst>
              <a:ext uri="{FF2B5EF4-FFF2-40B4-BE49-F238E27FC236}">
                <a16:creationId xmlns:a16="http://schemas.microsoft.com/office/drawing/2014/main" id="{62B88601-0CBC-4132-AAE7-1BC79EE72A12}"/>
              </a:ext>
            </a:extLst>
          </p:cNvPr>
          <p:cNvGrpSpPr/>
          <p:nvPr/>
        </p:nvGrpSpPr>
        <p:grpSpPr>
          <a:xfrm>
            <a:off x="2848323" y="459309"/>
            <a:ext cx="5972830" cy="3834256"/>
            <a:chOff x="3559110" y="998773"/>
            <a:chExt cx="4650484" cy="2985378"/>
          </a:xfrm>
        </p:grpSpPr>
        <p:sp>
          <p:nvSpPr>
            <p:cNvPr id="10" name="Freeform 9">
              <a:extLst>
                <a:ext uri="{FF2B5EF4-FFF2-40B4-BE49-F238E27FC236}">
                  <a16:creationId xmlns:a16="http://schemas.microsoft.com/office/drawing/2014/main" id="{576D1377-840F-4FC3-8E24-CB72211A5E75}"/>
                </a:ext>
              </a:extLst>
            </p:cNvPr>
            <p:cNvSpPr/>
            <p:nvPr/>
          </p:nvSpPr>
          <p:spPr>
            <a:xfrm>
              <a:off x="4040096" y="1277403"/>
              <a:ext cx="1202244" cy="751403"/>
            </a:xfrm>
            <a:custGeom>
              <a:avLst/>
              <a:gdLst/>
              <a:ahLst/>
              <a:cxnLst/>
              <a:rect l="l" t="t" r="r" b="b"/>
              <a:pathLst>
                <a:path w="2404488" h="1502805">
                  <a:moveTo>
                    <a:pt x="0" y="0"/>
                  </a:moveTo>
                  <a:lnTo>
                    <a:pt x="2404488" y="0"/>
                  </a:lnTo>
                  <a:lnTo>
                    <a:pt x="2404488" y="1502805"/>
                  </a:lnTo>
                  <a:lnTo>
                    <a:pt x="0" y="1502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6" name="Group 10">
              <a:extLst>
                <a:ext uri="{FF2B5EF4-FFF2-40B4-BE49-F238E27FC236}">
                  <a16:creationId xmlns:a16="http://schemas.microsoft.com/office/drawing/2014/main" id="{5A2F6B8D-065E-4F86-AACB-A0785C11B38C}"/>
                </a:ext>
              </a:extLst>
            </p:cNvPr>
            <p:cNvGrpSpPr/>
            <p:nvPr/>
          </p:nvGrpSpPr>
          <p:grpSpPr>
            <a:xfrm>
              <a:off x="5822500" y="998773"/>
              <a:ext cx="769341" cy="769341"/>
              <a:chOff x="0" y="0"/>
              <a:chExt cx="2051574" cy="2051574"/>
            </a:xfrm>
          </p:grpSpPr>
          <p:grpSp>
            <p:nvGrpSpPr>
              <p:cNvPr id="17" name="Group 11">
                <a:extLst>
                  <a:ext uri="{FF2B5EF4-FFF2-40B4-BE49-F238E27FC236}">
                    <a16:creationId xmlns:a16="http://schemas.microsoft.com/office/drawing/2014/main" id="{15DBC7B9-7417-4CEF-A9F5-A5ED906A3B2D}"/>
                  </a:ext>
                </a:extLst>
              </p:cNvPr>
              <p:cNvGrpSpPr/>
              <p:nvPr/>
            </p:nvGrpSpPr>
            <p:grpSpPr>
              <a:xfrm>
                <a:off x="0" y="0"/>
                <a:ext cx="2051574" cy="2051574"/>
                <a:chOff x="0" y="0"/>
                <a:chExt cx="6350000" cy="6350000"/>
              </a:xfrm>
            </p:grpSpPr>
            <p:sp>
              <p:nvSpPr>
                <p:cNvPr id="21" name="Freeform 12">
                  <a:extLst>
                    <a:ext uri="{FF2B5EF4-FFF2-40B4-BE49-F238E27FC236}">
                      <a16:creationId xmlns:a16="http://schemas.microsoft.com/office/drawing/2014/main" id="{3A0BE8A5-8D69-44A0-B9CD-3CACC2F557D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B923"/>
                </a:solidFill>
              </p:spPr>
            </p:sp>
          </p:grpSp>
          <p:grpSp>
            <p:nvGrpSpPr>
              <p:cNvPr id="18" name="Group 13">
                <a:extLst>
                  <a:ext uri="{FF2B5EF4-FFF2-40B4-BE49-F238E27FC236}">
                    <a16:creationId xmlns:a16="http://schemas.microsoft.com/office/drawing/2014/main" id="{FDEA7124-1FD9-42F9-A232-46BFB9F87670}"/>
                  </a:ext>
                </a:extLst>
              </p:cNvPr>
              <p:cNvGrpSpPr/>
              <p:nvPr/>
            </p:nvGrpSpPr>
            <p:grpSpPr>
              <a:xfrm>
                <a:off x="0" y="0"/>
                <a:ext cx="2051574" cy="2051574"/>
                <a:chOff x="0" y="0"/>
                <a:chExt cx="6350000" cy="6350000"/>
              </a:xfrm>
            </p:grpSpPr>
            <p:sp>
              <p:nvSpPr>
                <p:cNvPr id="20" name="Freeform 14">
                  <a:extLst>
                    <a:ext uri="{FF2B5EF4-FFF2-40B4-BE49-F238E27FC236}">
                      <a16:creationId xmlns:a16="http://schemas.microsoft.com/office/drawing/2014/main" id="{309AE691-2CF8-482D-BD54-93ED165CEC4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19" name="TextBox 15">
                <a:extLst>
                  <a:ext uri="{FF2B5EF4-FFF2-40B4-BE49-F238E27FC236}">
                    <a16:creationId xmlns:a16="http://schemas.microsoft.com/office/drawing/2014/main" id="{E6C1FC30-7CCD-4545-8DAF-540A97FB81F2}"/>
                  </a:ext>
                </a:extLst>
              </p:cNvPr>
              <p:cNvSpPr txBox="1"/>
              <p:nvPr/>
            </p:nvSpPr>
            <p:spPr>
              <a:xfrm>
                <a:off x="179881" y="520863"/>
                <a:ext cx="1691814" cy="958548"/>
              </a:xfrm>
              <a:prstGeom prst="rect">
                <a:avLst/>
              </a:prstGeom>
            </p:spPr>
            <p:txBody>
              <a:bodyPr lIns="0" tIns="0" rIns="0" bIns="0" rtlCol="0" anchor="t">
                <a:spAutoFit/>
              </a:bodyPr>
              <a:lstStyle/>
              <a:p>
                <a:pPr algn="ctr"/>
                <a:r>
                  <a:rPr lang="fr-FR" sz="1000" spc="-9">
                    <a:solidFill>
                      <a:srgbClr val="FFFFFF"/>
                    </a:solidFill>
                    <a:latin typeface="Montserrat"/>
                  </a:rPr>
                  <a:t> Inspecteurs conseillers du DASEN</a:t>
                </a:r>
              </a:p>
            </p:txBody>
          </p:sp>
        </p:grpSp>
        <p:grpSp>
          <p:nvGrpSpPr>
            <p:cNvPr id="22" name="Group 16">
              <a:extLst>
                <a:ext uri="{FF2B5EF4-FFF2-40B4-BE49-F238E27FC236}">
                  <a16:creationId xmlns:a16="http://schemas.microsoft.com/office/drawing/2014/main" id="{635F10BF-08F8-442D-972A-D31681D8A4C7}"/>
                </a:ext>
              </a:extLst>
            </p:cNvPr>
            <p:cNvGrpSpPr/>
            <p:nvPr/>
          </p:nvGrpSpPr>
          <p:grpSpPr>
            <a:xfrm>
              <a:off x="7440253" y="1930203"/>
              <a:ext cx="769341" cy="769341"/>
              <a:chOff x="0" y="0"/>
              <a:chExt cx="2051574" cy="2051574"/>
            </a:xfrm>
          </p:grpSpPr>
          <p:grpSp>
            <p:nvGrpSpPr>
              <p:cNvPr id="23" name="Group 17">
                <a:extLst>
                  <a:ext uri="{FF2B5EF4-FFF2-40B4-BE49-F238E27FC236}">
                    <a16:creationId xmlns:a16="http://schemas.microsoft.com/office/drawing/2014/main" id="{B5533601-0991-4707-A889-3EDB4BFECAAD}"/>
                  </a:ext>
                </a:extLst>
              </p:cNvPr>
              <p:cNvGrpSpPr/>
              <p:nvPr/>
            </p:nvGrpSpPr>
            <p:grpSpPr>
              <a:xfrm>
                <a:off x="0" y="0"/>
                <a:ext cx="2051574" cy="2051574"/>
                <a:chOff x="0" y="0"/>
                <a:chExt cx="6350000" cy="6350000"/>
              </a:xfrm>
            </p:grpSpPr>
            <p:sp>
              <p:nvSpPr>
                <p:cNvPr id="25" name="Freeform 18">
                  <a:extLst>
                    <a:ext uri="{FF2B5EF4-FFF2-40B4-BE49-F238E27FC236}">
                      <a16:creationId xmlns:a16="http://schemas.microsoft.com/office/drawing/2014/main" id="{01445CD3-3633-4B73-84B6-F87014DA0B9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24" name="TextBox 19">
                <a:extLst>
                  <a:ext uri="{FF2B5EF4-FFF2-40B4-BE49-F238E27FC236}">
                    <a16:creationId xmlns:a16="http://schemas.microsoft.com/office/drawing/2014/main" id="{DCC08924-A70B-4E79-B9AE-C4249E21B1EE}"/>
                  </a:ext>
                </a:extLst>
              </p:cNvPr>
              <p:cNvSpPr txBox="1"/>
              <p:nvPr/>
            </p:nvSpPr>
            <p:spPr>
              <a:xfrm>
                <a:off x="83124" y="524351"/>
                <a:ext cx="1885324" cy="958548"/>
              </a:xfrm>
              <a:prstGeom prst="rect">
                <a:avLst/>
              </a:prstGeom>
            </p:spPr>
            <p:txBody>
              <a:bodyPr lIns="0" tIns="0" rIns="0" bIns="0" rtlCol="0" anchor="t">
                <a:spAutoFit/>
              </a:bodyPr>
              <a:lstStyle/>
              <a:p>
                <a:pPr algn="ctr"/>
                <a:r>
                  <a:rPr lang="fr-FR" sz="1000" spc="-9">
                    <a:solidFill>
                      <a:srgbClr val="FFFFFF"/>
                    </a:solidFill>
                    <a:latin typeface="Montserrat"/>
                  </a:rPr>
                  <a:t>Services ou délégations académiques</a:t>
                </a:r>
              </a:p>
            </p:txBody>
          </p:sp>
        </p:grpSp>
        <p:grpSp>
          <p:nvGrpSpPr>
            <p:cNvPr id="26" name="Group 20">
              <a:extLst>
                <a:ext uri="{FF2B5EF4-FFF2-40B4-BE49-F238E27FC236}">
                  <a16:creationId xmlns:a16="http://schemas.microsoft.com/office/drawing/2014/main" id="{93AA07C5-4407-4148-9558-EAE2D92601ED}"/>
                </a:ext>
              </a:extLst>
            </p:cNvPr>
            <p:cNvGrpSpPr/>
            <p:nvPr/>
          </p:nvGrpSpPr>
          <p:grpSpPr>
            <a:xfrm>
              <a:off x="5151633" y="2713566"/>
              <a:ext cx="817178" cy="817178"/>
              <a:chOff x="0" y="0"/>
              <a:chExt cx="2179139" cy="2179139"/>
            </a:xfrm>
          </p:grpSpPr>
          <p:grpSp>
            <p:nvGrpSpPr>
              <p:cNvPr id="27" name="Group 21">
                <a:extLst>
                  <a:ext uri="{FF2B5EF4-FFF2-40B4-BE49-F238E27FC236}">
                    <a16:creationId xmlns:a16="http://schemas.microsoft.com/office/drawing/2014/main" id="{6DDA4967-4845-4D1E-A265-D8FE4A423CC2}"/>
                  </a:ext>
                </a:extLst>
              </p:cNvPr>
              <p:cNvGrpSpPr/>
              <p:nvPr/>
            </p:nvGrpSpPr>
            <p:grpSpPr>
              <a:xfrm>
                <a:off x="0" y="0"/>
                <a:ext cx="2179139" cy="2179139"/>
                <a:chOff x="0" y="0"/>
                <a:chExt cx="6744837" cy="6744837"/>
              </a:xfrm>
            </p:grpSpPr>
            <p:sp>
              <p:nvSpPr>
                <p:cNvPr id="29" name="Freeform 22">
                  <a:extLst>
                    <a:ext uri="{FF2B5EF4-FFF2-40B4-BE49-F238E27FC236}">
                      <a16:creationId xmlns:a16="http://schemas.microsoft.com/office/drawing/2014/main" id="{7BB90157-24CE-4344-A40E-B48743339DD6}"/>
                    </a:ext>
                  </a:extLst>
                </p:cNvPr>
                <p:cNvSpPr/>
                <p:nvPr/>
              </p:nvSpPr>
              <p:spPr>
                <a:xfrm>
                  <a:off x="0" y="0"/>
                  <a:ext cx="6744837" cy="6744837"/>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28" name="TextBox 23">
                <a:extLst>
                  <a:ext uri="{FF2B5EF4-FFF2-40B4-BE49-F238E27FC236}">
                    <a16:creationId xmlns:a16="http://schemas.microsoft.com/office/drawing/2014/main" id="{75B3AA71-141D-44E2-917F-67468D2868AF}"/>
                  </a:ext>
                </a:extLst>
              </p:cNvPr>
              <p:cNvSpPr txBox="1"/>
              <p:nvPr/>
            </p:nvSpPr>
            <p:spPr>
              <a:xfrm>
                <a:off x="66696" y="257812"/>
                <a:ext cx="2054022" cy="1278063"/>
              </a:xfrm>
              <a:prstGeom prst="rect">
                <a:avLst/>
              </a:prstGeom>
            </p:spPr>
            <p:txBody>
              <a:bodyPr wrap="square" lIns="0" tIns="0" rIns="0" bIns="0" rtlCol="0" anchor="t">
                <a:spAutoFit/>
              </a:bodyPr>
              <a:lstStyle/>
              <a:p>
                <a:pPr algn="ctr"/>
                <a:r>
                  <a:rPr lang="fr-FR" sz="1000" spc="-9">
                    <a:solidFill>
                      <a:srgbClr val="FFFFFF"/>
                    </a:solidFill>
                    <a:latin typeface="Montserrat"/>
                  </a:rPr>
                  <a:t>IEN disciplinaires</a:t>
                </a:r>
              </a:p>
              <a:p>
                <a:pPr algn="ctr"/>
                <a:r>
                  <a:rPr lang="fr-FR" sz="1000" spc="-9">
                    <a:solidFill>
                      <a:srgbClr val="FFFFFF"/>
                    </a:solidFill>
                    <a:latin typeface="Montserrat"/>
                  </a:rPr>
                  <a:t>en lien avec l’établissement</a:t>
                </a:r>
              </a:p>
            </p:txBody>
          </p:sp>
        </p:grpSp>
        <p:sp>
          <p:nvSpPr>
            <p:cNvPr id="30" name="TextBox 24">
              <a:extLst>
                <a:ext uri="{FF2B5EF4-FFF2-40B4-BE49-F238E27FC236}">
                  <a16:creationId xmlns:a16="http://schemas.microsoft.com/office/drawing/2014/main" id="{43D7B07C-ECDD-460E-9D22-314EF8462E84}"/>
                </a:ext>
              </a:extLst>
            </p:cNvPr>
            <p:cNvSpPr txBox="1"/>
            <p:nvPr/>
          </p:nvSpPr>
          <p:spPr>
            <a:xfrm>
              <a:off x="4641219" y="2094213"/>
              <a:ext cx="1016618" cy="263600"/>
            </a:xfrm>
            <a:prstGeom prst="rect">
              <a:avLst/>
            </a:prstGeom>
          </p:spPr>
          <p:txBody>
            <a:bodyPr lIns="0" tIns="0" rIns="0" bIns="0" rtlCol="0" anchor="t">
              <a:spAutoFit/>
            </a:bodyPr>
            <a:lstStyle/>
            <a:p>
              <a:pPr algn="ctr"/>
              <a:r>
                <a:rPr lang="fr-FR" sz="1100">
                  <a:solidFill>
                    <a:srgbClr val="040606"/>
                  </a:solidFill>
                  <a:latin typeface="Marianne ExtraBold" panose="02000000000000000000" pitchFamily="50" charset="0"/>
                </a:rPr>
                <a:t>IEN Référent d’établissement</a:t>
              </a:r>
            </a:p>
          </p:txBody>
        </p:sp>
        <p:grpSp>
          <p:nvGrpSpPr>
            <p:cNvPr id="31" name="Group 38">
              <a:extLst>
                <a:ext uri="{FF2B5EF4-FFF2-40B4-BE49-F238E27FC236}">
                  <a16:creationId xmlns:a16="http://schemas.microsoft.com/office/drawing/2014/main" id="{4504C73C-108D-4E93-8AF3-B9833E2881EA}"/>
                </a:ext>
              </a:extLst>
            </p:cNvPr>
            <p:cNvGrpSpPr/>
            <p:nvPr/>
          </p:nvGrpSpPr>
          <p:grpSpPr>
            <a:xfrm>
              <a:off x="7055583" y="2830140"/>
              <a:ext cx="769341" cy="769341"/>
              <a:chOff x="0" y="0"/>
              <a:chExt cx="2051574" cy="2051574"/>
            </a:xfrm>
          </p:grpSpPr>
          <p:grpSp>
            <p:nvGrpSpPr>
              <p:cNvPr id="32" name="Group 39">
                <a:extLst>
                  <a:ext uri="{FF2B5EF4-FFF2-40B4-BE49-F238E27FC236}">
                    <a16:creationId xmlns:a16="http://schemas.microsoft.com/office/drawing/2014/main" id="{9B047E32-077F-4BE9-9E41-BDDA9EAEAEDF}"/>
                  </a:ext>
                </a:extLst>
              </p:cNvPr>
              <p:cNvGrpSpPr/>
              <p:nvPr/>
            </p:nvGrpSpPr>
            <p:grpSpPr>
              <a:xfrm>
                <a:off x="0" y="0"/>
                <a:ext cx="2051574" cy="2051574"/>
                <a:chOff x="0" y="0"/>
                <a:chExt cx="6350000" cy="6350000"/>
              </a:xfrm>
            </p:grpSpPr>
            <p:sp>
              <p:nvSpPr>
                <p:cNvPr id="34" name="Freeform 40">
                  <a:extLst>
                    <a:ext uri="{FF2B5EF4-FFF2-40B4-BE49-F238E27FC236}">
                      <a16:creationId xmlns:a16="http://schemas.microsoft.com/office/drawing/2014/main" id="{67DB2790-816D-42A9-A06E-0461B99C155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33" name="TextBox 41">
                <a:extLst>
                  <a:ext uri="{FF2B5EF4-FFF2-40B4-BE49-F238E27FC236}">
                    <a16:creationId xmlns:a16="http://schemas.microsoft.com/office/drawing/2014/main" id="{05F2A040-CA9D-4DE2-B9F8-03681EF4F20F}"/>
                  </a:ext>
                </a:extLst>
              </p:cNvPr>
              <p:cNvSpPr txBox="1"/>
              <p:nvPr/>
            </p:nvSpPr>
            <p:spPr>
              <a:xfrm>
                <a:off x="75926" y="526938"/>
                <a:ext cx="1873416" cy="958548"/>
              </a:xfrm>
              <a:prstGeom prst="rect">
                <a:avLst/>
              </a:prstGeom>
            </p:spPr>
            <p:txBody>
              <a:bodyPr wrap="square" lIns="0" tIns="0" rIns="0" bIns="0" rtlCol="0" anchor="t">
                <a:spAutoFit/>
              </a:bodyPr>
              <a:lstStyle/>
              <a:p>
                <a:pPr algn="ctr"/>
                <a:r>
                  <a:rPr lang="fr-FR" sz="1000" spc="-9">
                    <a:solidFill>
                      <a:srgbClr val="FFFFFF"/>
                    </a:solidFill>
                    <a:latin typeface="Montserrat"/>
                  </a:rPr>
                  <a:t>Pilotes de dossiers académiques</a:t>
                </a:r>
              </a:p>
            </p:txBody>
          </p:sp>
        </p:grpSp>
        <p:grpSp>
          <p:nvGrpSpPr>
            <p:cNvPr id="35" name="Group 42">
              <a:extLst>
                <a:ext uri="{FF2B5EF4-FFF2-40B4-BE49-F238E27FC236}">
                  <a16:creationId xmlns:a16="http://schemas.microsoft.com/office/drawing/2014/main" id="{DD024659-3733-4370-A1BF-C44D25E1FDFD}"/>
                </a:ext>
              </a:extLst>
            </p:cNvPr>
            <p:cNvGrpSpPr/>
            <p:nvPr/>
          </p:nvGrpSpPr>
          <p:grpSpPr>
            <a:xfrm>
              <a:off x="6097365" y="3214810"/>
              <a:ext cx="769341" cy="769341"/>
              <a:chOff x="0" y="0"/>
              <a:chExt cx="2051574" cy="2051574"/>
            </a:xfrm>
          </p:grpSpPr>
          <p:grpSp>
            <p:nvGrpSpPr>
              <p:cNvPr id="36" name="Group 43">
                <a:extLst>
                  <a:ext uri="{FF2B5EF4-FFF2-40B4-BE49-F238E27FC236}">
                    <a16:creationId xmlns:a16="http://schemas.microsoft.com/office/drawing/2014/main" id="{F7142540-74D5-4915-B966-B093B3AF8ADB}"/>
                  </a:ext>
                </a:extLst>
              </p:cNvPr>
              <p:cNvGrpSpPr/>
              <p:nvPr/>
            </p:nvGrpSpPr>
            <p:grpSpPr>
              <a:xfrm>
                <a:off x="0" y="0"/>
                <a:ext cx="2051574" cy="2051574"/>
                <a:chOff x="0" y="0"/>
                <a:chExt cx="6350000" cy="6350000"/>
              </a:xfrm>
            </p:grpSpPr>
            <p:sp>
              <p:nvSpPr>
                <p:cNvPr id="38" name="Freeform 44">
                  <a:extLst>
                    <a:ext uri="{FF2B5EF4-FFF2-40B4-BE49-F238E27FC236}">
                      <a16:creationId xmlns:a16="http://schemas.microsoft.com/office/drawing/2014/main" id="{230F1DF5-E6F2-449B-BD59-681FECD7EEA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37" name="TextBox 45">
                <a:extLst>
                  <a:ext uri="{FF2B5EF4-FFF2-40B4-BE49-F238E27FC236}">
                    <a16:creationId xmlns:a16="http://schemas.microsoft.com/office/drawing/2014/main" id="{0F7CA881-D542-4430-A247-A8E34B0C21A5}"/>
                  </a:ext>
                </a:extLst>
              </p:cNvPr>
              <p:cNvSpPr txBox="1"/>
              <p:nvPr/>
            </p:nvSpPr>
            <p:spPr>
              <a:xfrm>
                <a:off x="102425" y="502336"/>
                <a:ext cx="1880019" cy="1278063"/>
              </a:xfrm>
              <a:prstGeom prst="rect">
                <a:avLst/>
              </a:prstGeom>
            </p:spPr>
            <p:txBody>
              <a:bodyPr lIns="0" tIns="0" rIns="0" bIns="0" rtlCol="0" anchor="t">
                <a:spAutoFit/>
              </a:bodyPr>
              <a:lstStyle/>
              <a:p>
                <a:pPr algn="ctr"/>
                <a:r>
                  <a:rPr lang="fr-FR" sz="1000" spc="-9">
                    <a:solidFill>
                      <a:srgbClr val="FFFFFF"/>
                    </a:solidFill>
                    <a:latin typeface="Montserrat"/>
                  </a:rPr>
                  <a:t>Collège des IEN ET-EG-IO et bureau doyens</a:t>
                </a:r>
              </a:p>
            </p:txBody>
          </p:sp>
        </p:grpSp>
        <p:grpSp>
          <p:nvGrpSpPr>
            <p:cNvPr id="39" name="Group 46">
              <a:extLst>
                <a:ext uri="{FF2B5EF4-FFF2-40B4-BE49-F238E27FC236}">
                  <a16:creationId xmlns:a16="http://schemas.microsoft.com/office/drawing/2014/main" id="{9D289447-C03C-4E30-9719-244949B2B971}"/>
                </a:ext>
              </a:extLst>
            </p:cNvPr>
            <p:cNvGrpSpPr/>
            <p:nvPr/>
          </p:nvGrpSpPr>
          <p:grpSpPr>
            <a:xfrm>
              <a:off x="6866704" y="1082945"/>
              <a:ext cx="795796" cy="795796"/>
              <a:chOff x="-2" y="0"/>
              <a:chExt cx="2122120" cy="2122120"/>
            </a:xfrm>
          </p:grpSpPr>
          <p:grpSp>
            <p:nvGrpSpPr>
              <p:cNvPr id="40" name="Group 47">
                <a:extLst>
                  <a:ext uri="{FF2B5EF4-FFF2-40B4-BE49-F238E27FC236}">
                    <a16:creationId xmlns:a16="http://schemas.microsoft.com/office/drawing/2014/main" id="{BD178962-149B-406E-86DE-6576140795C3}"/>
                  </a:ext>
                </a:extLst>
              </p:cNvPr>
              <p:cNvGrpSpPr/>
              <p:nvPr/>
            </p:nvGrpSpPr>
            <p:grpSpPr>
              <a:xfrm>
                <a:off x="-2" y="0"/>
                <a:ext cx="2122120" cy="2122120"/>
                <a:chOff x="-6" y="0"/>
                <a:chExt cx="6568352" cy="6568353"/>
              </a:xfrm>
            </p:grpSpPr>
            <p:sp>
              <p:nvSpPr>
                <p:cNvPr id="42" name="Freeform 48">
                  <a:extLst>
                    <a:ext uri="{FF2B5EF4-FFF2-40B4-BE49-F238E27FC236}">
                      <a16:creationId xmlns:a16="http://schemas.microsoft.com/office/drawing/2014/main" id="{47145766-6A96-4243-85B0-EA23C2611A68}"/>
                    </a:ext>
                  </a:extLst>
                </p:cNvPr>
                <p:cNvSpPr/>
                <p:nvPr/>
              </p:nvSpPr>
              <p:spPr>
                <a:xfrm>
                  <a:off x="-6" y="0"/>
                  <a:ext cx="6568352" cy="656835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85EAC"/>
                </a:solidFill>
              </p:spPr>
            </p:sp>
          </p:grpSp>
          <p:sp>
            <p:nvSpPr>
              <p:cNvPr id="41" name="TextBox 49">
                <a:extLst>
                  <a:ext uri="{FF2B5EF4-FFF2-40B4-BE49-F238E27FC236}">
                    <a16:creationId xmlns:a16="http://schemas.microsoft.com/office/drawing/2014/main" id="{66895AF8-69CD-4CD0-81E6-515FBB19B270}"/>
                  </a:ext>
                </a:extLst>
              </p:cNvPr>
              <p:cNvSpPr txBox="1"/>
              <p:nvPr/>
            </p:nvSpPr>
            <p:spPr>
              <a:xfrm>
                <a:off x="47453" y="462444"/>
                <a:ext cx="2051574" cy="958549"/>
              </a:xfrm>
              <a:prstGeom prst="rect">
                <a:avLst/>
              </a:prstGeom>
            </p:spPr>
            <p:txBody>
              <a:bodyPr wrap="square" lIns="0" tIns="0" rIns="0" bIns="0" rtlCol="0" anchor="t">
                <a:spAutoFit/>
              </a:bodyPr>
              <a:lstStyle/>
              <a:p>
                <a:pPr algn="ctr"/>
                <a:r>
                  <a:rPr lang="fr-FR" sz="1000" spc="-9">
                    <a:solidFill>
                      <a:srgbClr val="FFFFFF"/>
                    </a:solidFill>
                    <a:latin typeface="Montserrat"/>
                  </a:rPr>
                  <a:t>IA-IPR en lien avec l’établissement</a:t>
                </a:r>
              </a:p>
            </p:txBody>
          </p:sp>
        </p:grpSp>
        <p:sp>
          <p:nvSpPr>
            <p:cNvPr id="43" name="TextBox 50">
              <a:extLst>
                <a:ext uri="{FF2B5EF4-FFF2-40B4-BE49-F238E27FC236}">
                  <a16:creationId xmlns:a16="http://schemas.microsoft.com/office/drawing/2014/main" id="{E20EF433-5EB1-4F28-A2DC-FC685451AEE0}"/>
                </a:ext>
              </a:extLst>
            </p:cNvPr>
            <p:cNvSpPr txBox="1"/>
            <p:nvPr/>
          </p:nvSpPr>
          <p:spPr>
            <a:xfrm>
              <a:off x="3587873" y="2094213"/>
              <a:ext cx="1065988" cy="263600"/>
            </a:xfrm>
            <a:prstGeom prst="rect">
              <a:avLst/>
            </a:prstGeom>
          </p:spPr>
          <p:txBody>
            <a:bodyPr lIns="0" tIns="0" rIns="0" bIns="0" rtlCol="0" anchor="t">
              <a:spAutoFit/>
            </a:bodyPr>
            <a:lstStyle/>
            <a:p>
              <a:pPr algn="ctr"/>
              <a:r>
                <a:rPr lang="fr-FR" sz="1100">
                  <a:solidFill>
                    <a:srgbClr val="040606"/>
                  </a:solidFill>
                  <a:latin typeface="Marianne ExtraBold" panose="02000000000000000000" pitchFamily="50" charset="0"/>
                </a:rPr>
                <a:t>Chef</a:t>
              </a:r>
            </a:p>
            <a:p>
              <a:pPr algn="ctr"/>
              <a:r>
                <a:rPr lang="fr-FR" sz="1100">
                  <a:solidFill>
                    <a:srgbClr val="040606"/>
                  </a:solidFill>
                  <a:latin typeface="Marianne ExtraBold" panose="02000000000000000000" pitchFamily="50" charset="0"/>
                </a:rPr>
                <a:t>d’établissement</a:t>
              </a:r>
            </a:p>
          </p:txBody>
        </p:sp>
        <p:sp>
          <p:nvSpPr>
            <p:cNvPr id="44" name="Freeform 51">
              <a:extLst>
                <a:ext uri="{FF2B5EF4-FFF2-40B4-BE49-F238E27FC236}">
                  <a16:creationId xmlns:a16="http://schemas.microsoft.com/office/drawing/2014/main" id="{11BCBBBB-6FCE-4B57-A4B5-9476928B8F8D}"/>
                </a:ext>
              </a:extLst>
            </p:cNvPr>
            <p:cNvSpPr/>
            <p:nvPr/>
          </p:nvSpPr>
          <p:spPr>
            <a:xfrm>
              <a:off x="3559110" y="2048310"/>
              <a:ext cx="414600" cy="461307"/>
            </a:xfrm>
            <a:custGeom>
              <a:avLst/>
              <a:gdLst/>
              <a:ahLst/>
              <a:cxnLst/>
              <a:rect l="l" t="t" r="r" b="b"/>
              <a:pathLst>
                <a:path w="829200" h="922614">
                  <a:moveTo>
                    <a:pt x="0" y="0"/>
                  </a:moveTo>
                  <a:lnTo>
                    <a:pt x="829200" y="0"/>
                  </a:lnTo>
                  <a:lnTo>
                    <a:pt x="829200" y="922615"/>
                  </a:lnTo>
                  <a:lnTo>
                    <a:pt x="0" y="922615"/>
                  </a:lnTo>
                  <a:lnTo>
                    <a:pt x="0" y="0"/>
                  </a:lnTo>
                  <a:close/>
                </a:path>
              </a:pathLst>
            </a:custGeom>
            <a: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sp>
          <p:nvSpPr>
            <p:cNvPr id="45" name="Freeform 52">
              <a:extLst>
                <a:ext uri="{FF2B5EF4-FFF2-40B4-BE49-F238E27FC236}">
                  <a16:creationId xmlns:a16="http://schemas.microsoft.com/office/drawing/2014/main" id="{1BD3B67E-20F7-41E1-A117-54BCE794BFC9}"/>
                </a:ext>
              </a:extLst>
            </p:cNvPr>
            <p:cNvSpPr/>
            <p:nvPr/>
          </p:nvSpPr>
          <p:spPr>
            <a:xfrm rot="10800000">
              <a:off x="5119651" y="1090494"/>
              <a:ext cx="335970" cy="373819"/>
            </a:xfrm>
            <a:custGeom>
              <a:avLst/>
              <a:gdLst/>
              <a:ahLst/>
              <a:cxnLst/>
              <a:rect l="l" t="t" r="r" b="b"/>
              <a:pathLst>
                <a:path w="671939" h="747638">
                  <a:moveTo>
                    <a:pt x="0" y="0"/>
                  </a:moveTo>
                  <a:lnTo>
                    <a:pt x="671940" y="0"/>
                  </a:lnTo>
                  <a:lnTo>
                    <a:pt x="671940" y="747638"/>
                  </a:lnTo>
                  <a:lnTo>
                    <a:pt x="0" y="747638"/>
                  </a:lnTo>
                  <a:lnTo>
                    <a:pt x="0" y="0"/>
                  </a:lnTo>
                  <a:close/>
                </a:path>
              </a:pathLst>
            </a:custGeom>
            <a:blipFill>
              <a:blip r:embed="rId7"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sp>
          <p:nvSpPr>
            <p:cNvPr id="46" name="Freeform 57">
              <a:extLst>
                <a:ext uri="{FF2B5EF4-FFF2-40B4-BE49-F238E27FC236}">
                  <a16:creationId xmlns:a16="http://schemas.microsoft.com/office/drawing/2014/main" id="{AAFE23B2-6632-41E0-A1DE-9BAE89EF1C61}"/>
                </a:ext>
              </a:extLst>
            </p:cNvPr>
            <p:cNvSpPr/>
            <p:nvPr/>
          </p:nvSpPr>
          <p:spPr>
            <a:xfrm>
              <a:off x="5883336" y="1790438"/>
              <a:ext cx="1307798" cy="1307798"/>
            </a:xfrm>
            <a:custGeom>
              <a:avLst/>
              <a:gdLst/>
              <a:ahLst/>
              <a:cxnLst/>
              <a:rect l="l" t="t" r="r" b="b"/>
              <a:pathLst>
                <a:path w="2615596" h="2615596">
                  <a:moveTo>
                    <a:pt x="0" y="0"/>
                  </a:moveTo>
                  <a:lnTo>
                    <a:pt x="2615596" y="0"/>
                  </a:lnTo>
                  <a:lnTo>
                    <a:pt x="2615596" y="2615596"/>
                  </a:lnTo>
                  <a:lnTo>
                    <a:pt x="0" y="2615596"/>
                  </a:lnTo>
                  <a:lnTo>
                    <a:pt x="0" y="0"/>
                  </a:lnTo>
                  <a:close/>
                </a:path>
              </a:pathLst>
            </a:custGeo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sp>
        <p:sp>
          <p:nvSpPr>
            <p:cNvPr id="47" name="TextBox 58">
              <a:extLst>
                <a:ext uri="{FF2B5EF4-FFF2-40B4-BE49-F238E27FC236}">
                  <a16:creationId xmlns:a16="http://schemas.microsoft.com/office/drawing/2014/main" id="{803697D3-8841-43A9-B6CE-2ABBF04CC6A0}"/>
                </a:ext>
              </a:extLst>
            </p:cNvPr>
            <p:cNvSpPr txBox="1"/>
            <p:nvPr/>
          </p:nvSpPr>
          <p:spPr>
            <a:xfrm>
              <a:off x="3564586" y="2566769"/>
              <a:ext cx="1688566" cy="431347"/>
            </a:xfrm>
            <a:prstGeom prst="rect">
              <a:avLst/>
            </a:prstGeom>
          </p:spPr>
          <p:txBody>
            <a:bodyPr wrap="square" lIns="0" tIns="0" rIns="0" bIns="0" rtlCol="0" anchor="t">
              <a:spAutoFit/>
            </a:bodyPr>
            <a:lstStyle/>
            <a:p>
              <a:r>
                <a:rPr lang="fr-FR" sz="1200" b="1">
                  <a:solidFill>
                    <a:schemeClr val="tx1">
                      <a:lumMod val="50000"/>
                      <a:lumOff val="50000"/>
                    </a:schemeClr>
                  </a:solidFill>
                  <a:latin typeface="Marianne ExtraBold" panose="02000000000000000000" pitchFamily="50" charset="0"/>
                </a:rPr>
                <a:t>Cadre de confiance</a:t>
              </a:r>
            </a:p>
            <a:p>
              <a:r>
                <a:rPr lang="fr-FR" sz="1200" b="1">
                  <a:solidFill>
                    <a:schemeClr val="tx1">
                      <a:lumMod val="50000"/>
                      <a:lumOff val="50000"/>
                    </a:schemeClr>
                  </a:solidFill>
                  <a:latin typeface="Marianne ExtraBold" panose="02000000000000000000" pitchFamily="50" charset="0"/>
                </a:rPr>
                <a:t>Approche systémique</a:t>
              </a:r>
            </a:p>
            <a:p>
              <a:r>
                <a:rPr lang="fr-FR" sz="1200" b="1">
                  <a:solidFill>
                    <a:schemeClr val="tx1">
                      <a:lumMod val="50000"/>
                      <a:lumOff val="50000"/>
                    </a:schemeClr>
                  </a:solidFill>
                  <a:latin typeface="Marianne ExtraBold" panose="02000000000000000000" pitchFamily="50" charset="0"/>
                </a:rPr>
                <a:t>Problématiques partagées</a:t>
              </a:r>
            </a:p>
          </p:txBody>
        </p:sp>
      </p:grpSp>
      <p:sp>
        <p:nvSpPr>
          <p:cNvPr id="48" name="TextBox 3">
            <a:extLst>
              <a:ext uri="{FF2B5EF4-FFF2-40B4-BE49-F238E27FC236}">
                <a16:creationId xmlns:a16="http://schemas.microsoft.com/office/drawing/2014/main" id="{3AAA340B-A388-49C2-873C-C2CA0CA5DE60}"/>
              </a:ext>
            </a:extLst>
          </p:cNvPr>
          <p:cNvSpPr txBox="1"/>
          <p:nvPr/>
        </p:nvSpPr>
        <p:spPr>
          <a:xfrm>
            <a:off x="442054" y="3396634"/>
            <a:ext cx="2931131" cy="592478"/>
          </a:xfrm>
          <a:prstGeom prst="rect">
            <a:avLst/>
          </a:prstGeom>
          <a:solidFill>
            <a:schemeClr val="bg1"/>
          </a:solidFill>
        </p:spPr>
        <p:txBody>
          <a:bodyPr wrap="square" lIns="0" tIns="0" rIns="0" bIns="0" rtlCol="0" anchor="t">
            <a:spAutoFit/>
          </a:bodyPr>
          <a:lstStyle/>
          <a:p>
            <a:endParaRPr lang="fr-FR"/>
          </a:p>
        </p:txBody>
      </p:sp>
      <p:sp>
        <p:nvSpPr>
          <p:cNvPr id="50" name="TextBox 3">
            <a:extLst>
              <a:ext uri="{FF2B5EF4-FFF2-40B4-BE49-F238E27FC236}">
                <a16:creationId xmlns:a16="http://schemas.microsoft.com/office/drawing/2014/main" id="{EF6B5C22-F901-4E40-96E5-70FE023B28A9}"/>
              </a:ext>
            </a:extLst>
          </p:cNvPr>
          <p:cNvSpPr txBox="1"/>
          <p:nvPr/>
        </p:nvSpPr>
        <p:spPr>
          <a:xfrm>
            <a:off x="313100" y="3481217"/>
            <a:ext cx="4886417" cy="1107996"/>
          </a:xfrm>
          <a:prstGeom prst="rect">
            <a:avLst/>
          </a:prstGeom>
          <a:noFill/>
        </p:spPr>
        <p:txBody>
          <a:bodyPr wrap="square" lIns="0" tIns="0" rIns="0" bIns="0" rtlCol="0" anchor="t">
            <a:spAutoFit/>
          </a:bodyPr>
          <a:lstStyle/>
          <a:p>
            <a:r>
              <a:rPr lang="fr-FR" sz="2400">
                <a:solidFill>
                  <a:srgbClr val="E62967"/>
                </a:solidFill>
                <a:latin typeface="Bahnschrift SemiBold"/>
              </a:rPr>
              <a:t>EN APPUI AUX CHEFS D’ÉTABLISSEMENT POUR LA MISE EN ŒUVRE DE LA RÉFORME</a:t>
            </a:r>
            <a:endParaRPr lang="fr-FR"/>
          </a:p>
        </p:txBody>
      </p:sp>
    </p:spTree>
    <p:extLst>
      <p:ext uri="{BB962C8B-B14F-4D97-AF65-F5344CB8AC3E}">
        <p14:creationId xmlns:p14="http://schemas.microsoft.com/office/powerpoint/2010/main" val="226219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2">
            <a:extLst>
              <a:ext uri="{FF2B5EF4-FFF2-40B4-BE49-F238E27FC236}">
                <a16:creationId xmlns:a16="http://schemas.microsoft.com/office/drawing/2014/main" id="{8A6A7577-24A6-438A-A593-4155B0656038}"/>
              </a:ext>
            </a:extLst>
          </p:cNvPr>
          <p:cNvGrpSpPr/>
          <p:nvPr/>
        </p:nvGrpSpPr>
        <p:grpSpPr>
          <a:xfrm>
            <a:off x="-318682" y="-846161"/>
            <a:ext cx="4380644" cy="2165904"/>
            <a:chOff x="0" y="0"/>
            <a:chExt cx="812800" cy="812800"/>
          </a:xfrm>
        </p:grpSpPr>
        <p:sp>
          <p:nvSpPr>
            <p:cNvPr id="33" name="Freeform 3">
              <a:extLst>
                <a:ext uri="{FF2B5EF4-FFF2-40B4-BE49-F238E27FC236}">
                  <a16:creationId xmlns:a16="http://schemas.microsoft.com/office/drawing/2014/main" id="{64D38AAD-A8F7-4964-8E65-13A315EC45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txBody>
            <a:bodyPr/>
            <a:lstStyle/>
            <a:p>
              <a:endParaRPr lang="fr-FR"/>
            </a:p>
          </p:txBody>
        </p:sp>
        <p:sp>
          <p:nvSpPr>
            <p:cNvPr id="34" name="TextBox 4">
              <a:extLst>
                <a:ext uri="{FF2B5EF4-FFF2-40B4-BE49-F238E27FC236}">
                  <a16:creationId xmlns:a16="http://schemas.microsoft.com/office/drawing/2014/main" id="{48D1B56C-1A01-4714-80A0-F0517A4707AE}"/>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51" name="Rectangle : coins arrondis 50">
            <a:extLst>
              <a:ext uri="{FF2B5EF4-FFF2-40B4-BE49-F238E27FC236}">
                <a16:creationId xmlns:a16="http://schemas.microsoft.com/office/drawing/2014/main" id="{05A9DAE5-3166-448A-871E-2FB458558A91}"/>
              </a:ext>
            </a:extLst>
          </p:cNvPr>
          <p:cNvSpPr/>
          <p:nvPr/>
        </p:nvSpPr>
        <p:spPr>
          <a:xfrm>
            <a:off x="155995" y="1656258"/>
            <a:ext cx="4356000" cy="1512000"/>
          </a:xfrm>
          <a:prstGeom prst="roundRect">
            <a:avLst>
              <a:gd name="adj" fmla="val 10888"/>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5" name="TextBox 5">
            <a:extLst>
              <a:ext uri="{FF2B5EF4-FFF2-40B4-BE49-F238E27FC236}">
                <a16:creationId xmlns:a16="http://schemas.microsoft.com/office/drawing/2014/main" id="{6A888217-EF8C-4408-BD6B-DF952EDF07F6}"/>
              </a:ext>
            </a:extLst>
          </p:cNvPr>
          <p:cNvSpPr txBox="1"/>
          <p:nvPr/>
        </p:nvSpPr>
        <p:spPr>
          <a:xfrm>
            <a:off x="-61451" y="126592"/>
            <a:ext cx="3458899" cy="898003"/>
          </a:xfrm>
          <a:prstGeom prst="rect">
            <a:avLst/>
          </a:prstGeom>
        </p:spPr>
        <p:txBody>
          <a:bodyPr wrap="square" lIns="0" tIns="0" rIns="0" bIns="0" rtlCol="0" anchor="t">
            <a:spAutoFit/>
          </a:bodyPr>
          <a:lstStyle/>
          <a:p>
            <a:pPr algn="r">
              <a:lnSpc>
                <a:spcPts val="2400"/>
              </a:lnSpc>
            </a:pPr>
            <a:r>
              <a:rPr lang="en-US" sz="2400" dirty="0">
                <a:solidFill>
                  <a:srgbClr val="FFFFFF"/>
                </a:solidFill>
                <a:latin typeface="Bahnschrift SemiBold"/>
                <a:ea typeface="Calibri"/>
                <a:cs typeface="Calibri"/>
              </a:rPr>
              <a:t>ACCOMPAGNEMENT ACADÉMIQUE</a:t>
            </a:r>
          </a:p>
          <a:p>
            <a:pPr algn="r">
              <a:lnSpc>
                <a:spcPts val="2400"/>
              </a:lnSpc>
            </a:pPr>
            <a:r>
              <a:rPr lang="en-US" sz="1600" dirty="0">
                <a:solidFill>
                  <a:srgbClr val="FFFFFF"/>
                </a:solidFill>
                <a:latin typeface="Bahnschrift SemiBold"/>
                <a:ea typeface="Calibri"/>
                <a:cs typeface="Calibri"/>
              </a:rPr>
              <a:t>À DIFFÉRENTES ÉCHELLES</a:t>
            </a:r>
            <a:endParaRPr lang="fr-FR" sz="1600" dirty="0">
              <a:ea typeface="Calibri"/>
              <a:cs typeface="Calibri"/>
            </a:endParaRPr>
          </a:p>
        </p:txBody>
      </p:sp>
      <p:grpSp>
        <p:nvGrpSpPr>
          <p:cNvPr id="28" name="Group 10">
            <a:extLst>
              <a:ext uri="{FF2B5EF4-FFF2-40B4-BE49-F238E27FC236}">
                <a16:creationId xmlns:a16="http://schemas.microsoft.com/office/drawing/2014/main" id="{84B88EE4-2D40-4ECC-B73A-55EF5951163B}"/>
              </a:ext>
            </a:extLst>
          </p:cNvPr>
          <p:cNvGrpSpPr/>
          <p:nvPr/>
        </p:nvGrpSpPr>
        <p:grpSpPr>
          <a:xfrm>
            <a:off x="319916" y="1251875"/>
            <a:ext cx="771525" cy="771525"/>
            <a:chOff x="0" y="0"/>
            <a:chExt cx="812800" cy="812800"/>
          </a:xfrm>
        </p:grpSpPr>
        <p:sp>
          <p:nvSpPr>
            <p:cNvPr id="29" name="Freeform 11">
              <a:extLst>
                <a:ext uri="{FF2B5EF4-FFF2-40B4-BE49-F238E27FC236}">
                  <a16:creationId xmlns:a16="http://schemas.microsoft.com/office/drawing/2014/main" id="{2A74FBE4-43F5-426E-A1AA-7637E1BE78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0" name="TextBox 12">
              <a:extLst>
                <a:ext uri="{FF2B5EF4-FFF2-40B4-BE49-F238E27FC236}">
                  <a16:creationId xmlns:a16="http://schemas.microsoft.com/office/drawing/2014/main" id="{3B8C22F6-CD8B-4221-9349-0AD702EC26DC}"/>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1" name="Graphique 30" descr="Internet avec un remplissage uni">
            <a:extLst>
              <a:ext uri="{FF2B5EF4-FFF2-40B4-BE49-F238E27FC236}">
                <a16:creationId xmlns:a16="http://schemas.microsoft.com/office/drawing/2014/main" id="{957D9251-3D9F-42AA-BD28-2FD6F38682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3750" y="1335709"/>
            <a:ext cx="603857" cy="603857"/>
          </a:xfrm>
          <a:prstGeom prst="rect">
            <a:avLst/>
          </a:prstGeom>
        </p:spPr>
      </p:pic>
      <p:sp>
        <p:nvSpPr>
          <p:cNvPr id="39" name="TextBox 62">
            <a:extLst>
              <a:ext uri="{FF2B5EF4-FFF2-40B4-BE49-F238E27FC236}">
                <a16:creationId xmlns:a16="http://schemas.microsoft.com/office/drawing/2014/main" id="{CF733B0C-F6BA-4619-988F-DB12F53E0D4E}"/>
              </a:ext>
            </a:extLst>
          </p:cNvPr>
          <p:cNvSpPr txBox="1"/>
          <p:nvPr/>
        </p:nvSpPr>
        <p:spPr>
          <a:xfrm>
            <a:off x="263995" y="1815978"/>
            <a:ext cx="4140000" cy="1291764"/>
          </a:xfrm>
          <a:prstGeom prst="rect">
            <a:avLst/>
          </a:prstGeom>
        </p:spPr>
        <p:txBody>
          <a:bodyPr wrap="square" lIns="0" tIns="0" rIns="0" bIns="0" rtlCol="0" anchor="t">
            <a:spAutoFit/>
          </a:bodyPr>
          <a:lstStyle/>
          <a:p>
            <a:pPr>
              <a:lnSpc>
                <a:spcPts val="1560"/>
              </a:lnSpc>
            </a:pPr>
            <a:r>
              <a:rPr lang="fr-FR" sz="1200" dirty="0">
                <a:solidFill>
                  <a:srgbClr val="27347F"/>
                </a:solidFill>
                <a:latin typeface="Marianne Medium"/>
              </a:rPr>
              <a:t>		</a:t>
            </a:r>
            <a:r>
              <a:rPr lang="fr-FR" sz="1200" b="1" dirty="0">
                <a:solidFill>
                  <a:srgbClr val="27347F"/>
                </a:solidFill>
                <a:latin typeface="Marianne Medium" panose="02000000000000000000" pitchFamily="50" charset="0"/>
              </a:rPr>
              <a:t>À revoir :</a:t>
            </a:r>
          </a:p>
          <a:p>
            <a:pPr marL="171450" indent="-171450">
              <a:lnSpc>
                <a:spcPts val="1560"/>
              </a:lnSpc>
              <a:spcAft>
                <a:spcPts val="600"/>
              </a:spcAft>
              <a:buFont typeface="Arial" panose="020B0604020202020204" pitchFamily="34" charset="0"/>
              <a:buChar char="•"/>
            </a:pPr>
            <a:r>
              <a:rPr lang="fr-FR" sz="1100" dirty="0">
                <a:solidFill>
                  <a:srgbClr val="27347F"/>
                </a:solidFill>
                <a:latin typeface="Marianne Medium" panose="02000000000000000000" pitchFamily="50" charset="0"/>
                <a:hlinkClick r:id="rId4">
                  <a:extLst>
                    <a:ext uri="{A12FA001-AC4F-418D-AE19-62706E023703}">
                      <ahyp:hlinkClr xmlns:ahyp="http://schemas.microsoft.com/office/drawing/2018/hyperlinkcolor" val="tx"/>
                    </a:ext>
                  </a:extLst>
                </a:hlinkClick>
              </a:rPr>
              <a:t>Mesure 5.3</a:t>
            </a:r>
            <a:r>
              <a:rPr lang="fr-FR" sz="1100" dirty="0">
                <a:solidFill>
                  <a:srgbClr val="27347F"/>
                </a:solidFill>
                <a:latin typeface="Marianne Medium" panose="02000000000000000000" pitchFamily="50" charset="0"/>
              </a:rPr>
              <a:t> : </a:t>
            </a:r>
            <a:r>
              <a:rPr lang="fr-FR" sz="1100" dirty="0">
                <a:solidFill>
                  <a:srgbClr val="27347F"/>
                </a:solidFill>
                <a:latin typeface="Marianne" panose="02000000000000000000" pitchFamily="50" charset="0"/>
              </a:rPr>
              <a:t>à destination des chefs d’établissement </a:t>
            </a:r>
          </a:p>
          <a:p>
            <a:pPr>
              <a:lnSpc>
                <a:spcPts val="1560"/>
              </a:lnSpc>
            </a:pPr>
            <a:r>
              <a:rPr lang="fr-FR" sz="1200" b="1" dirty="0">
                <a:solidFill>
                  <a:srgbClr val="27347F"/>
                </a:solidFill>
                <a:latin typeface="Marianne Medium" panose="02000000000000000000" pitchFamily="50" charset="0"/>
              </a:rPr>
              <a:t>À venir : </a:t>
            </a:r>
            <a:r>
              <a:rPr lang="fr-FR" sz="1100" dirty="0">
                <a:solidFill>
                  <a:srgbClr val="27347F"/>
                </a:solidFill>
                <a:latin typeface="Marianne" panose="02000000000000000000" pitchFamily="50" charset="0"/>
              </a:rPr>
              <a:t>à destination des équipes pédagogiques et encadrantes</a:t>
            </a:r>
            <a:endParaRPr lang="fr-FR" sz="1100" b="1" u="sng" dirty="0">
              <a:solidFill>
                <a:srgbClr val="27347F"/>
              </a:solidFill>
              <a:latin typeface="Marianne" panose="02000000000000000000" pitchFamily="50" charset="0"/>
            </a:endParaRPr>
          </a:p>
          <a:p>
            <a:pPr marL="171450" indent="-171450">
              <a:lnSpc>
                <a:spcPts val="1560"/>
              </a:lnSpc>
              <a:buFont typeface="Arial" panose="020B0604020202020204" pitchFamily="34" charset="0"/>
              <a:buChar char="•"/>
            </a:pPr>
            <a:r>
              <a:rPr lang="fr-FR" sz="1100" dirty="0">
                <a:solidFill>
                  <a:srgbClr val="27347F"/>
                </a:solidFill>
                <a:latin typeface="Marianne Medium" panose="02000000000000000000" pitchFamily="50" charset="0"/>
              </a:rPr>
              <a:t>Mesure 3 : </a:t>
            </a:r>
            <a:r>
              <a:rPr lang="fr-FR" sz="1100" dirty="0">
                <a:solidFill>
                  <a:srgbClr val="E62967"/>
                </a:solidFill>
                <a:latin typeface="Marianne" panose="02000000000000000000" pitchFamily="50" charset="0"/>
              </a:rPr>
              <a:t>mercredi 12 juin 2024</a:t>
            </a:r>
          </a:p>
          <a:p>
            <a:pPr marL="171450" indent="-171450">
              <a:lnSpc>
                <a:spcPts val="1560"/>
              </a:lnSpc>
              <a:spcAft>
                <a:spcPts val="600"/>
              </a:spcAft>
              <a:buFont typeface="Arial" panose="020B0604020202020204" pitchFamily="34" charset="0"/>
              <a:buChar char="•"/>
            </a:pPr>
            <a:r>
              <a:rPr lang="fr-FR" sz="1100" dirty="0">
                <a:solidFill>
                  <a:srgbClr val="27347F"/>
                </a:solidFill>
                <a:latin typeface="Marianne Medium" panose="02000000000000000000" pitchFamily="50" charset="0"/>
              </a:rPr>
              <a:t>Mesure 2 :</a:t>
            </a:r>
            <a:r>
              <a:rPr lang="fr-FR" sz="1100" dirty="0">
                <a:solidFill>
                  <a:srgbClr val="27347F"/>
                </a:solidFill>
                <a:latin typeface="Marianne" panose="02000000000000000000" pitchFamily="50" charset="0"/>
              </a:rPr>
              <a:t> </a:t>
            </a:r>
            <a:r>
              <a:rPr lang="fr-FR" sz="1100" dirty="0">
                <a:solidFill>
                  <a:srgbClr val="E62967"/>
                </a:solidFill>
                <a:latin typeface="Marianne" panose="02000000000000000000" pitchFamily="50" charset="0"/>
              </a:rPr>
              <a:t>rentrée 2024</a:t>
            </a:r>
          </a:p>
        </p:txBody>
      </p:sp>
      <p:sp>
        <p:nvSpPr>
          <p:cNvPr id="41" name="TextBox 60">
            <a:extLst>
              <a:ext uri="{FF2B5EF4-FFF2-40B4-BE49-F238E27FC236}">
                <a16:creationId xmlns:a16="http://schemas.microsoft.com/office/drawing/2014/main" id="{F4FDF99F-4350-4B34-8F9B-699993CD934E}"/>
              </a:ext>
            </a:extLst>
          </p:cNvPr>
          <p:cNvSpPr txBox="1"/>
          <p:nvPr/>
        </p:nvSpPr>
        <p:spPr>
          <a:xfrm>
            <a:off x="1163770" y="1364997"/>
            <a:ext cx="2898191" cy="254557"/>
          </a:xfrm>
          <a:prstGeom prst="rect">
            <a:avLst/>
          </a:prstGeom>
        </p:spPr>
        <p:txBody>
          <a:bodyPr wrap="square" lIns="0" tIns="0" rIns="0" bIns="0" rtlCol="0" anchor="t">
            <a:spAutoFit/>
          </a:bodyPr>
          <a:lstStyle/>
          <a:p>
            <a:pPr>
              <a:lnSpc>
                <a:spcPts val="2145"/>
              </a:lnSpc>
            </a:pPr>
            <a:r>
              <a:rPr lang="fr-FR" sz="1650" dirty="0">
                <a:solidFill>
                  <a:srgbClr val="FFA8A8"/>
                </a:solidFill>
                <a:latin typeface="Marianne ExtraBold" panose="02000000000000000000" pitchFamily="50" charset="0"/>
              </a:rPr>
              <a:t>Webinaires thématiques</a:t>
            </a:r>
          </a:p>
        </p:txBody>
      </p:sp>
      <p:pic>
        <p:nvPicPr>
          <p:cNvPr id="55" name="Image 54">
            <a:extLst>
              <a:ext uri="{FF2B5EF4-FFF2-40B4-BE49-F238E27FC236}">
                <a16:creationId xmlns:a16="http://schemas.microsoft.com/office/drawing/2014/main" id="{65362756-B1DF-4B2F-AEBC-2B8D08108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491" y="166616"/>
            <a:ext cx="1188331" cy="949002"/>
          </a:xfrm>
          <a:prstGeom prst="rect">
            <a:avLst/>
          </a:prstGeom>
        </p:spPr>
      </p:pic>
      <p:sp>
        <p:nvSpPr>
          <p:cNvPr id="35" name="Rectangle : coins arrondis 34">
            <a:extLst>
              <a:ext uri="{FF2B5EF4-FFF2-40B4-BE49-F238E27FC236}">
                <a16:creationId xmlns:a16="http://schemas.microsoft.com/office/drawing/2014/main" id="{B352EF9C-5081-4AE9-AEE8-E4E2E509C610}"/>
              </a:ext>
            </a:extLst>
          </p:cNvPr>
          <p:cNvSpPr/>
          <p:nvPr/>
        </p:nvSpPr>
        <p:spPr>
          <a:xfrm>
            <a:off x="155995" y="3644884"/>
            <a:ext cx="4356000" cy="1332000"/>
          </a:xfrm>
          <a:prstGeom prst="roundRect">
            <a:avLst>
              <a:gd name="adj" fmla="val 10888"/>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7" name="Group 10">
            <a:extLst>
              <a:ext uri="{FF2B5EF4-FFF2-40B4-BE49-F238E27FC236}">
                <a16:creationId xmlns:a16="http://schemas.microsoft.com/office/drawing/2014/main" id="{2C99D992-2F8E-4EF7-832A-AB6464C35377}"/>
              </a:ext>
            </a:extLst>
          </p:cNvPr>
          <p:cNvGrpSpPr/>
          <p:nvPr/>
        </p:nvGrpSpPr>
        <p:grpSpPr>
          <a:xfrm>
            <a:off x="319916" y="3240501"/>
            <a:ext cx="771525" cy="771525"/>
            <a:chOff x="0" y="0"/>
            <a:chExt cx="812800" cy="812800"/>
          </a:xfrm>
        </p:grpSpPr>
        <p:sp>
          <p:nvSpPr>
            <p:cNvPr id="43" name="Freeform 11">
              <a:extLst>
                <a:ext uri="{FF2B5EF4-FFF2-40B4-BE49-F238E27FC236}">
                  <a16:creationId xmlns:a16="http://schemas.microsoft.com/office/drawing/2014/main" id="{EC1AECF6-A6AD-4E83-83CA-9C358BC7C7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50" name="TextBox 12">
              <a:extLst>
                <a:ext uri="{FF2B5EF4-FFF2-40B4-BE49-F238E27FC236}">
                  <a16:creationId xmlns:a16="http://schemas.microsoft.com/office/drawing/2014/main" id="{AD60A9F1-E724-488E-B69F-A31FDBC2BE07}"/>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8" name="Graphique 37" descr="École avec un remplissage uni">
            <a:extLst>
              <a:ext uri="{FF2B5EF4-FFF2-40B4-BE49-F238E27FC236}">
                <a16:creationId xmlns:a16="http://schemas.microsoft.com/office/drawing/2014/main" id="{313FA5B0-2702-47B4-8E02-749FE89298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03750" y="3324335"/>
            <a:ext cx="603857" cy="603857"/>
          </a:xfrm>
          <a:prstGeom prst="rect">
            <a:avLst/>
          </a:prstGeom>
        </p:spPr>
      </p:pic>
      <p:sp>
        <p:nvSpPr>
          <p:cNvPr id="54" name="TextBox 62">
            <a:extLst>
              <a:ext uri="{FF2B5EF4-FFF2-40B4-BE49-F238E27FC236}">
                <a16:creationId xmlns:a16="http://schemas.microsoft.com/office/drawing/2014/main" id="{851FF9BE-B61E-4508-8765-67AB399F026C}"/>
              </a:ext>
            </a:extLst>
          </p:cNvPr>
          <p:cNvSpPr txBox="1"/>
          <p:nvPr/>
        </p:nvSpPr>
        <p:spPr>
          <a:xfrm>
            <a:off x="263995" y="4052486"/>
            <a:ext cx="4140000" cy="884601"/>
          </a:xfrm>
          <a:prstGeom prst="rect">
            <a:avLst/>
          </a:prstGeom>
        </p:spPr>
        <p:txBody>
          <a:bodyPr wrap="square" lIns="0" tIns="0" rIns="0" bIns="0" rtlCol="0" anchor="t">
            <a:spAutoFit/>
          </a:bodyPr>
          <a:lstStyle/>
          <a:p>
            <a:pPr marL="171450" indent="-171450">
              <a:lnSpc>
                <a:spcPts val="1560"/>
              </a:lnSpc>
              <a:spcAft>
                <a:spcPts val="600"/>
              </a:spcAft>
              <a:buFont typeface="Arial" panose="020B0604020202020204" pitchFamily="34" charset="0"/>
              <a:buChar char="•"/>
            </a:pPr>
            <a:r>
              <a:rPr lang="fr-FR" sz="1200" dirty="0">
                <a:solidFill>
                  <a:srgbClr val="27347F"/>
                </a:solidFill>
                <a:latin typeface="Marianne" panose="02000000000000000000" pitchFamily="50" charset="0"/>
              </a:rPr>
              <a:t>Accompagnement en bassin par les IEN correspondants</a:t>
            </a:r>
          </a:p>
          <a:p>
            <a:pPr marL="171450" indent="-171450">
              <a:lnSpc>
                <a:spcPts val="1560"/>
              </a:lnSpc>
              <a:spcAft>
                <a:spcPts val="600"/>
              </a:spcAft>
              <a:buFont typeface="Arial" panose="020B0604020202020204" pitchFamily="34" charset="0"/>
              <a:buChar char="•"/>
            </a:pPr>
            <a:r>
              <a:rPr lang="fr-FR" sz="1200" dirty="0">
                <a:solidFill>
                  <a:srgbClr val="27347F"/>
                </a:solidFill>
                <a:latin typeface="Marianne" panose="02000000000000000000" pitchFamily="50" charset="0"/>
              </a:rPr>
              <a:t>Accompagnement en établissement par les IEN référents</a:t>
            </a:r>
          </a:p>
        </p:txBody>
      </p:sp>
      <p:sp>
        <p:nvSpPr>
          <p:cNvPr id="56" name="TextBox 60">
            <a:extLst>
              <a:ext uri="{FF2B5EF4-FFF2-40B4-BE49-F238E27FC236}">
                <a16:creationId xmlns:a16="http://schemas.microsoft.com/office/drawing/2014/main" id="{3B70A579-5BC1-46F7-8468-FB5F6C92D881}"/>
              </a:ext>
            </a:extLst>
          </p:cNvPr>
          <p:cNvSpPr txBox="1"/>
          <p:nvPr/>
        </p:nvSpPr>
        <p:spPr>
          <a:xfrm>
            <a:off x="1163770" y="3353623"/>
            <a:ext cx="3263886" cy="568745"/>
          </a:xfrm>
          <a:prstGeom prst="rect">
            <a:avLst/>
          </a:prstGeom>
        </p:spPr>
        <p:txBody>
          <a:bodyPr wrap="square" lIns="0" tIns="0" rIns="0" bIns="0" rtlCol="0" anchor="t">
            <a:spAutoFit/>
          </a:bodyPr>
          <a:lstStyle/>
          <a:p>
            <a:pPr>
              <a:lnSpc>
                <a:spcPts val="2300"/>
              </a:lnSpc>
            </a:pPr>
            <a:r>
              <a:rPr lang="fr-FR" sz="1650" dirty="0">
                <a:solidFill>
                  <a:srgbClr val="FFA8A8"/>
                </a:solidFill>
                <a:latin typeface="Marianne ExtraBold" panose="02000000000000000000" pitchFamily="50" charset="0"/>
              </a:rPr>
              <a:t>Animations / formations </a:t>
            </a:r>
          </a:p>
          <a:p>
            <a:pPr>
              <a:lnSpc>
                <a:spcPts val="2300"/>
              </a:lnSpc>
            </a:pPr>
            <a:r>
              <a:rPr lang="fr-FR" sz="1650" dirty="0">
                <a:solidFill>
                  <a:srgbClr val="FFA8A8"/>
                </a:solidFill>
                <a:latin typeface="Marianne ExtraBold" panose="02000000000000000000" pitchFamily="50" charset="0"/>
              </a:rPr>
              <a:t>en bassin ou en établissement</a:t>
            </a:r>
          </a:p>
        </p:txBody>
      </p:sp>
      <p:sp>
        <p:nvSpPr>
          <p:cNvPr id="73" name="Rectangle : coins arrondis 72">
            <a:extLst>
              <a:ext uri="{FF2B5EF4-FFF2-40B4-BE49-F238E27FC236}">
                <a16:creationId xmlns:a16="http://schemas.microsoft.com/office/drawing/2014/main" id="{5ECC678E-C846-42B2-B0E7-6D794E07C143}"/>
              </a:ext>
            </a:extLst>
          </p:cNvPr>
          <p:cNvSpPr/>
          <p:nvPr/>
        </p:nvSpPr>
        <p:spPr>
          <a:xfrm>
            <a:off x="4632005" y="1656258"/>
            <a:ext cx="4356000" cy="3320626"/>
          </a:xfrm>
          <a:prstGeom prst="roundRect">
            <a:avLst>
              <a:gd name="adj" fmla="val 5009"/>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75" name="Group 10">
            <a:extLst>
              <a:ext uri="{FF2B5EF4-FFF2-40B4-BE49-F238E27FC236}">
                <a16:creationId xmlns:a16="http://schemas.microsoft.com/office/drawing/2014/main" id="{1AB63DC3-1811-49DD-9C73-B40940337745}"/>
              </a:ext>
            </a:extLst>
          </p:cNvPr>
          <p:cNvGrpSpPr/>
          <p:nvPr/>
        </p:nvGrpSpPr>
        <p:grpSpPr>
          <a:xfrm>
            <a:off x="4795926" y="1251875"/>
            <a:ext cx="771525" cy="771525"/>
            <a:chOff x="0" y="0"/>
            <a:chExt cx="812800" cy="812800"/>
          </a:xfrm>
        </p:grpSpPr>
        <p:sp>
          <p:nvSpPr>
            <p:cNvPr id="77" name="Freeform 11">
              <a:extLst>
                <a:ext uri="{FF2B5EF4-FFF2-40B4-BE49-F238E27FC236}">
                  <a16:creationId xmlns:a16="http://schemas.microsoft.com/office/drawing/2014/main" id="{6406796E-F4F0-4935-8D0E-7F022D22F2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78" name="TextBox 12">
              <a:extLst>
                <a:ext uri="{FF2B5EF4-FFF2-40B4-BE49-F238E27FC236}">
                  <a16:creationId xmlns:a16="http://schemas.microsoft.com/office/drawing/2014/main" id="{B7BF4F40-C168-4BE7-BF26-F5ACB077DD6B}"/>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76" name="Graphique 75" descr="Utilisateurs avec un remplissage uni">
            <a:extLst>
              <a:ext uri="{FF2B5EF4-FFF2-40B4-BE49-F238E27FC236}">
                <a16:creationId xmlns:a16="http://schemas.microsoft.com/office/drawing/2014/main" id="{A92A80F4-079E-45D8-8F97-51BB4C4A1D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879760" y="1335709"/>
            <a:ext cx="603857" cy="603857"/>
          </a:xfrm>
          <a:prstGeom prst="rect">
            <a:avLst/>
          </a:prstGeom>
        </p:spPr>
      </p:pic>
      <p:sp>
        <p:nvSpPr>
          <p:cNvPr id="79" name="TextBox 62">
            <a:extLst>
              <a:ext uri="{FF2B5EF4-FFF2-40B4-BE49-F238E27FC236}">
                <a16:creationId xmlns:a16="http://schemas.microsoft.com/office/drawing/2014/main" id="{8FC3559F-CCB5-4482-9BA1-ADB31495A0D3}"/>
              </a:ext>
            </a:extLst>
          </p:cNvPr>
          <p:cNvSpPr txBox="1"/>
          <p:nvPr/>
        </p:nvSpPr>
        <p:spPr>
          <a:xfrm>
            <a:off x="4740005" y="2064175"/>
            <a:ext cx="4140000" cy="2394630"/>
          </a:xfrm>
          <a:prstGeom prst="rect">
            <a:avLst/>
          </a:prstGeom>
        </p:spPr>
        <p:txBody>
          <a:bodyPr wrap="square" lIns="0" tIns="0" rIns="0" bIns="0" rtlCol="0" anchor="t">
            <a:spAutoFit/>
          </a:bodyPr>
          <a:lstStyle/>
          <a:p>
            <a:pPr marL="171450" indent="-171450">
              <a:lnSpc>
                <a:spcPts val="1560"/>
              </a:lnSpc>
              <a:buFont typeface="Arial" panose="020B0604020202020204" pitchFamily="34" charset="0"/>
              <a:buChar char="•"/>
            </a:pPr>
            <a:r>
              <a:rPr lang="fr-FR" sz="1200" dirty="0">
                <a:solidFill>
                  <a:srgbClr val="27347F"/>
                </a:solidFill>
                <a:latin typeface="Marianne Medium" panose="02000000000000000000" pitchFamily="50" charset="0"/>
              </a:rPr>
              <a:t>Réforme dans son ensemble :</a:t>
            </a:r>
            <a:r>
              <a:rPr lang="fr-FR" sz="1200" dirty="0">
                <a:solidFill>
                  <a:srgbClr val="27347F"/>
                </a:solidFill>
                <a:latin typeface="Marianne" panose="02000000000000000000" pitchFamily="50" charset="0"/>
              </a:rPr>
              <a:t> </a:t>
            </a:r>
            <a:r>
              <a:rPr lang="fr-FR" sz="1100" dirty="0">
                <a:solidFill>
                  <a:srgbClr val="27347F"/>
                </a:solidFill>
                <a:latin typeface="Marianne" panose="02000000000000000000" pitchFamily="50" charset="0"/>
              </a:rPr>
              <a:t>4 regroupements DSDEN / chefs d’établissement en présentiel ou à distance</a:t>
            </a:r>
          </a:p>
          <a:p>
            <a:pPr marL="400019" lvl="1" indent="-171450">
              <a:lnSpc>
                <a:spcPts val="1560"/>
              </a:lnSpc>
              <a:buFont typeface="Courier New" panose="02070309020205020404" pitchFamily="49" charset="0"/>
              <a:buChar char="o"/>
            </a:pPr>
            <a:r>
              <a:rPr lang="fr-FR" sz="1000" dirty="0">
                <a:solidFill>
                  <a:srgbClr val="27347F"/>
                </a:solidFill>
                <a:latin typeface="Marianne" panose="02000000000000000000" pitchFamily="50" charset="0"/>
              </a:rPr>
              <a:t>Hauts-de-Seine – 28 mars 2024</a:t>
            </a:r>
          </a:p>
          <a:p>
            <a:pPr marL="400019" lvl="1" indent="-171450">
              <a:lnSpc>
                <a:spcPts val="1560"/>
              </a:lnSpc>
              <a:buFont typeface="Courier New" panose="02070309020205020404" pitchFamily="49" charset="0"/>
              <a:buChar char="o"/>
            </a:pPr>
            <a:r>
              <a:rPr lang="fr-FR" sz="1000" dirty="0">
                <a:solidFill>
                  <a:srgbClr val="27347F"/>
                </a:solidFill>
                <a:latin typeface="Marianne" panose="02000000000000000000" pitchFamily="50" charset="0"/>
              </a:rPr>
              <a:t>Essonne – 29 mars 2024</a:t>
            </a:r>
          </a:p>
          <a:p>
            <a:pPr marL="400019" lvl="1" indent="-171450">
              <a:lnSpc>
                <a:spcPts val="1560"/>
              </a:lnSpc>
              <a:buFont typeface="Courier New" panose="02070309020205020404" pitchFamily="49" charset="0"/>
              <a:buChar char="o"/>
            </a:pPr>
            <a:r>
              <a:rPr lang="fr-FR" sz="1000" dirty="0">
                <a:solidFill>
                  <a:srgbClr val="27347F"/>
                </a:solidFill>
                <a:latin typeface="Marianne" panose="02000000000000000000" pitchFamily="50" charset="0"/>
              </a:rPr>
              <a:t>Val-d’Oise – 4 avril 2024</a:t>
            </a:r>
          </a:p>
          <a:p>
            <a:pPr marL="400019" lvl="1" indent="-171450">
              <a:lnSpc>
                <a:spcPts val="1560"/>
              </a:lnSpc>
              <a:spcAft>
                <a:spcPts val="600"/>
              </a:spcAft>
              <a:buFont typeface="Courier New" panose="02070309020205020404" pitchFamily="49" charset="0"/>
              <a:buChar char="o"/>
            </a:pPr>
            <a:r>
              <a:rPr lang="fr-FR" sz="1000" dirty="0">
                <a:solidFill>
                  <a:srgbClr val="27347F"/>
                </a:solidFill>
                <a:latin typeface="Marianne" panose="02000000000000000000" pitchFamily="50" charset="0"/>
              </a:rPr>
              <a:t>Yvelines – 22 avril 2024</a:t>
            </a:r>
          </a:p>
          <a:p>
            <a:pPr marL="171450" indent="-171450">
              <a:lnSpc>
                <a:spcPts val="1560"/>
              </a:lnSpc>
              <a:spcAft>
                <a:spcPts val="600"/>
              </a:spcAft>
              <a:buFont typeface="Arial" panose="020B0604020202020204" pitchFamily="34" charset="0"/>
              <a:buChar char="•"/>
            </a:pPr>
            <a:r>
              <a:rPr lang="fr-FR" sz="1200" dirty="0">
                <a:solidFill>
                  <a:srgbClr val="27347F"/>
                </a:solidFill>
                <a:latin typeface="Marianne Medium" panose="02000000000000000000" pitchFamily="50" charset="0"/>
              </a:rPr>
              <a:t>Mesure 5.3 : </a:t>
            </a:r>
            <a:r>
              <a:rPr lang="fr-FR" sz="1100" dirty="0">
                <a:solidFill>
                  <a:srgbClr val="27347F"/>
                </a:solidFill>
                <a:latin typeface="Marianne" panose="02000000000000000000" pitchFamily="50" charset="0"/>
              </a:rPr>
              <a:t>séminaire à destination des DDFPT et coordo STS - 6 mai 2024</a:t>
            </a:r>
          </a:p>
          <a:p>
            <a:pPr marL="171450" indent="-171450">
              <a:lnSpc>
                <a:spcPts val="1560"/>
              </a:lnSpc>
              <a:buFont typeface="Arial" panose="020B0604020202020204" pitchFamily="34" charset="0"/>
              <a:buChar char="•"/>
            </a:pPr>
            <a:r>
              <a:rPr lang="fr-FR" sz="1200" dirty="0">
                <a:solidFill>
                  <a:srgbClr val="27347F"/>
                </a:solidFill>
                <a:latin typeface="Marianne Medium" panose="02000000000000000000" pitchFamily="50" charset="0"/>
              </a:rPr>
              <a:t>Mesure 9 : </a:t>
            </a:r>
            <a:r>
              <a:rPr lang="fr-FR" sz="1100" dirty="0">
                <a:solidFill>
                  <a:srgbClr val="27347F"/>
                </a:solidFill>
                <a:latin typeface="Marianne" panose="02000000000000000000" pitchFamily="50" charset="0"/>
              </a:rPr>
              <a:t>différents temps de rencontre en présentiel ou à distance des responsables des bureaux des entreprises avec les acteurs de la relation École-entreprise</a:t>
            </a:r>
            <a:endParaRPr lang="fr-FR" sz="1200" dirty="0">
              <a:solidFill>
                <a:srgbClr val="27347F"/>
              </a:solidFill>
              <a:latin typeface="Marianne" panose="02000000000000000000" pitchFamily="50" charset="0"/>
            </a:endParaRPr>
          </a:p>
        </p:txBody>
      </p:sp>
      <p:sp>
        <p:nvSpPr>
          <p:cNvPr id="80" name="TextBox 60">
            <a:extLst>
              <a:ext uri="{FF2B5EF4-FFF2-40B4-BE49-F238E27FC236}">
                <a16:creationId xmlns:a16="http://schemas.microsoft.com/office/drawing/2014/main" id="{7C1463BB-46D6-4708-AD60-6916294FB456}"/>
              </a:ext>
            </a:extLst>
          </p:cNvPr>
          <p:cNvSpPr txBox="1"/>
          <p:nvPr/>
        </p:nvSpPr>
        <p:spPr>
          <a:xfrm>
            <a:off x="5639780" y="1362410"/>
            <a:ext cx="3275390" cy="591187"/>
          </a:xfrm>
          <a:prstGeom prst="rect">
            <a:avLst/>
          </a:prstGeom>
        </p:spPr>
        <p:txBody>
          <a:bodyPr wrap="square" lIns="0" tIns="0" rIns="0" bIns="0" rtlCol="0" anchor="t">
            <a:spAutoFit/>
          </a:bodyPr>
          <a:lstStyle/>
          <a:p>
            <a:pPr>
              <a:lnSpc>
                <a:spcPts val="2300"/>
              </a:lnSpc>
            </a:pPr>
            <a:r>
              <a:rPr lang="fr-FR" sz="1650" dirty="0">
                <a:solidFill>
                  <a:srgbClr val="FFA8A8"/>
                </a:solidFill>
                <a:latin typeface="Marianne ExtraBold" panose="02000000000000000000" pitchFamily="50" charset="0"/>
              </a:rPr>
              <a:t>Temps forts départementaux ou académiques</a:t>
            </a:r>
          </a:p>
        </p:txBody>
      </p:sp>
      <p:grpSp>
        <p:nvGrpSpPr>
          <p:cNvPr id="9" name="Groupe 8">
            <a:extLst>
              <a:ext uri="{FF2B5EF4-FFF2-40B4-BE49-F238E27FC236}">
                <a16:creationId xmlns:a16="http://schemas.microsoft.com/office/drawing/2014/main" id="{60C2902F-6D43-444E-A063-3E407C15CF33}"/>
              </a:ext>
            </a:extLst>
          </p:cNvPr>
          <p:cNvGrpSpPr/>
          <p:nvPr/>
        </p:nvGrpSpPr>
        <p:grpSpPr>
          <a:xfrm>
            <a:off x="3986040" y="1845993"/>
            <a:ext cx="432000" cy="432000"/>
            <a:chOff x="3986040" y="1845993"/>
            <a:chExt cx="432000" cy="432000"/>
          </a:xfrm>
        </p:grpSpPr>
        <p:sp>
          <p:nvSpPr>
            <p:cNvPr id="7" name="Ellipse 6">
              <a:hlinkClick r:id="rId4"/>
              <a:extLst>
                <a:ext uri="{FF2B5EF4-FFF2-40B4-BE49-F238E27FC236}">
                  <a16:creationId xmlns:a16="http://schemas.microsoft.com/office/drawing/2014/main" id="{F75B1F7B-AD09-488B-9F5B-68487567E3EF}"/>
                </a:ext>
              </a:extLst>
            </p:cNvPr>
            <p:cNvSpPr/>
            <p:nvPr/>
          </p:nvSpPr>
          <p:spPr>
            <a:xfrm>
              <a:off x="3986040" y="1845993"/>
              <a:ext cx="432000" cy="432000"/>
            </a:xfrm>
            <a:prstGeom prst="ellipse">
              <a:avLst/>
            </a:prstGeom>
            <a:solidFill>
              <a:srgbClr val="FDE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hlinkClick r:id="rId4"/>
              <a:extLst>
                <a:ext uri="{FF2B5EF4-FFF2-40B4-BE49-F238E27FC236}">
                  <a16:creationId xmlns:a16="http://schemas.microsoft.com/office/drawing/2014/main" id="{9C2C09D7-EC42-464D-9986-8E56C08E49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3586" y="1895304"/>
              <a:ext cx="339429" cy="339429"/>
            </a:xfrm>
            <a:prstGeom prst="rect">
              <a:avLst/>
            </a:prstGeom>
          </p:spPr>
        </p:pic>
      </p:grpSp>
      <p:pic>
        <p:nvPicPr>
          <p:cNvPr id="89" name="Image 88" descr="Une image contenant logo, croquis, clipart, Graphique&#10;&#10;Description générée automatiquement">
            <a:hlinkClick r:id="rId4"/>
            <a:extLst>
              <a:ext uri="{FF2B5EF4-FFF2-40B4-BE49-F238E27FC236}">
                <a16:creationId xmlns:a16="http://schemas.microsoft.com/office/drawing/2014/main" id="{DE495867-FEE3-4E86-802F-21321FD080E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05256" y="1939566"/>
            <a:ext cx="464820" cy="466725"/>
          </a:xfrm>
          <a:prstGeom prst="rect">
            <a:avLst/>
          </a:prstGeom>
        </p:spPr>
      </p:pic>
    </p:spTree>
    <p:extLst>
      <p:ext uri="{BB962C8B-B14F-4D97-AF65-F5344CB8AC3E}">
        <p14:creationId xmlns:p14="http://schemas.microsoft.com/office/powerpoint/2010/main" val="190983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F14E51A8-8847-460D-958A-D619F3997401}"/>
              </a:ext>
            </a:extLst>
          </p:cNvPr>
          <p:cNvGrpSpPr/>
          <p:nvPr/>
        </p:nvGrpSpPr>
        <p:grpSpPr>
          <a:xfrm>
            <a:off x="-318682" y="-846161"/>
            <a:ext cx="4380644" cy="2346187"/>
            <a:chOff x="0" y="0"/>
            <a:chExt cx="812800" cy="812800"/>
          </a:xfrm>
        </p:grpSpPr>
        <p:sp>
          <p:nvSpPr>
            <p:cNvPr id="13" name="Freeform 3">
              <a:extLst>
                <a:ext uri="{FF2B5EF4-FFF2-40B4-BE49-F238E27FC236}">
                  <a16:creationId xmlns:a16="http://schemas.microsoft.com/office/drawing/2014/main" id="{0D20324A-BA09-4F15-AB4B-F673404664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txBody>
            <a:bodyPr/>
            <a:lstStyle/>
            <a:p>
              <a:endParaRPr lang="fr-FR"/>
            </a:p>
          </p:txBody>
        </p:sp>
        <p:sp>
          <p:nvSpPr>
            <p:cNvPr id="14" name="TextBox 4">
              <a:extLst>
                <a:ext uri="{FF2B5EF4-FFF2-40B4-BE49-F238E27FC236}">
                  <a16:creationId xmlns:a16="http://schemas.microsoft.com/office/drawing/2014/main" id="{D857C950-C630-4AC5-AAC2-3FDE7721B08D}"/>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5" name="TextBox 5">
            <a:extLst>
              <a:ext uri="{FF2B5EF4-FFF2-40B4-BE49-F238E27FC236}">
                <a16:creationId xmlns:a16="http://schemas.microsoft.com/office/drawing/2014/main" id="{6A888217-EF8C-4408-BD6B-DF952EDF07F6}"/>
              </a:ext>
            </a:extLst>
          </p:cNvPr>
          <p:cNvSpPr txBox="1"/>
          <p:nvPr/>
        </p:nvSpPr>
        <p:spPr>
          <a:xfrm>
            <a:off x="-61451" y="126592"/>
            <a:ext cx="3458899" cy="1064394"/>
          </a:xfrm>
          <a:prstGeom prst="rect">
            <a:avLst/>
          </a:prstGeom>
        </p:spPr>
        <p:txBody>
          <a:bodyPr wrap="square" lIns="0" tIns="0" rIns="0" bIns="0" rtlCol="0" anchor="t">
            <a:spAutoFit/>
          </a:bodyPr>
          <a:lstStyle/>
          <a:p>
            <a:pPr algn="r">
              <a:lnSpc>
                <a:spcPts val="2400"/>
              </a:lnSpc>
            </a:pPr>
            <a:r>
              <a:rPr lang="en-US" sz="2400">
                <a:solidFill>
                  <a:srgbClr val="FFFFFF"/>
                </a:solidFill>
                <a:latin typeface="Bahnschrift SemiBold"/>
              </a:rPr>
              <a:t>FORMATIONS</a:t>
            </a:r>
            <a:endParaRPr lang="fr-FR">
              <a:solidFill>
                <a:srgbClr val="000000"/>
              </a:solidFill>
              <a:latin typeface="Calibri"/>
              <a:ea typeface="Calibri"/>
              <a:cs typeface="Calibri"/>
            </a:endParaRPr>
          </a:p>
          <a:p>
            <a:pPr algn="r">
              <a:lnSpc>
                <a:spcPts val="2400"/>
              </a:lnSpc>
            </a:pPr>
            <a:r>
              <a:rPr lang="en-US" sz="2400">
                <a:solidFill>
                  <a:srgbClr val="FFFFFF"/>
                </a:solidFill>
                <a:latin typeface="Bahnschrift SemiBold"/>
              </a:rPr>
              <a:t>À INITIATIVES LOCALES</a:t>
            </a:r>
            <a:endParaRPr lang="fr-FR">
              <a:ea typeface="Calibri"/>
              <a:cs typeface="Calibri"/>
            </a:endParaRPr>
          </a:p>
          <a:p>
            <a:pPr algn="r">
              <a:lnSpc>
                <a:spcPts val="3500"/>
              </a:lnSpc>
            </a:pPr>
            <a:r>
              <a:rPr lang="en-US" sz="3200">
                <a:solidFill>
                  <a:srgbClr val="FFFFFF"/>
                </a:solidFill>
                <a:latin typeface="Bahnschrift SemiBold"/>
              </a:rPr>
              <a:t>2024-2025</a:t>
            </a:r>
            <a:endParaRPr lang="en-US">
              <a:ea typeface="Calibri"/>
              <a:cs typeface="Calibri"/>
            </a:endParaRPr>
          </a:p>
        </p:txBody>
      </p:sp>
      <p:sp>
        <p:nvSpPr>
          <p:cNvPr id="2" name="ZoneTexte 1">
            <a:extLst>
              <a:ext uri="{FF2B5EF4-FFF2-40B4-BE49-F238E27FC236}">
                <a16:creationId xmlns:a16="http://schemas.microsoft.com/office/drawing/2014/main" id="{E5CC4F51-35F4-9A5B-3736-B01907625933}"/>
              </a:ext>
            </a:extLst>
          </p:cNvPr>
          <p:cNvSpPr txBox="1"/>
          <p:nvPr/>
        </p:nvSpPr>
        <p:spPr>
          <a:xfrm>
            <a:off x="168000" y="1624880"/>
            <a:ext cx="3960000" cy="1656000"/>
          </a:xfrm>
          <a:prstGeom prst="roundRect">
            <a:avLst>
              <a:gd name="adj" fmla="val 8096"/>
            </a:avLst>
          </a:prstGeom>
          <a:noFill/>
          <a:ln>
            <a:solidFill>
              <a:srgbClr val="27347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FR" sz="1100" dirty="0">
                <a:solidFill>
                  <a:srgbClr val="E62967"/>
                </a:solidFill>
                <a:latin typeface="Marianne Medium" panose="02000000000000000000" pitchFamily="50" charset="0"/>
              </a:rPr>
              <a:t>TRAVAILLER L'OFFRE DE FORMATION D'UN EPLE</a:t>
            </a:r>
            <a:endParaRPr lang="fr-FR" sz="400" b="1" dirty="0">
              <a:solidFill>
                <a:srgbClr val="E62967"/>
              </a:solidFill>
              <a:latin typeface="Marianne" panose="02000000000000000000" pitchFamily="50" charset="0"/>
              <a:ea typeface="Calibri"/>
              <a:cs typeface="Calibri"/>
            </a:endParaRPr>
          </a:p>
          <a:p>
            <a:pPr>
              <a:spcAft>
                <a:spcPts val="600"/>
              </a:spcAft>
            </a:pPr>
            <a:r>
              <a:rPr lang="fr-FR" sz="1100" b="1" dirty="0">
                <a:latin typeface="Marianne" panose="02000000000000000000" pitchFamily="50" charset="0"/>
                <a:ea typeface="Calibri"/>
                <a:cs typeface="Calibri"/>
              </a:rPr>
              <a:t>Objectifs : </a:t>
            </a:r>
            <a:r>
              <a:rPr lang="fr-FR" sz="1100" dirty="0">
                <a:latin typeface="Marianne" panose="02000000000000000000" pitchFamily="50" charset="0"/>
                <a:ea typeface="Calibri"/>
                <a:cs typeface="Calibri"/>
              </a:rPr>
              <a:t>Être capable de proposer une offre de formation adaptée au public accueilli et cohérente avec son environnement. </a:t>
            </a:r>
            <a:endParaRPr lang="fr-FR" sz="400" dirty="0">
              <a:latin typeface="Marianne" panose="02000000000000000000" pitchFamily="50" charset="0"/>
              <a:ea typeface="Calibri"/>
              <a:cs typeface="Calibri"/>
            </a:endParaRPr>
          </a:p>
          <a:p>
            <a:r>
              <a:rPr lang="fr-FR" sz="1100" b="1" dirty="0">
                <a:latin typeface="Marianne" panose="02000000000000000000" pitchFamily="50" charset="0"/>
                <a:ea typeface="Calibri"/>
                <a:cs typeface="Calibri"/>
              </a:rPr>
              <a:t>Contenus : </a:t>
            </a:r>
            <a:r>
              <a:rPr lang="fr-FR" sz="1100" dirty="0">
                <a:latin typeface="Marianne" panose="02000000000000000000" pitchFamily="50" charset="0"/>
                <a:ea typeface="Calibri"/>
                <a:cs typeface="Calibri"/>
              </a:rPr>
              <a:t>Mobiliser l'intelligence collective pour identifier et mettre en œuvre un parcours de parcours de formation pouvant faire appel à des options, colorations, FCIL, année de spécialisation… </a:t>
            </a:r>
          </a:p>
        </p:txBody>
      </p:sp>
      <p:sp>
        <p:nvSpPr>
          <p:cNvPr id="4" name="ZoneTexte 3">
            <a:extLst>
              <a:ext uri="{FF2B5EF4-FFF2-40B4-BE49-F238E27FC236}">
                <a16:creationId xmlns:a16="http://schemas.microsoft.com/office/drawing/2014/main" id="{FEA66BD8-9D2E-5B2A-D618-099633A717D9}"/>
              </a:ext>
            </a:extLst>
          </p:cNvPr>
          <p:cNvSpPr txBox="1"/>
          <p:nvPr/>
        </p:nvSpPr>
        <p:spPr>
          <a:xfrm>
            <a:off x="168000" y="3360908"/>
            <a:ext cx="3960000" cy="1656000"/>
          </a:xfrm>
          <a:prstGeom prst="roundRect">
            <a:avLst>
              <a:gd name="adj" fmla="val 7483"/>
            </a:avLst>
          </a:prstGeom>
          <a:noFill/>
          <a:ln>
            <a:solidFill>
              <a:srgbClr val="27347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FR" sz="1100" dirty="0">
                <a:solidFill>
                  <a:srgbClr val="E62967"/>
                </a:solidFill>
                <a:latin typeface="Marianne Medium" panose="02000000000000000000" pitchFamily="50" charset="0"/>
              </a:rPr>
              <a:t>ENSEIGNER EN VOIE PRO</a:t>
            </a:r>
            <a:endParaRPr lang="fr-FR" sz="400" b="1" dirty="0">
              <a:solidFill>
                <a:srgbClr val="E62967"/>
              </a:solidFill>
              <a:latin typeface="Marianne" panose="02000000000000000000" pitchFamily="50" charset="0"/>
              <a:ea typeface="Calibri"/>
              <a:cs typeface="Calibri"/>
            </a:endParaRPr>
          </a:p>
          <a:p>
            <a:pPr>
              <a:spcAft>
                <a:spcPts val="600"/>
              </a:spcAft>
            </a:pPr>
            <a:r>
              <a:rPr lang="fr-FR" sz="1100" b="1" dirty="0">
                <a:latin typeface="Marianne" panose="02000000000000000000" pitchFamily="50" charset="0"/>
                <a:ea typeface="Calibri"/>
                <a:cs typeface="Calibri"/>
              </a:rPr>
              <a:t>Objectifs : </a:t>
            </a:r>
            <a:r>
              <a:rPr lang="fr-FR" sz="1100" dirty="0">
                <a:latin typeface="Marianne" panose="02000000000000000000" pitchFamily="50" charset="0"/>
                <a:ea typeface="Calibri"/>
                <a:cs typeface="Calibri"/>
              </a:rPr>
              <a:t>Être capable d'adapter ses pratiques d'enseignement en fonction du public accueilli</a:t>
            </a:r>
            <a:endParaRPr lang="fr-FR" sz="400" dirty="0">
              <a:latin typeface="Marianne" panose="02000000000000000000" pitchFamily="50" charset="0"/>
              <a:ea typeface="Calibri"/>
              <a:cs typeface="Calibri"/>
            </a:endParaRPr>
          </a:p>
          <a:p>
            <a:r>
              <a:rPr lang="fr-FR" sz="1100" b="1" dirty="0">
                <a:latin typeface="Marianne" panose="02000000000000000000" pitchFamily="50" charset="0"/>
                <a:ea typeface="Calibri"/>
                <a:cs typeface="Calibri"/>
              </a:rPr>
              <a:t>Contenus : </a:t>
            </a:r>
            <a:r>
              <a:rPr lang="fr-FR" sz="1100" dirty="0">
                <a:latin typeface="Marianne" panose="02000000000000000000" pitchFamily="50" charset="0"/>
                <a:ea typeface="Calibri"/>
                <a:cs typeface="Calibri"/>
              </a:rPr>
              <a:t>Développer les pratiques d'enseignement par notamment les compétences psycho sociales, les dispositifs (</a:t>
            </a:r>
            <a:r>
              <a:rPr lang="fr-FR" sz="1100" dirty="0" err="1">
                <a:latin typeface="Marianne" panose="02000000000000000000" pitchFamily="50" charset="0"/>
                <a:ea typeface="Calibri"/>
                <a:cs typeface="Calibri"/>
              </a:rPr>
              <a:t>co</a:t>
            </a:r>
            <a:r>
              <a:rPr lang="fr-FR" sz="1100" dirty="0">
                <a:latin typeface="Marianne" panose="02000000000000000000" pitchFamily="50" charset="0"/>
                <a:ea typeface="Calibri"/>
                <a:cs typeface="Calibri"/>
              </a:rPr>
              <a:t>-intervention, Chef d'œuvre, projet), les colorations, les modules de terminale), la relation école-entreprise.</a:t>
            </a:r>
          </a:p>
        </p:txBody>
      </p:sp>
      <p:sp>
        <p:nvSpPr>
          <p:cNvPr id="6" name="ZoneTexte 5">
            <a:extLst>
              <a:ext uri="{FF2B5EF4-FFF2-40B4-BE49-F238E27FC236}">
                <a16:creationId xmlns:a16="http://schemas.microsoft.com/office/drawing/2014/main" id="{DD334192-725E-8645-35AB-E907669ACAB0}"/>
              </a:ext>
            </a:extLst>
          </p:cNvPr>
          <p:cNvSpPr txBox="1"/>
          <p:nvPr/>
        </p:nvSpPr>
        <p:spPr>
          <a:xfrm>
            <a:off x="4215416" y="124738"/>
            <a:ext cx="4752000" cy="2160000"/>
          </a:xfrm>
          <a:prstGeom prst="roundRect">
            <a:avLst>
              <a:gd name="adj" fmla="val 7415"/>
            </a:avLst>
          </a:prstGeom>
          <a:noFill/>
          <a:ln>
            <a:solidFill>
              <a:srgbClr val="27347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FR" sz="1100" dirty="0">
                <a:solidFill>
                  <a:srgbClr val="E62967"/>
                </a:solidFill>
                <a:latin typeface="Marianne Medium" panose="02000000000000000000" pitchFamily="50" charset="0"/>
              </a:rPr>
              <a:t>ACCOMPAGNER LES ÉLEVES DE LA VOIE PRO</a:t>
            </a:r>
            <a:endParaRPr lang="fr-FR" sz="400" b="1" dirty="0">
              <a:solidFill>
                <a:srgbClr val="E62967"/>
              </a:solidFill>
              <a:latin typeface="Marianne" panose="02000000000000000000" pitchFamily="50" charset="0"/>
              <a:ea typeface="Calibri"/>
              <a:cs typeface="Calibri"/>
            </a:endParaRPr>
          </a:p>
          <a:p>
            <a:r>
              <a:rPr lang="fr-FR" sz="1100" b="1" dirty="0">
                <a:latin typeface="Marianne" panose="02000000000000000000" pitchFamily="50" charset="0"/>
                <a:ea typeface="Calibri"/>
                <a:cs typeface="Calibri"/>
              </a:rPr>
              <a:t>Objectifs : </a:t>
            </a:r>
            <a:r>
              <a:rPr lang="fr-FR" sz="1100" dirty="0">
                <a:latin typeface="Marianne" panose="02000000000000000000" pitchFamily="50" charset="0"/>
                <a:ea typeface="Calibri"/>
                <a:cs typeface="Calibri"/>
              </a:rPr>
              <a:t>Être capable d'accompagner le projet </a:t>
            </a:r>
          </a:p>
          <a:p>
            <a:pPr>
              <a:spcAft>
                <a:spcPts val="600"/>
              </a:spcAft>
            </a:pPr>
            <a:r>
              <a:rPr lang="fr-FR" sz="1100" dirty="0">
                <a:latin typeface="Marianne" panose="02000000000000000000" pitchFamily="50" charset="0"/>
                <a:ea typeface="Calibri"/>
                <a:cs typeface="Calibri"/>
              </a:rPr>
              <a:t>de l'élève</a:t>
            </a:r>
            <a:endParaRPr lang="fr-FR" sz="400" dirty="0">
              <a:latin typeface="Marianne" panose="02000000000000000000" pitchFamily="50" charset="0"/>
              <a:ea typeface="Calibri"/>
              <a:cs typeface="Calibri"/>
            </a:endParaRPr>
          </a:p>
          <a:p>
            <a:r>
              <a:rPr lang="fr-FR" sz="1100" b="1" dirty="0">
                <a:latin typeface="Marianne" panose="02000000000000000000" pitchFamily="50" charset="0"/>
                <a:ea typeface="Calibri"/>
                <a:cs typeface="Calibri"/>
              </a:rPr>
              <a:t>Contenus : </a:t>
            </a:r>
            <a:r>
              <a:rPr lang="fr-FR" sz="1100" dirty="0">
                <a:latin typeface="Marianne" panose="02000000000000000000" pitchFamily="50" charset="0"/>
                <a:ea typeface="Calibri"/>
                <a:cs typeface="Calibri"/>
              </a:rPr>
              <a:t>Apprendre à accompagner les élèves tout au long de la formation (année ou cycle) pour les aider à construire une orientation positive et choisie (élèves en SEGPA, 3ème prépa métiers, 2nde famille de métiers, année de terminale). Apprendre à construire une programmation sur l’année, élaborer des outils collaboratifs opérationnels d’accompagnement, concevoir des contenus d’accompagnement et/ou d'enseignement (2nde famille de métiers, année de terminale).</a:t>
            </a:r>
          </a:p>
        </p:txBody>
      </p:sp>
      <p:sp>
        <p:nvSpPr>
          <p:cNvPr id="8" name="ZoneTexte 7">
            <a:extLst>
              <a:ext uri="{FF2B5EF4-FFF2-40B4-BE49-F238E27FC236}">
                <a16:creationId xmlns:a16="http://schemas.microsoft.com/office/drawing/2014/main" id="{ED73CC15-2FDA-747D-57E9-058DD3682E71}"/>
              </a:ext>
            </a:extLst>
          </p:cNvPr>
          <p:cNvSpPr txBox="1"/>
          <p:nvPr/>
        </p:nvSpPr>
        <p:spPr>
          <a:xfrm>
            <a:off x="4224000" y="2354762"/>
            <a:ext cx="4752000" cy="2664000"/>
          </a:xfrm>
          <a:prstGeom prst="roundRect">
            <a:avLst>
              <a:gd name="adj" fmla="val 5503"/>
            </a:avLst>
          </a:prstGeom>
          <a:noFill/>
          <a:ln>
            <a:solidFill>
              <a:srgbClr val="27347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FR" sz="1100" dirty="0">
                <a:solidFill>
                  <a:srgbClr val="E62967"/>
                </a:solidFill>
                <a:latin typeface="Marianne Medium" panose="02000000000000000000" pitchFamily="50" charset="0"/>
              </a:rPr>
              <a:t>ACCOMPAGNER LES ÉQUIPES AU CHANGEMENT</a:t>
            </a:r>
            <a:endParaRPr lang="fr-FR" sz="400" b="1" dirty="0">
              <a:solidFill>
                <a:srgbClr val="E62967"/>
              </a:solidFill>
              <a:latin typeface="Marianne" panose="02000000000000000000" pitchFamily="50" charset="0"/>
              <a:ea typeface="Calibri"/>
              <a:cs typeface="Calibri"/>
            </a:endParaRPr>
          </a:p>
          <a:p>
            <a:pPr>
              <a:spcAft>
                <a:spcPts val="600"/>
              </a:spcAft>
            </a:pPr>
            <a:r>
              <a:rPr lang="fr-FR" sz="1100" b="1" dirty="0">
                <a:latin typeface="Marianne" panose="02000000000000000000" pitchFamily="50" charset="0"/>
                <a:ea typeface="Calibri"/>
                <a:cs typeface="Calibri"/>
              </a:rPr>
              <a:t>Objectif : </a:t>
            </a:r>
            <a:r>
              <a:rPr lang="fr-FR" sz="1100" dirty="0">
                <a:latin typeface="Marianne" panose="02000000000000000000" pitchFamily="50" charset="0"/>
                <a:ea typeface="Calibri"/>
                <a:cs typeface="Calibri"/>
              </a:rPr>
              <a:t>La formation vise à accompagner les équipes de la voie professionnelle dans leur réflexions pédagogiques et organisationnelles pour mettre en place la réforme de voie professionnelle. </a:t>
            </a:r>
            <a:endParaRPr lang="fr-FR" sz="400" dirty="0">
              <a:latin typeface="Marianne" panose="02000000000000000000" pitchFamily="50" charset="0"/>
              <a:ea typeface="Calibri"/>
              <a:cs typeface="Calibri"/>
            </a:endParaRPr>
          </a:p>
          <a:p>
            <a:r>
              <a:rPr lang="fr-FR" sz="1100" b="1" dirty="0">
                <a:latin typeface="Marianne" panose="02000000000000000000" pitchFamily="50" charset="0"/>
                <a:ea typeface="Calibri"/>
                <a:cs typeface="Calibri"/>
              </a:rPr>
              <a:t>Contenu : </a:t>
            </a:r>
            <a:r>
              <a:rPr lang="fr-FR" sz="1100" dirty="0">
                <a:latin typeface="Marianne" panose="02000000000000000000" pitchFamily="50" charset="0"/>
                <a:ea typeface="Calibri"/>
                <a:cs typeface="Calibri"/>
              </a:rPr>
              <a:t>En début ou fin d'année scolaire : Mobiliser l’intelligence collective de l'établissement pour coconstruire des parcours de formations adaptés aux besoins des élèves </a:t>
            </a:r>
            <a:r>
              <a:rPr lang="fr-FR" sz="1100" i="1" dirty="0">
                <a:latin typeface="Marianne" panose="02000000000000000000" pitchFamily="50" charset="0"/>
                <a:ea typeface="Calibri"/>
                <a:cs typeface="Calibri"/>
              </a:rPr>
              <a:t>(quelles colorations / options, année de spécialisation, FCIL ; l'accompagnement collectif à l'orientation, la poursuite d'étude et/ou aux savoirs fondamentaux...)</a:t>
            </a:r>
            <a:r>
              <a:rPr lang="fr-FR" sz="1100" dirty="0">
                <a:latin typeface="Marianne" panose="02000000000000000000" pitchFamily="50" charset="0"/>
                <a:ea typeface="Calibri"/>
                <a:cs typeface="Calibri"/>
              </a:rPr>
              <a:t>. </a:t>
            </a:r>
          </a:p>
          <a:p>
            <a:r>
              <a:rPr lang="fr-FR" sz="1100" dirty="0">
                <a:latin typeface="Marianne" panose="02000000000000000000" pitchFamily="50" charset="0"/>
                <a:ea typeface="Calibri"/>
                <a:cs typeface="Calibri"/>
              </a:rPr>
              <a:t>Accompagnement à l'identification des besoins, des leviers en fonction du contexte de l'établissement et à l'organisation / planification du collectif.</a:t>
            </a:r>
          </a:p>
        </p:txBody>
      </p:sp>
      <p:pic>
        <p:nvPicPr>
          <p:cNvPr id="1026" name="Picture 2">
            <a:extLst>
              <a:ext uri="{FF2B5EF4-FFF2-40B4-BE49-F238E27FC236}">
                <a16:creationId xmlns:a16="http://schemas.microsoft.com/office/drawing/2014/main" id="{81DEF5CB-52A6-4C98-864B-B07387B09B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449" y="10633"/>
            <a:ext cx="872019" cy="87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8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027F25B4-9C23-497C-B628-39DDF87C4A25}"/>
              </a:ext>
            </a:extLst>
          </p:cNvPr>
          <p:cNvGrpSpPr/>
          <p:nvPr/>
        </p:nvGrpSpPr>
        <p:grpSpPr>
          <a:xfrm>
            <a:off x="-318682" y="-846161"/>
            <a:ext cx="4380644" cy="2346187"/>
            <a:chOff x="0" y="0"/>
            <a:chExt cx="812800" cy="812800"/>
          </a:xfrm>
        </p:grpSpPr>
        <p:sp>
          <p:nvSpPr>
            <p:cNvPr id="22" name="Freeform 3">
              <a:extLst>
                <a:ext uri="{FF2B5EF4-FFF2-40B4-BE49-F238E27FC236}">
                  <a16:creationId xmlns:a16="http://schemas.microsoft.com/office/drawing/2014/main" id="{6F221089-8519-4B9D-9848-C415531818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txBody>
            <a:bodyPr/>
            <a:lstStyle/>
            <a:p>
              <a:endParaRPr lang="fr-FR"/>
            </a:p>
          </p:txBody>
        </p:sp>
        <p:sp>
          <p:nvSpPr>
            <p:cNvPr id="23" name="TextBox 4">
              <a:extLst>
                <a:ext uri="{FF2B5EF4-FFF2-40B4-BE49-F238E27FC236}">
                  <a16:creationId xmlns:a16="http://schemas.microsoft.com/office/drawing/2014/main" id="{557F28E7-5C5B-4DFF-A037-D383DC89B561}"/>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2" name="Freeform 6">
            <a:extLst>
              <a:ext uri="{FF2B5EF4-FFF2-40B4-BE49-F238E27FC236}">
                <a16:creationId xmlns:a16="http://schemas.microsoft.com/office/drawing/2014/main" id="{7208E62E-86B3-4C5D-8DD6-9A11148F7F63}"/>
              </a:ext>
            </a:extLst>
          </p:cNvPr>
          <p:cNvSpPr/>
          <p:nvPr/>
        </p:nvSpPr>
        <p:spPr>
          <a:xfrm>
            <a:off x="7305261" y="4260994"/>
            <a:ext cx="1979071" cy="1911303"/>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5" name="TextBox 5">
            <a:extLst>
              <a:ext uri="{FF2B5EF4-FFF2-40B4-BE49-F238E27FC236}">
                <a16:creationId xmlns:a16="http://schemas.microsoft.com/office/drawing/2014/main" id="{6A888217-EF8C-4408-BD6B-DF952EDF07F6}"/>
              </a:ext>
            </a:extLst>
          </p:cNvPr>
          <p:cNvSpPr txBox="1"/>
          <p:nvPr/>
        </p:nvSpPr>
        <p:spPr>
          <a:xfrm>
            <a:off x="-61451" y="126592"/>
            <a:ext cx="3458899" cy="1064394"/>
          </a:xfrm>
          <a:prstGeom prst="rect">
            <a:avLst/>
          </a:prstGeom>
        </p:spPr>
        <p:txBody>
          <a:bodyPr wrap="square" lIns="0" tIns="0" rIns="0" bIns="0" rtlCol="0" anchor="t">
            <a:spAutoFit/>
          </a:bodyPr>
          <a:lstStyle/>
          <a:p>
            <a:pPr algn="r">
              <a:lnSpc>
                <a:spcPts val="2400"/>
              </a:lnSpc>
            </a:pPr>
            <a:r>
              <a:rPr lang="en-US" sz="2400" dirty="0">
                <a:solidFill>
                  <a:srgbClr val="FFFFFF"/>
                </a:solidFill>
                <a:latin typeface="Bahnschrift SemiBold"/>
              </a:rPr>
              <a:t>FORMATIONS</a:t>
            </a:r>
            <a:endParaRPr lang="fr-FR" dirty="0">
              <a:solidFill>
                <a:srgbClr val="000000"/>
              </a:solidFill>
              <a:latin typeface="Calibri"/>
              <a:ea typeface="Calibri"/>
              <a:cs typeface="Calibri"/>
            </a:endParaRPr>
          </a:p>
          <a:p>
            <a:pPr algn="r">
              <a:lnSpc>
                <a:spcPts val="2400"/>
              </a:lnSpc>
            </a:pPr>
            <a:r>
              <a:rPr lang="en-US" sz="2400" dirty="0">
                <a:solidFill>
                  <a:srgbClr val="FFFFFF"/>
                </a:solidFill>
                <a:latin typeface="Bahnschrift SemiBold"/>
              </a:rPr>
              <a:t>À INITIATIVES LOCALES</a:t>
            </a:r>
            <a:endParaRPr lang="fr-FR" dirty="0">
              <a:ea typeface="Calibri"/>
              <a:cs typeface="Calibri"/>
            </a:endParaRPr>
          </a:p>
          <a:p>
            <a:pPr algn="r">
              <a:lnSpc>
                <a:spcPts val="3500"/>
              </a:lnSpc>
            </a:pPr>
            <a:r>
              <a:rPr lang="en-US" sz="3200" dirty="0">
                <a:solidFill>
                  <a:srgbClr val="FFFFFF"/>
                </a:solidFill>
                <a:latin typeface="Bahnschrift SemiBold"/>
              </a:rPr>
              <a:t>2024-2025</a:t>
            </a:r>
            <a:endParaRPr lang="en-US" dirty="0">
              <a:ea typeface="Calibri"/>
              <a:cs typeface="Calibri"/>
            </a:endParaRPr>
          </a:p>
        </p:txBody>
      </p:sp>
      <p:pic>
        <p:nvPicPr>
          <p:cNvPr id="1026" name="Picture 2">
            <a:extLst>
              <a:ext uri="{FF2B5EF4-FFF2-40B4-BE49-F238E27FC236}">
                <a16:creationId xmlns:a16="http://schemas.microsoft.com/office/drawing/2014/main" id="{81DEF5CB-52A6-4C98-864B-B07387B09B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0063" y="77444"/>
            <a:ext cx="872019" cy="872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2">
            <a:extLst>
              <a:ext uri="{FF2B5EF4-FFF2-40B4-BE49-F238E27FC236}">
                <a16:creationId xmlns:a16="http://schemas.microsoft.com/office/drawing/2014/main" id="{9A3A67D8-073A-4626-B631-C6BA21E434D2}"/>
              </a:ext>
            </a:extLst>
          </p:cNvPr>
          <p:cNvSpPr txBox="1"/>
          <p:nvPr/>
        </p:nvSpPr>
        <p:spPr>
          <a:xfrm>
            <a:off x="2608663" y="4095303"/>
            <a:ext cx="3960000" cy="360000"/>
          </a:xfrm>
          <a:prstGeom prst="roundRect">
            <a:avLst/>
          </a:prstGeom>
          <a:solidFill>
            <a:srgbClr val="FDE134"/>
          </a:solidFill>
          <a:ln w="25400">
            <a:solidFill>
              <a:srgbClr val="FCBF3E"/>
            </a:solidFill>
          </a:ln>
        </p:spPr>
        <p:txBody>
          <a:bodyPr wrap="square" lIns="0" tIns="0" rIns="0" bIns="0" rtlCol="0" anchor="ctr">
            <a:spAutoFit/>
          </a:bodyPr>
          <a:lstStyle/>
          <a:p>
            <a:pPr marL="285750" indent="-285750" algn="ctr">
              <a:buFont typeface="Wingdings" panose="05000000000000000000" pitchFamily="2" charset="2"/>
              <a:buChar char="Ø"/>
            </a:pPr>
            <a:r>
              <a:rPr lang="fr-FR" sz="1600" dirty="0">
                <a:solidFill>
                  <a:srgbClr val="27347F"/>
                </a:solidFill>
                <a:latin typeface="Marianne Medium" panose="02000000000000000000" pitchFamily="50" charset="0"/>
                <a:hlinkClick r:id="rId6">
                  <a:extLst>
                    <a:ext uri="{A12FA001-AC4F-418D-AE19-62706E023703}">
                      <ahyp:hlinkClr xmlns:ahyp="http://schemas.microsoft.com/office/drawing/2018/hyperlinkcolor" val="tx"/>
                    </a:ext>
                  </a:extLst>
                </a:hlinkClick>
              </a:rPr>
              <a:t>Faire une demande de FIL à l’EAFC</a:t>
            </a:r>
            <a:endParaRPr lang="fr-FR" sz="1600" dirty="0">
              <a:solidFill>
                <a:srgbClr val="27347F"/>
              </a:solidFill>
              <a:latin typeface="Marianne Medium" panose="02000000000000000000" pitchFamily="50" charset="0"/>
              <a:hlinkClick r:id="rId7">
                <a:extLst>
                  <a:ext uri="{A12FA001-AC4F-418D-AE19-62706E023703}">
                    <ahyp:hlinkClr xmlns:ahyp="http://schemas.microsoft.com/office/drawing/2018/hyperlinkcolor" val="tx"/>
                  </a:ext>
                </a:extLst>
              </a:hlinkClick>
            </a:endParaRPr>
          </a:p>
        </p:txBody>
      </p:sp>
      <p:pic>
        <p:nvPicPr>
          <p:cNvPr id="19" name="Image 18" descr="Une image contenant logo, croquis, clipart, Graphique&#10;&#10;Description générée automatiquement">
            <a:hlinkClick r:id="rId6"/>
            <a:extLst>
              <a:ext uri="{FF2B5EF4-FFF2-40B4-BE49-F238E27FC236}">
                <a16:creationId xmlns:a16="http://schemas.microsoft.com/office/drawing/2014/main" id="{031FCDC0-807F-4BBC-A68E-C8FDD66012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5902922">
            <a:off x="5911505" y="3527186"/>
            <a:ext cx="564462" cy="566775"/>
          </a:xfrm>
          <a:prstGeom prst="rect">
            <a:avLst/>
          </a:prstGeom>
        </p:spPr>
      </p:pic>
      <p:pic>
        <p:nvPicPr>
          <p:cNvPr id="24" name="Image 23">
            <a:extLst>
              <a:ext uri="{FF2B5EF4-FFF2-40B4-BE49-F238E27FC236}">
                <a16:creationId xmlns:a16="http://schemas.microsoft.com/office/drawing/2014/main" id="{289FC100-E79C-4B24-BAEA-4C0EAD1B5F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1491" y="166616"/>
            <a:ext cx="1188331" cy="949002"/>
          </a:xfrm>
          <a:prstGeom prst="rect">
            <a:avLst/>
          </a:prstGeom>
        </p:spPr>
      </p:pic>
      <p:sp>
        <p:nvSpPr>
          <p:cNvPr id="34" name="Rectangle : coins arrondis 33">
            <a:extLst>
              <a:ext uri="{FF2B5EF4-FFF2-40B4-BE49-F238E27FC236}">
                <a16:creationId xmlns:a16="http://schemas.microsoft.com/office/drawing/2014/main" id="{0B8CB985-B28B-40E1-A966-2DF1D5C18670}"/>
              </a:ext>
            </a:extLst>
          </p:cNvPr>
          <p:cNvSpPr/>
          <p:nvPr/>
        </p:nvSpPr>
        <p:spPr>
          <a:xfrm>
            <a:off x="330646" y="2095890"/>
            <a:ext cx="4140000" cy="1810187"/>
          </a:xfrm>
          <a:prstGeom prst="roundRect">
            <a:avLst>
              <a:gd name="adj" fmla="val 8692"/>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5" name="Group 10">
            <a:extLst>
              <a:ext uri="{FF2B5EF4-FFF2-40B4-BE49-F238E27FC236}">
                <a16:creationId xmlns:a16="http://schemas.microsoft.com/office/drawing/2014/main" id="{12F4464E-C654-463A-81F3-2C7A8577DBF5}"/>
              </a:ext>
            </a:extLst>
          </p:cNvPr>
          <p:cNvGrpSpPr/>
          <p:nvPr/>
        </p:nvGrpSpPr>
        <p:grpSpPr>
          <a:xfrm>
            <a:off x="494567" y="1691508"/>
            <a:ext cx="771525" cy="771525"/>
            <a:chOff x="0" y="0"/>
            <a:chExt cx="812800" cy="812800"/>
          </a:xfrm>
        </p:grpSpPr>
        <p:sp>
          <p:nvSpPr>
            <p:cNvPr id="36" name="Freeform 11">
              <a:extLst>
                <a:ext uri="{FF2B5EF4-FFF2-40B4-BE49-F238E27FC236}">
                  <a16:creationId xmlns:a16="http://schemas.microsoft.com/office/drawing/2014/main" id="{C599883A-5B80-47D2-8AED-B72E8BB010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7" name="TextBox 12">
              <a:extLst>
                <a:ext uri="{FF2B5EF4-FFF2-40B4-BE49-F238E27FC236}">
                  <a16:creationId xmlns:a16="http://schemas.microsoft.com/office/drawing/2014/main" id="{9D83316E-7F80-48E7-BD52-560B2A507F9B}"/>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8" name="Graphique 37" descr="Public cible avec un remplissage uni">
            <a:extLst>
              <a:ext uri="{FF2B5EF4-FFF2-40B4-BE49-F238E27FC236}">
                <a16:creationId xmlns:a16="http://schemas.microsoft.com/office/drawing/2014/main" id="{D6F23F35-0AB7-4CD6-AC73-09ED240EEA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78401" y="1775342"/>
            <a:ext cx="603857" cy="603857"/>
          </a:xfrm>
          <a:prstGeom prst="rect">
            <a:avLst/>
          </a:prstGeom>
        </p:spPr>
      </p:pic>
      <p:sp>
        <p:nvSpPr>
          <p:cNvPr id="39" name="TextBox 62">
            <a:extLst>
              <a:ext uri="{FF2B5EF4-FFF2-40B4-BE49-F238E27FC236}">
                <a16:creationId xmlns:a16="http://schemas.microsoft.com/office/drawing/2014/main" id="{AD11A39E-11FD-409A-B8DB-822F1AEA7DFD}"/>
              </a:ext>
            </a:extLst>
          </p:cNvPr>
          <p:cNvSpPr txBox="1"/>
          <p:nvPr/>
        </p:nvSpPr>
        <p:spPr>
          <a:xfrm>
            <a:off x="442575" y="2552894"/>
            <a:ext cx="3924000" cy="1218026"/>
          </a:xfrm>
          <a:prstGeom prst="rect">
            <a:avLst/>
          </a:prstGeom>
        </p:spPr>
        <p:txBody>
          <a:bodyPr wrap="square" lIns="0" tIns="0" rIns="0" bIns="0" rtlCol="0" anchor="t">
            <a:spAutoFit/>
          </a:bodyPr>
          <a:lstStyle/>
          <a:p>
            <a:pPr>
              <a:lnSpc>
                <a:spcPts val="1560"/>
              </a:lnSpc>
              <a:spcAft>
                <a:spcPts val="600"/>
              </a:spcAft>
            </a:pPr>
            <a:r>
              <a:rPr lang="fr-FR" sz="1200" dirty="0">
                <a:solidFill>
                  <a:srgbClr val="27347F"/>
                </a:solidFill>
                <a:latin typeface="Marianne"/>
              </a:rPr>
              <a:t>Les FIL spécifiques voie professionnelle sont animées par le groupe RVP (Ressources pour la voie professionnelle) composé de formateurs, professeurs en lycée professionnel. Ils sont par ailleurs associés aux groupes de travail académiques pilotés par le corps d’inspection.</a:t>
            </a:r>
            <a:endParaRPr lang="fr-FR" sz="1200" strike="sngStrike" dirty="0">
              <a:solidFill>
                <a:srgbClr val="27347F"/>
              </a:solidFill>
              <a:latin typeface="Marianne"/>
            </a:endParaRPr>
          </a:p>
        </p:txBody>
      </p:sp>
      <p:sp>
        <p:nvSpPr>
          <p:cNvPr id="40" name="TextBox 60">
            <a:extLst>
              <a:ext uri="{FF2B5EF4-FFF2-40B4-BE49-F238E27FC236}">
                <a16:creationId xmlns:a16="http://schemas.microsoft.com/office/drawing/2014/main" id="{A8CD5643-4100-4EEB-86F5-53948419A68E}"/>
              </a:ext>
            </a:extLst>
          </p:cNvPr>
          <p:cNvSpPr txBox="1"/>
          <p:nvPr/>
        </p:nvSpPr>
        <p:spPr>
          <a:xfrm>
            <a:off x="1338421" y="1804630"/>
            <a:ext cx="2898191" cy="254557"/>
          </a:xfrm>
          <a:prstGeom prst="rect">
            <a:avLst/>
          </a:prstGeom>
        </p:spPr>
        <p:txBody>
          <a:bodyPr wrap="square" lIns="0" tIns="0" rIns="0" bIns="0" rtlCol="0" anchor="t">
            <a:spAutoFit/>
          </a:bodyPr>
          <a:lstStyle/>
          <a:p>
            <a:pPr>
              <a:lnSpc>
                <a:spcPts val="2145"/>
              </a:lnSpc>
            </a:pPr>
            <a:r>
              <a:rPr lang="fr-FR" sz="1650" dirty="0">
                <a:solidFill>
                  <a:srgbClr val="FFA8A8"/>
                </a:solidFill>
                <a:latin typeface="Marianne ExtraBold" panose="02000000000000000000" pitchFamily="50" charset="0"/>
              </a:rPr>
              <a:t>Qui accompagne ?</a:t>
            </a:r>
          </a:p>
        </p:txBody>
      </p:sp>
      <p:sp>
        <p:nvSpPr>
          <p:cNvPr id="45" name="Rectangle : coins arrondis 44">
            <a:extLst>
              <a:ext uri="{FF2B5EF4-FFF2-40B4-BE49-F238E27FC236}">
                <a16:creationId xmlns:a16="http://schemas.microsoft.com/office/drawing/2014/main" id="{A1AF628C-0B06-40AC-A8C2-21CE39AD6405}"/>
              </a:ext>
            </a:extLst>
          </p:cNvPr>
          <p:cNvSpPr/>
          <p:nvPr/>
        </p:nvSpPr>
        <p:spPr>
          <a:xfrm>
            <a:off x="4673355" y="1622472"/>
            <a:ext cx="4140000" cy="1882464"/>
          </a:xfrm>
          <a:prstGeom prst="roundRect">
            <a:avLst>
              <a:gd name="adj" fmla="val 9832"/>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46" name="Group 10">
            <a:extLst>
              <a:ext uri="{FF2B5EF4-FFF2-40B4-BE49-F238E27FC236}">
                <a16:creationId xmlns:a16="http://schemas.microsoft.com/office/drawing/2014/main" id="{52A793F4-7B41-4213-8DA0-51BC3FD228A9}"/>
              </a:ext>
            </a:extLst>
          </p:cNvPr>
          <p:cNvGrpSpPr/>
          <p:nvPr/>
        </p:nvGrpSpPr>
        <p:grpSpPr>
          <a:xfrm>
            <a:off x="4837276" y="1218089"/>
            <a:ext cx="771525" cy="771525"/>
            <a:chOff x="0" y="0"/>
            <a:chExt cx="812800" cy="812800"/>
          </a:xfrm>
        </p:grpSpPr>
        <p:sp>
          <p:nvSpPr>
            <p:cNvPr id="47" name="Freeform 11">
              <a:extLst>
                <a:ext uri="{FF2B5EF4-FFF2-40B4-BE49-F238E27FC236}">
                  <a16:creationId xmlns:a16="http://schemas.microsoft.com/office/drawing/2014/main" id="{F0AACB65-327D-43E0-9CA2-06A51D76B2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8" name="TextBox 12">
              <a:extLst>
                <a:ext uri="{FF2B5EF4-FFF2-40B4-BE49-F238E27FC236}">
                  <a16:creationId xmlns:a16="http://schemas.microsoft.com/office/drawing/2014/main" id="{09084694-BE79-4473-99BF-DF70F6400CEB}"/>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49" name="Graphique 48" descr="Pièces de puzzle avec un remplissage uni">
            <a:extLst>
              <a:ext uri="{FF2B5EF4-FFF2-40B4-BE49-F238E27FC236}">
                <a16:creationId xmlns:a16="http://schemas.microsoft.com/office/drawing/2014/main" id="{3DB40E92-7FA9-46A5-86CB-7AEFAC77A7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921110" y="1301923"/>
            <a:ext cx="603857" cy="603857"/>
          </a:xfrm>
          <a:prstGeom prst="rect">
            <a:avLst/>
          </a:prstGeom>
        </p:spPr>
      </p:pic>
      <p:sp>
        <p:nvSpPr>
          <p:cNvPr id="50" name="TextBox 62">
            <a:extLst>
              <a:ext uri="{FF2B5EF4-FFF2-40B4-BE49-F238E27FC236}">
                <a16:creationId xmlns:a16="http://schemas.microsoft.com/office/drawing/2014/main" id="{B67F31BD-FECF-4C03-B864-D3209EA91B33}"/>
              </a:ext>
            </a:extLst>
          </p:cNvPr>
          <p:cNvSpPr txBox="1"/>
          <p:nvPr/>
        </p:nvSpPr>
        <p:spPr>
          <a:xfrm>
            <a:off x="4781355" y="2067357"/>
            <a:ext cx="3924000" cy="1294970"/>
          </a:xfrm>
          <a:prstGeom prst="rect">
            <a:avLst/>
          </a:prstGeom>
        </p:spPr>
        <p:txBody>
          <a:bodyPr wrap="square" lIns="0" tIns="0" rIns="0" bIns="0" rtlCol="0" anchor="t">
            <a:spAutoFit/>
          </a:bodyPr>
          <a:lstStyle/>
          <a:p>
            <a:pPr>
              <a:lnSpc>
                <a:spcPts val="1560"/>
              </a:lnSpc>
              <a:spcAft>
                <a:spcPts val="600"/>
              </a:spcAft>
            </a:pPr>
            <a:r>
              <a:rPr lang="fr-FR" sz="1200" dirty="0">
                <a:solidFill>
                  <a:srgbClr val="27347F"/>
                </a:solidFill>
                <a:latin typeface="Marianne"/>
              </a:rPr>
              <a:t>Les 4 dispositifs FIL présentés sur la diapositive précédente sont à coconstruire au cours de la phase de négociation du contenu. Ils sont mis à disposition pour répondre aux problématiques des établissements.</a:t>
            </a:r>
          </a:p>
          <a:p>
            <a:pPr>
              <a:lnSpc>
                <a:spcPts val="1560"/>
              </a:lnSpc>
              <a:spcAft>
                <a:spcPts val="600"/>
              </a:spcAft>
            </a:pPr>
            <a:r>
              <a:rPr lang="fr-FR" sz="1200" dirty="0">
                <a:solidFill>
                  <a:srgbClr val="27347F"/>
                </a:solidFill>
                <a:latin typeface="Marianne"/>
                <a:hlinkClick r:id="rId14">
                  <a:extLst>
                    <a:ext uri="{A12FA001-AC4F-418D-AE19-62706E023703}">
                      <ahyp:hlinkClr xmlns:ahyp="http://schemas.microsoft.com/office/drawing/2018/hyperlinkcolor" val="tx"/>
                    </a:ext>
                  </a:extLst>
                </a:hlinkClick>
              </a:rPr>
              <a:t>Exemples de contenu de FIL</a:t>
            </a:r>
            <a:endParaRPr lang="fr-FR" sz="1200" dirty="0">
              <a:solidFill>
                <a:srgbClr val="27347F"/>
              </a:solidFill>
              <a:latin typeface="Marianne"/>
            </a:endParaRPr>
          </a:p>
        </p:txBody>
      </p:sp>
      <p:sp>
        <p:nvSpPr>
          <p:cNvPr id="51" name="TextBox 60">
            <a:extLst>
              <a:ext uri="{FF2B5EF4-FFF2-40B4-BE49-F238E27FC236}">
                <a16:creationId xmlns:a16="http://schemas.microsoft.com/office/drawing/2014/main" id="{80AA44F3-E539-4743-A537-F504D3FBD0FB}"/>
              </a:ext>
            </a:extLst>
          </p:cNvPr>
          <p:cNvSpPr txBox="1"/>
          <p:nvPr/>
        </p:nvSpPr>
        <p:spPr>
          <a:xfrm>
            <a:off x="5681130" y="1331211"/>
            <a:ext cx="2898191" cy="254557"/>
          </a:xfrm>
          <a:prstGeom prst="rect">
            <a:avLst/>
          </a:prstGeom>
        </p:spPr>
        <p:txBody>
          <a:bodyPr wrap="square" lIns="0" tIns="0" rIns="0" bIns="0" rtlCol="0" anchor="t">
            <a:spAutoFit/>
          </a:bodyPr>
          <a:lstStyle/>
          <a:p>
            <a:pPr>
              <a:lnSpc>
                <a:spcPts val="2145"/>
              </a:lnSpc>
            </a:pPr>
            <a:r>
              <a:rPr lang="fr-FR" sz="1650" dirty="0">
                <a:solidFill>
                  <a:srgbClr val="FFA8A8"/>
                </a:solidFill>
                <a:latin typeface="Marianne ExtraBold" panose="02000000000000000000" pitchFamily="50" charset="0"/>
              </a:rPr>
              <a:t>Comment ?</a:t>
            </a:r>
          </a:p>
        </p:txBody>
      </p:sp>
      <p:pic>
        <p:nvPicPr>
          <p:cNvPr id="52" name="Image 51" descr="Une image contenant logo, croquis, clipart, Graphique&#10;&#10;Description générée automatiquement">
            <a:hlinkClick r:id="rId14"/>
            <a:extLst>
              <a:ext uri="{FF2B5EF4-FFF2-40B4-BE49-F238E27FC236}">
                <a16:creationId xmlns:a16="http://schemas.microsoft.com/office/drawing/2014/main" id="{5F49A0FB-FD0D-4FC4-813A-83AFC651C45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53677" y="2883747"/>
            <a:ext cx="464820" cy="466725"/>
          </a:xfrm>
          <a:prstGeom prst="rect">
            <a:avLst/>
          </a:prstGeom>
        </p:spPr>
      </p:pic>
    </p:spTree>
    <p:extLst>
      <p:ext uri="{BB962C8B-B14F-4D97-AF65-F5344CB8AC3E}">
        <p14:creationId xmlns:p14="http://schemas.microsoft.com/office/powerpoint/2010/main" val="392915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flipH="1">
            <a:off x="-1317006" y="-1831356"/>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6561801" y="3502645"/>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034851" y="947907"/>
            <a:ext cx="2272974" cy="22729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a:ln>
              <a:noFill/>
            </a:ln>
          </p:spPr>
        </p:sp>
        <p:sp>
          <p:nvSpPr>
            <p:cNvPr id="6" name="TextBox 6"/>
            <p:cNvSpPr txBox="1"/>
            <p:nvPr/>
          </p:nvSpPr>
          <p:spPr>
            <a:xfrm>
              <a:off x="76200" y="95250"/>
              <a:ext cx="660400" cy="641350"/>
            </a:xfrm>
            <a:prstGeom prst="rect">
              <a:avLst/>
            </a:prstGeom>
            <a:ln>
              <a:noFill/>
            </a:ln>
          </p:spPr>
          <p:txBody>
            <a:bodyPr lIns="25401" tIns="25401" rIns="25401" bIns="25401" rtlCol="0" anchor="ctr"/>
            <a:lstStyle/>
            <a:p>
              <a:pPr algn="ctr">
                <a:lnSpc>
                  <a:spcPts val="1277"/>
                </a:lnSpc>
              </a:pPr>
              <a:endParaRPr sz="528"/>
            </a:p>
          </p:txBody>
        </p:sp>
      </p:grpSp>
      <p:sp>
        <p:nvSpPr>
          <p:cNvPr id="7" name="TextBox 7"/>
          <p:cNvSpPr txBox="1"/>
          <p:nvPr/>
        </p:nvSpPr>
        <p:spPr>
          <a:xfrm>
            <a:off x="1802658" y="1214271"/>
            <a:ext cx="6045943" cy="1282402"/>
          </a:xfrm>
          <a:prstGeom prst="rect">
            <a:avLst/>
          </a:prstGeom>
        </p:spPr>
        <p:txBody>
          <a:bodyPr wrap="square" lIns="0" tIns="0" rIns="0" bIns="0" rtlCol="0" anchor="t">
            <a:spAutoFit/>
          </a:bodyPr>
          <a:lstStyle/>
          <a:p>
            <a:pPr algn="ctr">
              <a:lnSpc>
                <a:spcPts val="5000"/>
              </a:lnSpc>
            </a:pPr>
            <a:r>
              <a:rPr lang="en-US" sz="5000" b="1">
                <a:solidFill>
                  <a:srgbClr val="FCBF3E"/>
                </a:solidFill>
                <a:latin typeface="Marianne ExtraBold" panose="02000000000000000000" pitchFamily="50" charset="0"/>
              </a:rPr>
              <a:t>ENJEUX DE LA RÉFORME</a:t>
            </a:r>
          </a:p>
        </p:txBody>
      </p:sp>
      <p:grpSp>
        <p:nvGrpSpPr>
          <p:cNvPr id="8" name="Group 8"/>
          <p:cNvGrpSpPr/>
          <p:nvPr/>
        </p:nvGrpSpPr>
        <p:grpSpPr>
          <a:xfrm>
            <a:off x="7086600" y="2571750"/>
            <a:ext cx="1543051" cy="15430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sp>
        <p:sp>
          <p:nvSpPr>
            <p:cNvPr id="10" name="TextBox 10"/>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2" name="TextBox 12"/>
          <p:cNvSpPr txBox="1"/>
          <p:nvPr/>
        </p:nvSpPr>
        <p:spPr>
          <a:xfrm>
            <a:off x="2253132" y="2518588"/>
            <a:ext cx="5144994" cy="256480"/>
          </a:xfrm>
          <a:prstGeom prst="rect">
            <a:avLst/>
          </a:prstGeom>
        </p:spPr>
        <p:txBody>
          <a:bodyPr wrap="square" lIns="0" tIns="0" rIns="0" bIns="0" rtlCol="0" anchor="t">
            <a:spAutoFit/>
          </a:bodyPr>
          <a:lstStyle/>
          <a:p>
            <a:pPr algn="ctr">
              <a:lnSpc>
                <a:spcPts val="2036"/>
              </a:lnSpc>
            </a:pPr>
            <a:r>
              <a:rPr lang="fr-FR" sz="1800">
                <a:solidFill>
                  <a:srgbClr val="545454"/>
                </a:solidFill>
                <a:latin typeface="Marianne"/>
              </a:rPr>
              <a:t>et sens des principales transformations</a:t>
            </a:r>
          </a:p>
        </p:txBody>
      </p:sp>
      <p:pic>
        <p:nvPicPr>
          <p:cNvPr id="13" name="Image 12">
            <a:extLst>
              <a:ext uri="{FF2B5EF4-FFF2-40B4-BE49-F238E27FC236}">
                <a16:creationId xmlns:a16="http://schemas.microsoft.com/office/drawing/2014/main" id="{D102F8D1-4749-434C-9354-C61EA89E2B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68389">
            <a:off x="3796249" y="2590851"/>
            <a:ext cx="2314286" cy="2914286"/>
          </a:xfrm>
          <a:prstGeom prst="rect">
            <a:avLst/>
          </a:prstGeom>
        </p:spPr>
      </p:pic>
    </p:spTree>
    <p:extLst>
      <p:ext uri="{BB962C8B-B14F-4D97-AF65-F5344CB8AC3E}">
        <p14:creationId xmlns:p14="http://schemas.microsoft.com/office/powerpoint/2010/main" val="2444060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7575684-33DC-46E9-B029-F64D1E62FFFE}"/>
              </a:ext>
            </a:extLst>
          </p:cNvPr>
          <p:cNvGrpSpPr/>
          <p:nvPr/>
        </p:nvGrpSpPr>
        <p:grpSpPr>
          <a:xfrm>
            <a:off x="-318682" y="-1043609"/>
            <a:ext cx="4380644" cy="2206487"/>
            <a:chOff x="0" y="0"/>
            <a:chExt cx="812800" cy="812800"/>
          </a:xfrm>
        </p:grpSpPr>
        <p:sp>
          <p:nvSpPr>
            <p:cNvPr id="9" name="Freeform 3">
              <a:extLst>
                <a:ext uri="{FF2B5EF4-FFF2-40B4-BE49-F238E27FC236}">
                  <a16:creationId xmlns:a16="http://schemas.microsoft.com/office/drawing/2014/main" id="{80A60008-B3D4-4E77-A2AA-C4C8E16797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54A2"/>
            </a:solidFill>
          </p:spPr>
          <p:txBody>
            <a:bodyPr/>
            <a:lstStyle/>
            <a:p>
              <a:endParaRPr lang="fr-FR"/>
            </a:p>
          </p:txBody>
        </p:sp>
        <p:sp>
          <p:nvSpPr>
            <p:cNvPr id="10" name="TextBox 4">
              <a:extLst>
                <a:ext uri="{FF2B5EF4-FFF2-40B4-BE49-F238E27FC236}">
                  <a16:creationId xmlns:a16="http://schemas.microsoft.com/office/drawing/2014/main" id="{5C01F333-89B9-48B3-8E4C-14D392C09FE1}"/>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7" name="TextBox 5">
            <a:extLst>
              <a:ext uri="{FF2B5EF4-FFF2-40B4-BE49-F238E27FC236}">
                <a16:creationId xmlns:a16="http://schemas.microsoft.com/office/drawing/2014/main" id="{A85A6EC0-9833-4E6D-B8AF-09BC90E4D8AB}"/>
              </a:ext>
            </a:extLst>
          </p:cNvPr>
          <p:cNvSpPr txBox="1"/>
          <p:nvPr/>
        </p:nvSpPr>
        <p:spPr>
          <a:xfrm>
            <a:off x="-61451" y="126592"/>
            <a:ext cx="3458899" cy="616131"/>
          </a:xfrm>
          <a:prstGeom prst="rect">
            <a:avLst/>
          </a:prstGeom>
        </p:spPr>
        <p:txBody>
          <a:bodyPr wrap="square" lIns="0" tIns="0" rIns="0" bIns="0" rtlCol="0" anchor="t">
            <a:spAutoFit/>
          </a:bodyPr>
          <a:lstStyle/>
          <a:p>
            <a:pPr algn="r">
              <a:lnSpc>
                <a:spcPts val="2400"/>
              </a:lnSpc>
            </a:pPr>
            <a:r>
              <a:rPr lang="en-US" sz="2400">
                <a:solidFill>
                  <a:srgbClr val="FFFFFF"/>
                </a:solidFill>
                <a:latin typeface="Bahnschrift SemiBold"/>
                <a:ea typeface="Calibri"/>
                <a:cs typeface="Calibri"/>
              </a:rPr>
              <a:t>ACCOMPAGNEMENT NATIONAL</a:t>
            </a:r>
            <a:endParaRPr lang="fr-FR">
              <a:ea typeface="Calibri"/>
              <a:cs typeface="Calibri"/>
            </a:endParaRPr>
          </a:p>
        </p:txBody>
      </p:sp>
      <p:sp>
        <p:nvSpPr>
          <p:cNvPr id="18" name="Rectangle : coins arrondis 17">
            <a:extLst>
              <a:ext uri="{FF2B5EF4-FFF2-40B4-BE49-F238E27FC236}">
                <a16:creationId xmlns:a16="http://schemas.microsoft.com/office/drawing/2014/main" id="{11BA137C-42B0-494C-A5F7-DC8527783D63}"/>
              </a:ext>
            </a:extLst>
          </p:cNvPr>
          <p:cNvSpPr/>
          <p:nvPr/>
        </p:nvSpPr>
        <p:spPr>
          <a:xfrm>
            <a:off x="155996" y="1584340"/>
            <a:ext cx="4332397" cy="1437156"/>
          </a:xfrm>
          <a:prstGeom prst="roundRect">
            <a:avLst>
              <a:gd name="adj" fmla="val 10888"/>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9" name="Rectangle : coins arrondis 18">
            <a:extLst>
              <a:ext uri="{FF2B5EF4-FFF2-40B4-BE49-F238E27FC236}">
                <a16:creationId xmlns:a16="http://schemas.microsoft.com/office/drawing/2014/main" id="{862141CE-2ADB-41FA-959E-E97C79124E72}"/>
              </a:ext>
            </a:extLst>
          </p:cNvPr>
          <p:cNvSpPr/>
          <p:nvPr/>
        </p:nvSpPr>
        <p:spPr>
          <a:xfrm>
            <a:off x="4655608" y="1584339"/>
            <a:ext cx="4332396" cy="3402751"/>
          </a:xfrm>
          <a:prstGeom prst="roundRect">
            <a:avLst>
              <a:gd name="adj" fmla="val 4664"/>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0" name="Group 10">
            <a:extLst>
              <a:ext uri="{FF2B5EF4-FFF2-40B4-BE49-F238E27FC236}">
                <a16:creationId xmlns:a16="http://schemas.microsoft.com/office/drawing/2014/main" id="{552FB6DE-E676-4F3E-9953-ADBBD296C4BD}"/>
              </a:ext>
            </a:extLst>
          </p:cNvPr>
          <p:cNvGrpSpPr/>
          <p:nvPr/>
        </p:nvGrpSpPr>
        <p:grpSpPr>
          <a:xfrm>
            <a:off x="4815989" y="1179957"/>
            <a:ext cx="771525" cy="771525"/>
            <a:chOff x="0" y="0"/>
            <a:chExt cx="812800" cy="812800"/>
          </a:xfrm>
        </p:grpSpPr>
        <p:sp>
          <p:nvSpPr>
            <p:cNvPr id="21" name="Freeform 11">
              <a:extLst>
                <a:ext uri="{FF2B5EF4-FFF2-40B4-BE49-F238E27FC236}">
                  <a16:creationId xmlns:a16="http://schemas.microsoft.com/office/drawing/2014/main" id="{3575A4CA-8F9D-4E86-965B-A8A7EDBD72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2" name="TextBox 12">
              <a:extLst>
                <a:ext uri="{FF2B5EF4-FFF2-40B4-BE49-F238E27FC236}">
                  <a16:creationId xmlns:a16="http://schemas.microsoft.com/office/drawing/2014/main" id="{595736DC-F011-4675-9033-932794F6ECF9}"/>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3" name="Graphique 22" descr="Internet avec un remplissage uni">
            <a:extLst>
              <a:ext uri="{FF2B5EF4-FFF2-40B4-BE49-F238E27FC236}">
                <a16:creationId xmlns:a16="http://schemas.microsoft.com/office/drawing/2014/main" id="{8CBC7DB2-CDCB-4180-ADDB-55440B105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99823" y="1263791"/>
            <a:ext cx="603857" cy="603857"/>
          </a:xfrm>
          <a:prstGeom prst="rect">
            <a:avLst/>
          </a:prstGeom>
        </p:spPr>
      </p:pic>
      <p:grpSp>
        <p:nvGrpSpPr>
          <p:cNvPr id="24" name="Group 10">
            <a:extLst>
              <a:ext uri="{FF2B5EF4-FFF2-40B4-BE49-F238E27FC236}">
                <a16:creationId xmlns:a16="http://schemas.microsoft.com/office/drawing/2014/main" id="{80F8B5F3-A119-4B36-BD28-3D3A39BB8C86}"/>
              </a:ext>
            </a:extLst>
          </p:cNvPr>
          <p:cNvGrpSpPr/>
          <p:nvPr/>
        </p:nvGrpSpPr>
        <p:grpSpPr>
          <a:xfrm>
            <a:off x="319916" y="1179957"/>
            <a:ext cx="771525" cy="771525"/>
            <a:chOff x="0" y="0"/>
            <a:chExt cx="812800" cy="812800"/>
          </a:xfrm>
        </p:grpSpPr>
        <p:sp>
          <p:nvSpPr>
            <p:cNvPr id="25" name="Freeform 11">
              <a:extLst>
                <a:ext uri="{FF2B5EF4-FFF2-40B4-BE49-F238E27FC236}">
                  <a16:creationId xmlns:a16="http://schemas.microsoft.com/office/drawing/2014/main" id="{A07CE0E2-70A5-43D9-896B-B6CB45951B9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6" name="TextBox 12">
              <a:extLst>
                <a:ext uri="{FF2B5EF4-FFF2-40B4-BE49-F238E27FC236}">
                  <a16:creationId xmlns:a16="http://schemas.microsoft.com/office/drawing/2014/main" id="{2BA05428-5153-4E5A-8616-C7350A35C1A7}"/>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7" name="Graphique 26" descr="Internet avec un remplissage uni">
            <a:extLst>
              <a:ext uri="{FF2B5EF4-FFF2-40B4-BE49-F238E27FC236}">
                <a16:creationId xmlns:a16="http://schemas.microsoft.com/office/drawing/2014/main" id="{4177D619-B195-4738-A660-9A7D4919E4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3750" y="1263791"/>
            <a:ext cx="603857" cy="603857"/>
          </a:xfrm>
          <a:prstGeom prst="rect">
            <a:avLst/>
          </a:prstGeom>
        </p:spPr>
      </p:pic>
      <p:sp>
        <p:nvSpPr>
          <p:cNvPr id="28" name="TextBox 62">
            <a:extLst>
              <a:ext uri="{FF2B5EF4-FFF2-40B4-BE49-F238E27FC236}">
                <a16:creationId xmlns:a16="http://schemas.microsoft.com/office/drawing/2014/main" id="{334D3AAA-0668-40C2-9F27-367042658E07}"/>
              </a:ext>
            </a:extLst>
          </p:cNvPr>
          <p:cNvSpPr txBox="1"/>
          <p:nvPr/>
        </p:nvSpPr>
        <p:spPr>
          <a:xfrm>
            <a:off x="287657" y="2018326"/>
            <a:ext cx="4069073" cy="958339"/>
          </a:xfrm>
          <a:prstGeom prst="rect">
            <a:avLst/>
          </a:prstGeom>
        </p:spPr>
        <p:txBody>
          <a:bodyPr wrap="square" lIns="0" tIns="0" rIns="0" bIns="0" rtlCol="0" anchor="t">
            <a:spAutoFit/>
          </a:bodyPr>
          <a:lstStyle/>
          <a:p>
            <a:pPr marL="228600" indent="-228600">
              <a:lnSpc>
                <a:spcPts val="1560"/>
              </a:lnSpc>
              <a:spcAft>
                <a:spcPts val="600"/>
              </a:spcAft>
              <a:buFont typeface="+mj-lt"/>
              <a:buAutoNum type="arabicPeriod"/>
            </a:pPr>
            <a:r>
              <a:rPr lang="fr-FR" sz="1100" dirty="0">
                <a:solidFill>
                  <a:srgbClr val="27347F"/>
                </a:solidFill>
                <a:latin typeface="Marianne"/>
              </a:rPr>
              <a:t>L'évolution de la carte des formations</a:t>
            </a:r>
          </a:p>
          <a:p>
            <a:pPr marL="228600" indent="-228600">
              <a:lnSpc>
                <a:spcPts val="1560"/>
              </a:lnSpc>
              <a:spcAft>
                <a:spcPts val="600"/>
              </a:spcAft>
              <a:buFont typeface="+mj-lt"/>
              <a:buAutoNum type="arabicPeriod"/>
            </a:pPr>
            <a:r>
              <a:rPr lang="fr-FR" sz="1100" dirty="0">
                <a:solidFill>
                  <a:srgbClr val="27347F"/>
                </a:solidFill>
                <a:latin typeface="Marianne"/>
              </a:rPr>
              <a:t>Les leviers pédagogiques à disposition pour répondre aux enjeux de la réforme</a:t>
            </a:r>
          </a:p>
          <a:p>
            <a:pPr marL="228600" indent="-228600">
              <a:lnSpc>
                <a:spcPts val="1560"/>
              </a:lnSpc>
              <a:spcAft>
                <a:spcPts val="600"/>
              </a:spcAft>
              <a:buFont typeface="+mj-lt"/>
              <a:buAutoNum type="arabicPeriod"/>
            </a:pPr>
            <a:r>
              <a:rPr lang="fr-FR" sz="1100" dirty="0">
                <a:solidFill>
                  <a:srgbClr val="27347F"/>
                </a:solidFill>
                <a:latin typeface="Marianne"/>
              </a:rPr>
              <a:t>Le pilotage stratégique et concerté de l'EPLE</a:t>
            </a:r>
          </a:p>
        </p:txBody>
      </p:sp>
      <p:sp>
        <p:nvSpPr>
          <p:cNvPr id="29" name="TextBox 62">
            <a:extLst>
              <a:ext uri="{FF2B5EF4-FFF2-40B4-BE49-F238E27FC236}">
                <a16:creationId xmlns:a16="http://schemas.microsoft.com/office/drawing/2014/main" id="{18328451-B89B-494B-A726-554A29511FF5}"/>
              </a:ext>
            </a:extLst>
          </p:cNvPr>
          <p:cNvSpPr txBox="1"/>
          <p:nvPr/>
        </p:nvSpPr>
        <p:spPr>
          <a:xfrm>
            <a:off x="5715292" y="1630394"/>
            <a:ext cx="1883956" cy="196979"/>
          </a:xfrm>
          <a:prstGeom prst="rect">
            <a:avLst/>
          </a:prstGeom>
        </p:spPr>
        <p:txBody>
          <a:bodyPr wrap="square" lIns="0" tIns="0" rIns="0" bIns="0" rtlCol="0" anchor="t">
            <a:spAutoFit/>
          </a:bodyPr>
          <a:lstStyle/>
          <a:p>
            <a:pPr>
              <a:lnSpc>
                <a:spcPts val="1560"/>
              </a:lnSpc>
              <a:spcAft>
                <a:spcPts val="600"/>
              </a:spcAft>
            </a:pPr>
            <a:r>
              <a:rPr lang="fr-FR" sz="1300" dirty="0">
                <a:solidFill>
                  <a:srgbClr val="27347F"/>
                </a:solidFill>
                <a:latin typeface="Marianne"/>
                <a:hlinkClick r:id="rId4">
                  <a:extLst>
                    <a:ext uri="{A12FA001-AC4F-418D-AE19-62706E023703}">
                      <ahyp:hlinkClr xmlns:ahyp="http://schemas.microsoft.com/office/drawing/2018/hyperlinkcolor" val="tx"/>
                    </a:ext>
                  </a:extLst>
                </a:hlinkClick>
              </a:rPr>
              <a:t>Inspecteurs</a:t>
            </a:r>
            <a:endParaRPr lang="fr-FR" sz="1300" dirty="0">
              <a:solidFill>
                <a:srgbClr val="27347F"/>
              </a:solidFill>
              <a:latin typeface="Marianne"/>
            </a:endParaRPr>
          </a:p>
        </p:txBody>
      </p:sp>
      <p:sp>
        <p:nvSpPr>
          <p:cNvPr id="30" name="TextBox 60">
            <a:extLst>
              <a:ext uri="{FF2B5EF4-FFF2-40B4-BE49-F238E27FC236}">
                <a16:creationId xmlns:a16="http://schemas.microsoft.com/office/drawing/2014/main" id="{C22AB544-A635-47F1-8A94-5A9AFB814B4B}"/>
              </a:ext>
            </a:extLst>
          </p:cNvPr>
          <p:cNvSpPr txBox="1"/>
          <p:nvPr/>
        </p:nvSpPr>
        <p:spPr>
          <a:xfrm>
            <a:off x="1163770" y="1293079"/>
            <a:ext cx="2898191" cy="254557"/>
          </a:xfrm>
          <a:prstGeom prst="rect">
            <a:avLst/>
          </a:prstGeom>
        </p:spPr>
        <p:txBody>
          <a:bodyPr wrap="square" lIns="0" tIns="0" rIns="0" bIns="0" rtlCol="0" anchor="t">
            <a:spAutoFit/>
          </a:bodyPr>
          <a:lstStyle/>
          <a:p>
            <a:pPr>
              <a:lnSpc>
                <a:spcPts val="2145"/>
              </a:lnSpc>
            </a:pPr>
            <a:r>
              <a:rPr lang="fr-FR" sz="1650">
                <a:solidFill>
                  <a:srgbClr val="FFA8A8"/>
                </a:solidFill>
                <a:latin typeface="Marianne ExtraBold" panose="02000000000000000000" pitchFamily="50" charset="0"/>
              </a:rPr>
              <a:t>Webinaires cadres</a:t>
            </a:r>
          </a:p>
        </p:txBody>
      </p:sp>
      <p:sp>
        <p:nvSpPr>
          <p:cNvPr id="31" name="TextBox 60">
            <a:extLst>
              <a:ext uri="{FF2B5EF4-FFF2-40B4-BE49-F238E27FC236}">
                <a16:creationId xmlns:a16="http://schemas.microsoft.com/office/drawing/2014/main" id="{F77D1529-EC35-4869-8EE0-D538B7FF3484}"/>
              </a:ext>
            </a:extLst>
          </p:cNvPr>
          <p:cNvSpPr txBox="1"/>
          <p:nvPr/>
        </p:nvSpPr>
        <p:spPr>
          <a:xfrm>
            <a:off x="5659844" y="1293079"/>
            <a:ext cx="2450486" cy="254557"/>
          </a:xfrm>
          <a:prstGeom prst="rect">
            <a:avLst/>
          </a:prstGeom>
        </p:spPr>
        <p:txBody>
          <a:bodyPr wrap="square" lIns="0" tIns="0" rIns="0" bIns="0" rtlCol="0" anchor="t">
            <a:spAutoFit/>
          </a:bodyPr>
          <a:lstStyle/>
          <a:p>
            <a:pPr>
              <a:lnSpc>
                <a:spcPts val="2145"/>
              </a:lnSpc>
            </a:pPr>
            <a:r>
              <a:rPr lang="fr-FR" sz="1650">
                <a:solidFill>
                  <a:srgbClr val="FFA8A8"/>
                </a:solidFill>
                <a:latin typeface="Marianne ExtraBold" panose="02000000000000000000" pitchFamily="50" charset="0"/>
              </a:rPr>
              <a:t>Webinaires cadres</a:t>
            </a:r>
          </a:p>
        </p:txBody>
      </p:sp>
      <p:sp>
        <p:nvSpPr>
          <p:cNvPr id="32" name="Rectangle : coins arrondis 31">
            <a:extLst>
              <a:ext uri="{FF2B5EF4-FFF2-40B4-BE49-F238E27FC236}">
                <a16:creationId xmlns:a16="http://schemas.microsoft.com/office/drawing/2014/main" id="{F1746D23-3578-4B3D-8786-96C9C7E53044}"/>
              </a:ext>
            </a:extLst>
          </p:cNvPr>
          <p:cNvSpPr/>
          <p:nvPr/>
        </p:nvSpPr>
        <p:spPr>
          <a:xfrm>
            <a:off x="155997" y="3496770"/>
            <a:ext cx="4332396" cy="1490320"/>
          </a:xfrm>
          <a:prstGeom prst="roundRect">
            <a:avLst>
              <a:gd name="adj" fmla="val 11813"/>
            </a:avLst>
          </a:prstGeom>
          <a:noFill/>
          <a:ln>
            <a:solidFill>
              <a:srgbClr val="FCB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3" name="Group 10">
            <a:extLst>
              <a:ext uri="{FF2B5EF4-FFF2-40B4-BE49-F238E27FC236}">
                <a16:creationId xmlns:a16="http://schemas.microsoft.com/office/drawing/2014/main" id="{1A9E6EDB-2E81-4AA4-B584-12719B3DD6D5}"/>
              </a:ext>
            </a:extLst>
          </p:cNvPr>
          <p:cNvGrpSpPr/>
          <p:nvPr/>
        </p:nvGrpSpPr>
        <p:grpSpPr>
          <a:xfrm>
            <a:off x="316378" y="3092387"/>
            <a:ext cx="771525" cy="771525"/>
            <a:chOff x="0" y="0"/>
            <a:chExt cx="812800" cy="812800"/>
          </a:xfrm>
        </p:grpSpPr>
        <p:sp>
          <p:nvSpPr>
            <p:cNvPr id="34" name="Freeform 11">
              <a:extLst>
                <a:ext uri="{FF2B5EF4-FFF2-40B4-BE49-F238E27FC236}">
                  <a16:creationId xmlns:a16="http://schemas.microsoft.com/office/drawing/2014/main" id="{BE636622-6FB5-4680-B32A-040B3BB010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5" name="TextBox 12">
              <a:extLst>
                <a:ext uri="{FF2B5EF4-FFF2-40B4-BE49-F238E27FC236}">
                  <a16:creationId xmlns:a16="http://schemas.microsoft.com/office/drawing/2014/main" id="{FCEF2EAC-2F7E-4296-AB24-0FB386F050C7}"/>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6" name="Graphique 35" descr="Connexions avec un remplissage uni">
            <a:extLst>
              <a:ext uri="{FF2B5EF4-FFF2-40B4-BE49-F238E27FC236}">
                <a16:creationId xmlns:a16="http://schemas.microsoft.com/office/drawing/2014/main" id="{42ABB7B6-13E7-4ECE-A1CF-699054E1C5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00212" y="3176221"/>
            <a:ext cx="603857" cy="603857"/>
          </a:xfrm>
          <a:prstGeom prst="rect">
            <a:avLst/>
          </a:prstGeom>
        </p:spPr>
      </p:pic>
      <p:sp>
        <p:nvSpPr>
          <p:cNvPr id="37" name="TextBox 62">
            <a:extLst>
              <a:ext uri="{FF2B5EF4-FFF2-40B4-BE49-F238E27FC236}">
                <a16:creationId xmlns:a16="http://schemas.microsoft.com/office/drawing/2014/main" id="{1270234B-9847-4189-9C67-53135F362144}"/>
              </a:ext>
            </a:extLst>
          </p:cNvPr>
          <p:cNvSpPr txBox="1"/>
          <p:nvPr/>
        </p:nvSpPr>
        <p:spPr>
          <a:xfrm>
            <a:off x="287657" y="3671251"/>
            <a:ext cx="4069073" cy="1290161"/>
          </a:xfrm>
          <a:prstGeom prst="rect">
            <a:avLst/>
          </a:prstGeom>
        </p:spPr>
        <p:txBody>
          <a:bodyPr wrap="square" lIns="0" tIns="0" rIns="0" bIns="0" rtlCol="0" anchor="t">
            <a:spAutoFit/>
          </a:bodyPr>
          <a:lstStyle/>
          <a:p>
            <a:pPr marL="171450" indent="-171450" algn="ctr">
              <a:lnSpc>
                <a:spcPts val="1560"/>
              </a:lnSpc>
              <a:buFont typeface="Arial" panose="020B0604020202020204" pitchFamily="34" charset="0"/>
              <a:buChar char="•"/>
            </a:pPr>
            <a:r>
              <a:rPr lang="fr-FR" sz="1200" dirty="0">
                <a:solidFill>
                  <a:srgbClr val="27347F"/>
                </a:solidFill>
                <a:latin typeface="Marianne Medium"/>
                <a:hlinkClick r:id="rId7">
                  <a:extLst>
                    <a:ext uri="{A12FA001-AC4F-418D-AE19-62706E023703}">
                      <ahyp:hlinkClr xmlns:ahyp="http://schemas.microsoft.com/office/drawing/2018/hyperlinkcolor" val="tx"/>
                    </a:ext>
                  </a:extLst>
                </a:hlinkClick>
              </a:rPr>
              <a:t>Webinaire du 13 décembre 2023</a:t>
            </a:r>
            <a:endParaRPr lang="fr-FR" sz="1200" dirty="0">
              <a:solidFill>
                <a:srgbClr val="27347F"/>
              </a:solidFill>
              <a:latin typeface="Marianne Medium"/>
            </a:endParaRPr>
          </a:p>
          <a:p>
            <a:pPr marL="172800" lvl="1">
              <a:lnSpc>
                <a:spcPts val="1560"/>
              </a:lnSpc>
              <a:spcAft>
                <a:spcPts val="600"/>
              </a:spcAft>
            </a:pPr>
            <a:r>
              <a:rPr lang="fr-FR" sz="1050" dirty="0">
                <a:solidFill>
                  <a:srgbClr val="27347F"/>
                </a:solidFill>
                <a:latin typeface="Marianne" panose="02000000000000000000" pitchFamily="50" charset="0"/>
              </a:rPr>
              <a:t>Dédié au bureau des entreprises, à destination des chefs d’établissement et DDFPT des lycées avec des formations professionnelles</a:t>
            </a:r>
          </a:p>
          <a:p>
            <a:pPr marL="171450" indent="-171450">
              <a:lnSpc>
                <a:spcPts val="1560"/>
              </a:lnSpc>
              <a:buFont typeface="Arial" panose="020B0604020202020204" pitchFamily="34" charset="0"/>
              <a:buChar char="•"/>
            </a:pPr>
            <a:r>
              <a:rPr lang="fr-FR" sz="1200" dirty="0">
                <a:solidFill>
                  <a:srgbClr val="27347F"/>
                </a:solidFill>
                <a:latin typeface="Marianne Medium"/>
                <a:hlinkClick r:id="rId7">
                  <a:extLst>
                    <a:ext uri="{A12FA001-AC4F-418D-AE19-62706E023703}">
                      <ahyp:hlinkClr xmlns:ahyp="http://schemas.microsoft.com/office/drawing/2018/hyperlinkcolor" val="tx"/>
                    </a:ext>
                  </a:extLst>
                </a:hlinkClick>
              </a:rPr>
              <a:t>Séminaire du 22 janvier 2024</a:t>
            </a:r>
            <a:endParaRPr lang="fr-FR" sz="1200" dirty="0">
              <a:solidFill>
                <a:srgbClr val="27347F"/>
              </a:solidFill>
              <a:latin typeface="Marianne Medium"/>
            </a:endParaRPr>
          </a:p>
          <a:p>
            <a:pPr marL="172800">
              <a:lnSpc>
                <a:spcPts val="1560"/>
              </a:lnSpc>
              <a:spcAft>
                <a:spcPts val="600"/>
              </a:spcAft>
            </a:pPr>
            <a:r>
              <a:rPr lang="fr-FR" sz="1050" dirty="0">
                <a:solidFill>
                  <a:srgbClr val="27347F"/>
                </a:solidFill>
                <a:latin typeface="Marianne" panose="02000000000000000000" pitchFamily="50" charset="0"/>
              </a:rPr>
              <a:t>À destination des responsables des bureaux des entreprises</a:t>
            </a:r>
          </a:p>
        </p:txBody>
      </p:sp>
      <p:sp>
        <p:nvSpPr>
          <p:cNvPr id="38" name="TextBox 60">
            <a:extLst>
              <a:ext uri="{FF2B5EF4-FFF2-40B4-BE49-F238E27FC236}">
                <a16:creationId xmlns:a16="http://schemas.microsoft.com/office/drawing/2014/main" id="{DF2739DA-D0F9-4826-A276-11CDBD2C9120}"/>
              </a:ext>
            </a:extLst>
          </p:cNvPr>
          <p:cNvSpPr txBox="1"/>
          <p:nvPr/>
        </p:nvSpPr>
        <p:spPr>
          <a:xfrm>
            <a:off x="1160233" y="3205509"/>
            <a:ext cx="2901728" cy="254557"/>
          </a:xfrm>
          <a:prstGeom prst="rect">
            <a:avLst/>
          </a:prstGeom>
        </p:spPr>
        <p:txBody>
          <a:bodyPr wrap="square" lIns="0" tIns="0" rIns="0" bIns="0" rtlCol="0" anchor="t">
            <a:spAutoFit/>
          </a:bodyPr>
          <a:lstStyle/>
          <a:p>
            <a:pPr>
              <a:lnSpc>
                <a:spcPts val="2145"/>
              </a:lnSpc>
            </a:pPr>
            <a:r>
              <a:rPr lang="fr-FR" sz="1650">
                <a:solidFill>
                  <a:srgbClr val="FFA8A8"/>
                </a:solidFill>
                <a:latin typeface="Marianne ExtraBold" panose="02000000000000000000" pitchFamily="50" charset="0"/>
              </a:rPr>
              <a:t>Accompagnement RBDE</a:t>
            </a:r>
          </a:p>
        </p:txBody>
      </p:sp>
      <p:sp>
        <p:nvSpPr>
          <p:cNvPr id="39" name="TextBox 62">
            <a:extLst>
              <a:ext uri="{FF2B5EF4-FFF2-40B4-BE49-F238E27FC236}">
                <a16:creationId xmlns:a16="http://schemas.microsoft.com/office/drawing/2014/main" id="{81D0B1BC-7529-469E-BDE6-380DFC4B18B4}"/>
              </a:ext>
            </a:extLst>
          </p:cNvPr>
          <p:cNvSpPr txBox="1"/>
          <p:nvPr/>
        </p:nvSpPr>
        <p:spPr>
          <a:xfrm>
            <a:off x="4787269" y="1987647"/>
            <a:ext cx="4069073" cy="2830647"/>
          </a:xfrm>
          <a:prstGeom prst="rect">
            <a:avLst/>
          </a:prstGeom>
        </p:spPr>
        <p:txBody>
          <a:bodyPr wrap="square" lIns="0" tIns="0" rIns="0" bIns="0" rtlCol="0" anchor="t">
            <a:spAutoFit/>
          </a:bodyPr>
          <a:lstStyle/>
          <a:p>
            <a:pPr marL="228600" indent="-228600">
              <a:lnSpc>
                <a:spcPts val="1560"/>
              </a:lnSpc>
              <a:spcAft>
                <a:spcPts val="600"/>
              </a:spcAft>
              <a:buFont typeface="+mj-lt"/>
              <a:buAutoNum type="arabicPeriod"/>
            </a:pPr>
            <a:r>
              <a:rPr lang="fr-FR" sz="1100" dirty="0">
                <a:solidFill>
                  <a:srgbClr val="27347F"/>
                </a:solidFill>
                <a:latin typeface="Marianne"/>
              </a:rPr>
              <a:t>Accompagner les élèves vers des parcours de réussite</a:t>
            </a:r>
          </a:p>
          <a:p>
            <a:pPr marL="228600" indent="-228600">
              <a:lnSpc>
                <a:spcPts val="1560"/>
              </a:lnSpc>
              <a:spcAft>
                <a:spcPts val="600"/>
              </a:spcAft>
              <a:buFont typeface="+mj-lt"/>
              <a:buAutoNum type="arabicPeriod"/>
            </a:pPr>
            <a:r>
              <a:rPr lang="fr-FR" sz="1100" dirty="0">
                <a:solidFill>
                  <a:srgbClr val="27347F"/>
                </a:solidFill>
                <a:latin typeface="Marianne"/>
              </a:rPr>
              <a:t>"Tous droits ouverts (TDO)" et "Ambition réussite"</a:t>
            </a:r>
          </a:p>
          <a:p>
            <a:pPr marL="228600" indent="-228600">
              <a:lnSpc>
                <a:spcPts val="1560"/>
              </a:lnSpc>
              <a:spcAft>
                <a:spcPts val="600"/>
              </a:spcAft>
              <a:buFont typeface="+mj-lt"/>
              <a:buAutoNum type="arabicPeriod"/>
            </a:pPr>
            <a:r>
              <a:rPr lang="fr-FR" sz="1100" dirty="0">
                <a:solidFill>
                  <a:srgbClr val="27347F"/>
                </a:solidFill>
                <a:latin typeface="Marianne"/>
              </a:rPr>
              <a:t>Implication des inspecteurs du second degré dans le développement des relations école entreprise et l’évolution de l’offre de formation</a:t>
            </a:r>
          </a:p>
          <a:p>
            <a:pPr marL="228600" indent="-228600">
              <a:lnSpc>
                <a:spcPts val="1560"/>
              </a:lnSpc>
              <a:spcAft>
                <a:spcPts val="600"/>
              </a:spcAft>
              <a:buFont typeface="+mj-lt"/>
              <a:buAutoNum type="arabicPeriod"/>
            </a:pPr>
            <a:r>
              <a:rPr lang="fr-FR" sz="1100" dirty="0">
                <a:solidFill>
                  <a:srgbClr val="27347F"/>
                </a:solidFill>
                <a:latin typeface="Marianne"/>
              </a:rPr>
              <a:t>La ventilation des moyens de la dotation horaire globale (DHG) et l’exploitation de tous les leviers de rémunération disponibles</a:t>
            </a:r>
          </a:p>
          <a:p>
            <a:pPr marL="228600" indent="-228600">
              <a:lnSpc>
                <a:spcPts val="1560"/>
              </a:lnSpc>
              <a:spcAft>
                <a:spcPts val="600"/>
              </a:spcAft>
              <a:buFont typeface="+mj-lt"/>
              <a:buAutoNum type="arabicPeriod"/>
            </a:pPr>
            <a:r>
              <a:rPr lang="fr-FR" sz="1100" dirty="0">
                <a:solidFill>
                  <a:srgbClr val="27347F"/>
                </a:solidFill>
                <a:latin typeface="Marianne"/>
              </a:rPr>
              <a:t>Le panorama des certifications professionnelles en +1 (CS, TP, DSP, CQP, CAP), France compétences, la VAE</a:t>
            </a:r>
          </a:p>
          <a:p>
            <a:pPr marL="228600" indent="-228600">
              <a:lnSpc>
                <a:spcPts val="1560"/>
              </a:lnSpc>
              <a:spcAft>
                <a:spcPts val="600"/>
              </a:spcAft>
              <a:buFont typeface="+mj-lt"/>
              <a:buAutoNum type="arabicPeriod"/>
            </a:pPr>
            <a:r>
              <a:rPr lang="fr-FR" sz="1100" dirty="0">
                <a:solidFill>
                  <a:srgbClr val="27347F"/>
                </a:solidFill>
                <a:latin typeface="Marianne"/>
              </a:rPr>
              <a:t>La modalité de formation par apprentissage, le contrôle pédagogique, la certification qualité</a:t>
            </a:r>
          </a:p>
        </p:txBody>
      </p:sp>
      <p:sp>
        <p:nvSpPr>
          <p:cNvPr id="41" name="TextBox 62">
            <a:extLst>
              <a:ext uri="{FF2B5EF4-FFF2-40B4-BE49-F238E27FC236}">
                <a16:creationId xmlns:a16="http://schemas.microsoft.com/office/drawing/2014/main" id="{AB53F92E-919D-4AF9-B2BE-2BA07AB7072E}"/>
              </a:ext>
            </a:extLst>
          </p:cNvPr>
          <p:cNvSpPr txBox="1"/>
          <p:nvPr/>
        </p:nvSpPr>
        <p:spPr>
          <a:xfrm>
            <a:off x="1223080" y="1635370"/>
            <a:ext cx="2676271" cy="195246"/>
          </a:xfrm>
          <a:prstGeom prst="rect">
            <a:avLst/>
          </a:prstGeom>
        </p:spPr>
        <p:txBody>
          <a:bodyPr wrap="square" lIns="0" tIns="0" rIns="0" bIns="0" rtlCol="0" anchor="t">
            <a:spAutoFit/>
          </a:bodyPr>
          <a:lstStyle/>
          <a:p>
            <a:pPr>
              <a:lnSpc>
                <a:spcPts val="1560"/>
              </a:lnSpc>
            </a:pPr>
            <a:r>
              <a:rPr lang="fr-FR" sz="1300">
                <a:solidFill>
                  <a:srgbClr val="27347F"/>
                </a:solidFill>
                <a:latin typeface="Marianne Medium"/>
                <a:hlinkClick r:id="rId4">
                  <a:extLst>
                    <a:ext uri="{A12FA001-AC4F-418D-AE19-62706E023703}">
                      <ahyp:hlinkClr xmlns:ahyp="http://schemas.microsoft.com/office/drawing/2018/hyperlinkcolor" val="tx"/>
                    </a:ext>
                  </a:extLst>
                </a:hlinkClick>
              </a:rPr>
              <a:t>Personnels de direction</a:t>
            </a:r>
            <a:endParaRPr lang="fr-FR" sz="1300">
              <a:solidFill>
                <a:srgbClr val="27347F"/>
              </a:solidFill>
              <a:latin typeface="Marianne Medium"/>
            </a:endParaRPr>
          </a:p>
        </p:txBody>
      </p:sp>
      <p:pic>
        <p:nvPicPr>
          <p:cNvPr id="42" name="Image 41" descr="Une image contenant logo, croquis, clipart, Graphique&#10;&#10;Description générée automatiquement">
            <a:hlinkClick r:id="rId4"/>
            <a:extLst>
              <a:ext uri="{FF2B5EF4-FFF2-40B4-BE49-F238E27FC236}">
                <a16:creationId xmlns:a16="http://schemas.microsoft.com/office/drawing/2014/main" id="{FBB62345-A0E8-453C-AE0F-D99D997494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58973" y="1571716"/>
            <a:ext cx="464820" cy="466725"/>
          </a:xfrm>
          <a:prstGeom prst="rect">
            <a:avLst/>
          </a:prstGeom>
        </p:spPr>
      </p:pic>
      <p:pic>
        <p:nvPicPr>
          <p:cNvPr id="43" name="Image 42" descr="Une image contenant logo, croquis, clipart, Graphique&#10;&#10;Description générée automatiquement">
            <a:hlinkClick r:id="rId4"/>
            <a:extLst>
              <a:ext uri="{FF2B5EF4-FFF2-40B4-BE49-F238E27FC236}">
                <a16:creationId xmlns:a16="http://schemas.microsoft.com/office/drawing/2014/main" id="{EA6EB267-B5C2-413F-ABFF-FB1DA027E48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21050" y="1550505"/>
            <a:ext cx="464820" cy="466725"/>
          </a:xfrm>
          <a:prstGeom prst="rect">
            <a:avLst/>
          </a:prstGeom>
        </p:spPr>
      </p:pic>
      <p:sp>
        <p:nvSpPr>
          <p:cNvPr id="44" name="TextBox 62">
            <a:extLst>
              <a:ext uri="{FF2B5EF4-FFF2-40B4-BE49-F238E27FC236}">
                <a16:creationId xmlns:a16="http://schemas.microsoft.com/office/drawing/2014/main" id="{6E8B503A-F967-41B9-9B66-C8C40034A048}"/>
              </a:ext>
            </a:extLst>
          </p:cNvPr>
          <p:cNvSpPr txBox="1"/>
          <p:nvPr/>
        </p:nvSpPr>
        <p:spPr>
          <a:xfrm>
            <a:off x="4957158" y="340817"/>
            <a:ext cx="3096540" cy="246221"/>
          </a:xfrm>
          <a:prstGeom prst="rect">
            <a:avLst/>
          </a:prstGeom>
        </p:spPr>
        <p:txBody>
          <a:bodyPr wrap="square" lIns="0" tIns="0" rIns="0" bIns="0" rtlCol="0" anchor="t">
            <a:spAutoFit/>
          </a:bodyPr>
          <a:lstStyle/>
          <a:p>
            <a:pPr algn="ctr"/>
            <a:r>
              <a:rPr lang="fr-FR" sz="1600" dirty="0">
                <a:solidFill>
                  <a:srgbClr val="E62967"/>
                </a:solidFill>
                <a:latin typeface="Marianne Medium" panose="02000000000000000000" pitchFamily="50" charset="0"/>
              </a:rPr>
              <a:t>Chaîne </a:t>
            </a:r>
            <a:r>
              <a:rPr lang="fr-FR" sz="1600" dirty="0" err="1">
                <a:solidFill>
                  <a:srgbClr val="E62967"/>
                </a:solidFill>
                <a:latin typeface="Marianne Medium" panose="02000000000000000000" pitchFamily="50" charset="0"/>
              </a:rPr>
              <a:t>PodEduc</a:t>
            </a:r>
            <a:r>
              <a:rPr lang="fr-FR" sz="1600" dirty="0">
                <a:solidFill>
                  <a:srgbClr val="E62967"/>
                </a:solidFill>
                <a:latin typeface="Marianne Medium" panose="02000000000000000000" pitchFamily="50" charset="0"/>
              </a:rPr>
              <a:t> de la DGESCO</a:t>
            </a:r>
            <a:endParaRPr lang="fr-FR" sz="1600" dirty="0">
              <a:solidFill>
                <a:srgbClr val="0000FF"/>
              </a:solidFill>
              <a:latin typeface="Marianne Medium" panose="02000000000000000000" pitchFamily="50" charset="0"/>
              <a:hlinkClick r:id="rId9">
                <a:extLst>
                  <a:ext uri="{A12FA001-AC4F-418D-AE19-62706E023703}">
                    <ahyp:hlinkClr xmlns:ahyp="http://schemas.microsoft.com/office/drawing/2018/hyperlinkcolor" val="tx"/>
                  </a:ext>
                </a:extLst>
              </a:hlinkClick>
            </a:endParaRPr>
          </a:p>
        </p:txBody>
      </p:sp>
      <p:pic>
        <p:nvPicPr>
          <p:cNvPr id="45" name="Image 44">
            <a:extLst>
              <a:ext uri="{FF2B5EF4-FFF2-40B4-BE49-F238E27FC236}">
                <a16:creationId xmlns:a16="http://schemas.microsoft.com/office/drawing/2014/main" id="{8289F5D8-C822-4FDD-AEF4-B23B017E5F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1491" y="166616"/>
            <a:ext cx="1188331" cy="949002"/>
          </a:xfrm>
          <a:prstGeom prst="rect">
            <a:avLst/>
          </a:prstGeom>
        </p:spPr>
      </p:pic>
      <p:pic>
        <p:nvPicPr>
          <p:cNvPr id="47" name="Image 46" descr="Une image contenant logo, croquis, clipart, Graphique&#10;&#10;Description générée automatiquement">
            <a:hlinkClick r:id="rId7"/>
            <a:extLst>
              <a:ext uri="{FF2B5EF4-FFF2-40B4-BE49-F238E27FC236}">
                <a16:creationId xmlns:a16="http://schemas.microsoft.com/office/drawing/2014/main" id="{A0A195BF-9053-47F3-B89A-FD9BE185AEE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7462025">
            <a:off x="2604067" y="4362385"/>
            <a:ext cx="464820" cy="466725"/>
          </a:xfrm>
          <a:prstGeom prst="rect">
            <a:avLst/>
          </a:prstGeom>
        </p:spPr>
      </p:pic>
      <p:pic>
        <p:nvPicPr>
          <p:cNvPr id="48" name="Image 47" descr="Une image contenant logo, croquis, clipart, Graphique&#10;&#10;Description générée automatiquement">
            <a:hlinkClick r:id="rId7"/>
            <a:extLst>
              <a:ext uri="{FF2B5EF4-FFF2-40B4-BE49-F238E27FC236}">
                <a16:creationId xmlns:a16="http://schemas.microsoft.com/office/drawing/2014/main" id="{BAE309A2-A6B7-46C8-8311-22B50CBF70E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418204">
            <a:off x="3590489" y="3468050"/>
            <a:ext cx="464820" cy="466725"/>
          </a:xfrm>
          <a:prstGeom prst="rect">
            <a:avLst/>
          </a:prstGeom>
        </p:spPr>
      </p:pic>
      <p:pic>
        <p:nvPicPr>
          <p:cNvPr id="3" name="Image 2">
            <a:extLst>
              <a:ext uri="{FF2B5EF4-FFF2-40B4-BE49-F238E27FC236}">
                <a16:creationId xmlns:a16="http://schemas.microsoft.com/office/drawing/2014/main" id="{6A80B809-EBFF-4EE5-85C8-705FE489DD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0076" y="128580"/>
            <a:ext cx="756000" cy="776250"/>
          </a:xfrm>
          <a:prstGeom prst="rect">
            <a:avLst/>
          </a:prstGeom>
        </p:spPr>
      </p:pic>
      <p:pic>
        <p:nvPicPr>
          <p:cNvPr id="46" name="Image 45" descr="Une image contenant logo, croquis, clipart, Graphique&#10;&#10;Description générée automatiquement">
            <a:hlinkClick r:id="rId9"/>
            <a:extLst>
              <a:ext uri="{FF2B5EF4-FFF2-40B4-BE49-F238E27FC236}">
                <a16:creationId xmlns:a16="http://schemas.microsoft.com/office/drawing/2014/main" id="{81E9E460-2581-4912-979C-05423D9CEC6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05148" y="575668"/>
            <a:ext cx="464820" cy="466725"/>
          </a:xfrm>
          <a:prstGeom prst="rect">
            <a:avLst/>
          </a:prstGeom>
        </p:spPr>
      </p:pic>
      <p:sp>
        <p:nvSpPr>
          <p:cNvPr id="40" name="TextBox 62">
            <a:extLst>
              <a:ext uri="{FF2B5EF4-FFF2-40B4-BE49-F238E27FC236}">
                <a16:creationId xmlns:a16="http://schemas.microsoft.com/office/drawing/2014/main" id="{0B2B2374-2CA0-446D-AA94-3FBB7900216D}"/>
              </a:ext>
            </a:extLst>
          </p:cNvPr>
          <p:cNvSpPr txBox="1"/>
          <p:nvPr/>
        </p:nvSpPr>
        <p:spPr>
          <a:xfrm>
            <a:off x="5173428" y="576215"/>
            <a:ext cx="2664000" cy="338554"/>
          </a:xfrm>
          <a:prstGeom prst="rect">
            <a:avLst/>
          </a:prstGeom>
        </p:spPr>
        <p:txBody>
          <a:bodyPr wrap="square" lIns="0" tIns="0" rIns="0" bIns="0" rtlCol="0" anchor="t">
            <a:spAutoFit/>
          </a:bodyPr>
          <a:lstStyle/>
          <a:p>
            <a:pPr algn="r"/>
            <a:r>
              <a:rPr lang="fr-FR" sz="1100" dirty="0">
                <a:solidFill>
                  <a:srgbClr val="27347F"/>
                </a:solidFill>
                <a:latin typeface="Marianne" panose="02000000000000000000" pitchFamily="50" charset="0"/>
                <a:hlinkClick r:id="rId9">
                  <a:extLst>
                    <a:ext uri="{A12FA001-AC4F-418D-AE19-62706E023703}">
                      <ahyp:hlinkClr xmlns:ahyp="http://schemas.microsoft.com/office/drawing/2018/hyperlinkcolor" val="tx"/>
                    </a:ext>
                  </a:extLst>
                </a:hlinkClick>
              </a:rPr>
              <a:t>Lycées professionnels, apprentissage et formation professionnelle continue</a:t>
            </a:r>
            <a:endParaRPr lang="fr-FR" sz="1100" dirty="0">
              <a:solidFill>
                <a:srgbClr val="27347F"/>
              </a:solidFill>
              <a:latin typeface="Marianne" panose="02000000000000000000" pitchFamily="50" charset="0"/>
            </a:endParaRPr>
          </a:p>
        </p:txBody>
      </p:sp>
    </p:spTree>
    <p:extLst>
      <p:ext uri="{BB962C8B-B14F-4D97-AF65-F5344CB8AC3E}">
        <p14:creationId xmlns:p14="http://schemas.microsoft.com/office/powerpoint/2010/main" val="471028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213382"/>
            <a:ext cx="8820150" cy="3786838"/>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822578"/>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56" name="TextBox 56"/>
          <p:cNvSpPr txBox="1"/>
          <p:nvPr/>
        </p:nvSpPr>
        <p:spPr>
          <a:xfrm>
            <a:off x="5309838" y="143280"/>
            <a:ext cx="3662712" cy="923330"/>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panose="02000000000000000000" pitchFamily="50" charset="0"/>
              </a:rPr>
              <a:t>Pour corriger les fragilités des élèves révélées par les tests de positionnement effectués à l’entrée au lycée, les heures de mathématiques et de français se feront en groupes à effectifs réduits en </a:t>
            </a:r>
            <a:r>
              <a:rPr lang="fr-FR" sz="1000">
                <a:solidFill>
                  <a:srgbClr val="E62967"/>
                </a:solidFill>
                <a:latin typeface="Marianne" panose="02000000000000000000" pitchFamily="50" charset="0"/>
              </a:rPr>
              <a:t>seconde</a:t>
            </a:r>
            <a:r>
              <a:rPr lang="fr-FR" sz="1000">
                <a:solidFill>
                  <a:srgbClr val="545454"/>
                </a:solidFill>
                <a:latin typeface="Marianne" panose="02000000000000000000" pitchFamily="50" charset="0"/>
              </a:rPr>
              <a:t> </a:t>
            </a:r>
            <a:r>
              <a:rPr lang="fr-FR" sz="1000">
                <a:solidFill>
                  <a:srgbClr val="E62967"/>
                </a:solidFill>
                <a:latin typeface="Marianne" panose="02000000000000000000" pitchFamily="50" charset="0"/>
              </a:rPr>
              <a:t>et</a:t>
            </a:r>
            <a:r>
              <a:rPr lang="fr-FR" sz="1000">
                <a:solidFill>
                  <a:srgbClr val="545454"/>
                </a:solidFill>
                <a:latin typeface="Marianne" panose="02000000000000000000" pitchFamily="50" charset="0"/>
              </a:rPr>
              <a:t> </a:t>
            </a:r>
            <a:r>
              <a:rPr lang="fr-FR" sz="1000">
                <a:solidFill>
                  <a:srgbClr val="E62967"/>
                </a:solidFill>
                <a:latin typeface="Marianne" panose="02000000000000000000" pitchFamily="50" charset="0"/>
              </a:rPr>
              <a:t>première</a:t>
            </a:r>
            <a:r>
              <a:rPr lang="fr-FR" sz="1000">
                <a:solidFill>
                  <a:srgbClr val="545454"/>
                </a:solidFill>
                <a:latin typeface="Marianne" panose="02000000000000000000" pitchFamily="50" charset="0"/>
              </a:rPr>
              <a:t> professionnelle. Ces groupes seront organisés sur la base des résultats à ces tests et en fonction de la progression de chaque élève.</a:t>
            </a:r>
          </a:p>
        </p:txBody>
      </p:sp>
      <p:sp>
        <p:nvSpPr>
          <p:cNvPr id="57" name="TextBox 57"/>
          <p:cNvSpPr txBox="1"/>
          <p:nvPr/>
        </p:nvSpPr>
        <p:spPr>
          <a:xfrm>
            <a:off x="238342" y="1587730"/>
            <a:ext cx="2520000" cy="599267"/>
          </a:xfrm>
          <a:prstGeom prst="rect">
            <a:avLst/>
          </a:prstGeom>
        </p:spPr>
        <p:txBody>
          <a:bodyPr lIns="0" tIns="0" rIns="0" bIns="0" rtlCol="0" anchor="t">
            <a:spAutoFit/>
          </a:bodyPr>
          <a:lstStyle/>
          <a:p>
            <a:pPr marL="171450" indent="-171450">
              <a:lnSpc>
                <a:spcPts val="1560"/>
              </a:lnSpc>
              <a:buFont typeface="Arial" panose="020B0604020202020204" pitchFamily="34" charset="0"/>
              <a:buChar char="•"/>
            </a:pPr>
            <a:r>
              <a:rPr lang="fr-FR" sz="1100">
                <a:solidFill>
                  <a:schemeClr val="bg1"/>
                </a:solidFill>
                <a:latin typeface="Marianne"/>
                <a:hlinkClick r:id="rId6">
                  <a:extLst>
                    <a:ext uri="{A12FA001-AC4F-418D-AE19-62706E023703}">
                      <ahyp:hlinkClr xmlns:ahyp="http://schemas.microsoft.com/office/drawing/2018/hyperlinkcolor" val="tx"/>
                    </a:ext>
                  </a:extLst>
                </a:hlinkClick>
              </a:rPr>
              <a:t>Ressources d'accompagnement</a:t>
            </a:r>
            <a:r>
              <a:rPr lang="fr-FR" sz="1100">
                <a:solidFill>
                  <a:schemeClr val="bg1"/>
                </a:solidFill>
                <a:latin typeface="Marianne"/>
              </a:rPr>
              <a:t> à l’exploitation des tests de positionnement</a:t>
            </a:r>
          </a:p>
        </p:txBody>
      </p:sp>
      <p:sp>
        <p:nvSpPr>
          <p:cNvPr id="58" name="TextBox 58"/>
          <p:cNvSpPr txBox="1"/>
          <p:nvPr/>
        </p:nvSpPr>
        <p:spPr>
          <a:xfrm>
            <a:off x="179080" y="125888"/>
            <a:ext cx="5154920"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2</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Permettre des enseignements aux savoirs fondamentaux en classes réduites</a:t>
            </a:r>
          </a:p>
        </p:txBody>
      </p:sp>
      <p:sp>
        <p:nvSpPr>
          <p:cNvPr id="59" name="TextBox 59"/>
          <p:cNvSpPr txBox="1"/>
          <p:nvPr/>
        </p:nvSpPr>
        <p:spPr>
          <a:xfrm>
            <a:off x="1346060" y="933741"/>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pic>
        <p:nvPicPr>
          <p:cNvPr id="70" name="Image 69">
            <a:hlinkClick r:id="rId6"/>
            <a:extLst>
              <a:ext uri="{FF2B5EF4-FFF2-40B4-BE49-F238E27FC236}">
                <a16:creationId xmlns:a16="http://schemas.microsoft.com/office/drawing/2014/main" id="{EAD076CA-4D47-4730-8CD5-3DFC2F7CFB6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6380" y="2196629"/>
            <a:ext cx="1608037" cy="900000"/>
          </a:xfrm>
          <a:prstGeom prst="rect">
            <a:avLst/>
          </a:prstGeom>
        </p:spPr>
      </p:pic>
      <p:sp>
        <p:nvSpPr>
          <p:cNvPr id="36" name="TextBox 57">
            <a:extLst>
              <a:ext uri="{FF2B5EF4-FFF2-40B4-BE49-F238E27FC236}">
                <a16:creationId xmlns:a16="http://schemas.microsoft.com/office/drawing/2014/main" id="{1844E22F-77BD-4D4A-944F-D65BFF92ED2C}"/>
              </a:ext>
            </a:extLst>
          </p:cNvPr>
          <p:cNvSpPr txBox="1"/>
          <p:nvPr/>
        </p:nvSpPr>
        <p:spPr>
          <a:xfrm>
            <a:off x="244680" y="3128940"/>
            <a:ext cx="2484000" cy="804451"/>
          </a:xfrm>
          <a:prstGeom prst="rect">
            <a:avLst/>
          </a:prstGeom>
        </p:spPr>
        <p:txBody>
          <a:bodyPr lIns="0" tIns="0" rIns="0" bIns="0" rtlCol="0" anchor="t">
            <a:spAutoFit/>
          </a:bodyPr>
          <a:lstStyle/>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8">
                  <a:extLst>
                    <a:ext uri="{A12FA001-AC4F-418D-AE19-62706E023703}">
                      <ahyp:hlinkClr xmlns:ahyp="http://schemas.microsoft.com/office/drawing/2018/hyperlinkcolor" val="tx"/>
                    </a:ext>
                  </a:extLst>
                </a:hlinkClick>
              </a:rPr>
              <a:t>Quelques éléments d’analyse </a:t>
            </a:r>
            <a:r>
              <a:rPr lang="fr-FR" sz="1100">
                <a:solidFill>
                  <a:srgbClr val="FFFFFF"/>
                </a:solidFill>
                <a:latin typeface="Marianne" panose="02000000000000000000" pitchFamily="50" charset="0"/>
              </a:rPr>
              <a:t>des tests de positionnement 2023 (échelles nationale, académique et établissement) </a:t>
            </a:r>
            <a:endParaRPr lang="fr-FR" sz="1100">
              <a:solidFill>
                <a:schemeClr val="bg1"/>
              </a:solidFill>
              <a:latin typeface="Marianne" panose="02000000000000000000" pitchFamily="50" charset="0"/>
            </a:endParaRPr>
          </a:p>
        </p:txBody>
      </p:sp>
      <p:grpSp>
        <p:nvGrpSpPr>
          <p:cNvPr id="10" name="Groupe 9">
            <a:extLst>
              <a:ext uri="{FF2B5EF4-FFF2-40B4-BE49-F238E27FC236}">
                <a16:creationId xmlns:a16="http://schemas.microsoft.com/office/drawing/2014/main" id="{46715759-4E65-4A9D-8E0A-0CECF0535C79}"/>
              </a:ext>
            </a:extLst>
          </p:cNvPr>
          <p:cNvGrpSpPr>
            <a:grpSpLocks noChangeAspect="1"/>
          </p:cNvGrpSpPr>
          <p:nvPr/>
        </p:nvGrpSpPr>
        <p:grpSpPr>
          <a:xfrm>
            <a:off x="876444" y="3776220"/>
            <a:ext cx="1432291" cy="1224000"/>
            <a:chOff x="3536005" y="2817013"/>
            <a:chExt cx="2064181" cy="1769146"/>
          </a:xfrm>
        </p:grpSpPr>
        <p:pic>
          <p:nvPicPr>
            <p:cNvPr id="8" name="Image 7">
              <a:hlinkClick r:id="rId8"/>
              <a:extLst>
                <a:ext uri="{FF2B5EF4-FFF2-40B4-BE49-F238E27FC236}">
                  <a16:creationId xmlns:a16="http://schemas.microsoft.com/office/drawing/2014/main" id="{6B702E8A-668A-4E1A-8C8B-F12B98CBE00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53459" y="2817013"/>
              <a:ext cx="946727" cy="1339077"/>
            </a:xfrm>
            <a:prstGeom prst="rect">
              <a:avLst/>
            </a:prstGeom>
          </p:spPr>
        </p:pic>
        <p:pic>
          <p:nvPicPr>
            <p:cNvPr id="6" name="Image 5">
              <a:hlinkClick r:id="rId8"/>
              <a:extLst>
                <a:ext uri="{FF2B5EF4-FFF2-40B4-BE49-F238E27FC236}">
                  <a16:creationId xmlns:a16="http://schemas.microsoft.com/office/drawing/2014/main" id="{F8161DB2-9063-4A26-AD22-CAF53317881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05757" y="3041892"/>
              <a:ext cx="946727" cy="1339077"/>
            </a:xfrm>
            <a:prstGeom prst="rect">
              <a:avLst/>
            </a:prstGeom>
          </p:spPr>
        </p:pic>
        <p:pic>
          <p:nvPicPr>
            <p:cNvPr id="3" name="Image 2">
              <a:hlinkClick r:id="rId8"/>
              <a:extLst>
                <a:ext uri="{FF2B5EF4-FFF2-40B4-BE49-F238E27FC236}">
                  <a16:creationId xmlns:a16="http://schemas.microsoft.com/office/drawing/2014/main" id="{E9235B1C-4FC0-436B-83F9-45617EC4777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36005" y="3247082"/>
              <a:ext cx="946727" cy="1339077"/>
            </a:xfrm>
            <a:prstGeom prst="rect">
              <a:avLst/>
            </a:prstGeom>
          </p:spPr>
        </p:pic>
      </p:grpSp>
      <p:sp>
        <p:nvSpPr>
          <p:cNvPr id="39" name="TextBox 57">
            <a:extLst>
              <a:ext uri="{FF2B5EF4-FFF2-40B4-BE49-F238E27FC236}">
                <a16:creationId xmlns:a16="http://schemas.microsoft.com/office/drawing/2014/main" id="{347151E6-5B03-4B88-826F-419376254116}"/>
              </a:ext>
            </a:extLst>
          </p:cNvPr>
          <p:cNvSpPr txBox="1"/>
          <p:nvPr/>
        </p:nvSpPr>
        <p:spPr>
          <a:xfrm>
            <a:off x="2853672" y="1362501"/>
            <a:ext cx="3240000" cy="3447932"/>
          </a:xfrm>
          <a:prstGeom prst="rect">
            <a:avLst/>
          </a:prstGeom>
        </p:spPr>
        <p:txBody>
          <a:bodyPr wrap="square" lIns="0" tIns="0" rIns="0" bIns="0" rtlCol="0" anchor="t">
            <a:spAutoFit/>
          </a:bodyPr>
          <a:lstStyle/>
          <a:p>
            <a:pPr>
              <a:lnSpc>
                <a:spcPts val="1560"/>
              </a:lnSpc>
              <a:spcAft>
                <a:spcPts val="600"/>
              </a:spcAft>
            </a:pPr>
            <a:r>
              <a:rPr lang="fr-FR" sz="1200">
                <a:solidFill>
                  <a:schemeClr val="bg1"/>
                </a:solidFill>
                <a:latin typeface="Marianne" panose="02000000000000000000" pitchFamily="50" charset="0"/>
              </a:rPr>
              <a:t>Ressources nationales EDUSCOL :</a:t>
            </a:r>
            <a:endParaRPr lang="fr-FR" sz="1200">
              <a:solidFill>
                <a:schemeClr val="bg1"/>
              </a:solidFill>
              <a:latin typeface="Marianne" panose="02000000000000000000" pitchFamily="50" charset="0"/>
              <a:hlinkClick r:id="rId12">
                <a:extLst>
                  <a:ext uri="{A12FA001-AC4F-418D-AE19-62706E023703}">
                    <ahyp:hlinkClr xmlns:ahyp="http://schemas.microsoft.com/office/drawing/2018/hyperlinkcolor" val="tx"/>
                  </a:ext>
                </a:extLst>
              </a:hlinkClick>
            </a:endParaRPr>
          </a:p>
          <a:p>
            <a:pPr marL="171450" indent="-171450">
              <a:lnSpc>
                <a:spcPts val="1560"/>
              </a:lnSpc>
              <a:spcAft>
                <a:spcPts val="600"/>
              </a:spcAft>
              <a:buFont typeface="Arial" panose="020B0604020202020204" pitchFamily="34" charset="0"/>
              <a:buChar char="•"/>
            </a:pPr>
            <a:r>
              <a:rPr lang="fr-FR" sz="1100">
                <a:solidFill>
                  <a:srgbClr val="FDE134"/>
                </a:solidFill>
                <a:latin typeface="Marianne" panose="02000000000000000000" pitchFamily="50" charset="0"/>
                <a:hlinkClick r:id="rId12">
                  <a:extLst>
                    <a:ext uri="{A12FA001-AC4F-418D-AE19-62706E023703}">
                      <ahyp:hlinkClr xmlns:ahyp="http://schemas.microsoft.com/office/drawing/2018/hyperlinkcolor" val="tx"/>
                    </a:ext>
                  </a:extLst>
                </a:hlinkClick>
              </a:rPr>
              <a:t>Les savoirs fondamentaux au lycée professionnel</a:t>
            </a:r>
            <a:endParaRPr lang="fr-FR" sz="1100">
              <a:solidFill>
                <a:srgbClr val="FDE134"/>
              </a:solidFill>
              <a:latin typeface="Marianne"/>
            </a:endParaRPr>
          </a:p>
          <a:p>
            <a:pPr marL="171450" indent="-171450">
              <a:lnSpc>
                <a:spcPts val="1560"/>
              </a:lnSpc>
              <a:spcAft>
                <a:spcPts val="600"/>
              </a:spcAft>
              <a:buFont typeface="Arial" panose="020B0604020202020204" pitchFamily="34" charset="0"/>
              <a:buChar char="•"/>
            </a:pPr>
            <a:r>
              <a:rPr lang="fr-FR" sz="1100">
                <a:solidFill>
                  <a:schemeClr val="bg1"/>
                </a:solidFill>
                <a:latin typeface="Marianne"/>
              </a:rPr>
              <a:t>Fiche </a:t>
            </a:r>
            <a:r>
              <a:rPr lang="fr-FR" sz="1100">
                <a:solidFill>
                  <a:srgbClr val="FDE134"/>
                </a:solidFill>
                <a:latin typeface="Marianne"/>
                <a:hlinkClick r:id="rId13">
                  <a:extLst>
                    <a:ext uri="{A12FA001-AC4F-418D-AE19-62706E023703}">
                      <ahyp:hlinkClr xmlns:ahyp="http://schemas.microsoft.com/office/drawing/2018/hyperlinkcolor" val="tx"/>
                    </a:ext>
                  </a:extLst>
                </a:hlinkClick>
              </a:rPr>
              <a:t>« Enseigner le français et les mathématiques en groupes à effectif réduit »</a:t>
            </a:r>
            <a:r>
              <a:rPr lang="fr-FR" sz="1100">
                <a:solidFill>
                  <a:srgbClr val="FDE134"/>
                </a:solidFill>
                <a:latin typeface="Marianne"/>
              </a:rPr>
              <a:t> </a:t>
            </a:r>
            <a:r>
              <a:rPr lang="fr-FR" sz="1100">
                <a:solidFill>
                  <a:schemeClr val="bg1"/>
                </a:solidFill>
                <a:latin typeface="Marianne"/>
              </a:rPr>
              <a:t>à destination des équipes de direction des lycées professionnels</a:t>
            </a:r>
          </a:p>
          <a:p>
            <a:pPr marL="171450" indent="-171450">
              <a:lnSpc>
                <a:spcPts val="1560"/>
              </a:lnSpc>
              <a:spcAft>
                <a:spcPts val="600"/>
              </a:spcAft>
              <a:buFont typeface="Arial" panose="020B0604020202020204" pitchFamily="34" charset="0"/>
              <a:buChar char="•"/>
            </a:pPr>
            <a:r>
              <a:rPr lang="fr-FR" sz="1100">
                <a:solidFill>
                  <a:schemeClr val="bg1"/>
                </a:solidFill>
                <a:latin typeface="Marianne"/>
              </a:rPr>
              <a:t>Fiche </a:t>
            </a:r>
            <a:r>
              <a:rPr lang="fr-FR" sz="1100">
                <a:solidFill>
                  <a:srgbClr val="FDE134"/>
                </a:solidFill>
                <a:latin typeface="Marianne"/>
                <a:hlinkClick r:id="rId14">
                  <a:extLst>
                    <a:ext uri="{A12FA001-AC4F-418D-AE19-62706E023703}">
                      <ahyp:hlinkClr xmlns:ahyp="http://schemas.microsoft.com/office/drawing/2018/hyperlinkcolor" val="tx"/>
                    </a:ext>
                  </a:extLst>
                </a:hlinkClick>
              </a:rPr>
              <a:t>« Enseigner le français et les mathématiques en groupes à effectif réduit »</a:t>
            </a:r>
            <a:r>
              <a:rPr lang="fr-FR" sz="1100">
                <a:solidFill>
                  <a:srgbClr val="FDE134"/>
                </a:solidFill>
                <a:latin typeface="Marianne"/>
              </a:rPr>
              <a:t> </a:t>
            </a:r>
            <a:r>
              <a:rPr lang="fr-FR" sz="1100">
                <a:solidFill>
                  <a:schemeClr val="bg1"/>
                </a:solidFill>
                <a:latin typeface="Marianne"/>
              </a:rPr>
              <a:t>à destination des enseignants </a:t>
            </a:r>
          </a:p>
          <a:p>
            <a:pPr marL="171450" indent="-171450">
              <a:lnSpc>
                <a:spcPts val="1560"/>
              </a:lnSpc>
              <a:spcAft>
                <a:spcPts val="600"/>
              </a:spcAft>
              <a:buFont typeface="Arial" panose="020B0604020202020204" pitchFamily="34" charset="0"/>
              <a:buChar char="•"/>
            </a:pPr>
            <a:r>
              <a:rPr lang="fr-FR" sz="1100">
                <a:solidFill>
                  <a:schemeClr val="bg1"/>
                </a:solidFill>
                <a:latin typeface="Marianne"/>
              </a:rPr>
              <a:t>Diaporama </a:t>
            </a:r>
            <a:r>
              <a:rPr lang="fr-FR" sz="1100">
                <a:solidFill>
                  <a:srgbClr val="FDE134"/>
                </a:solidFill>
                <a:latin typeface="Marianne"/>
                <a:hlinkClick r:id="rId15">
                  <a:extLst>
                    <a:ext uri="{A12FA001-AC4F-418D-AE19-62706E023703}">
                      <ahyp:hlinkClr xmlns:ahyp="http://schemas.microsoft.com/office/drawing/2018/hyperlinkcolor" val="tx"/>
                    </a:ext>
                  </a:extLst>
                </a:hlinkClick>
              </a:rPr>
              <a:t>« Enseigner le français et les mathématiques en groupes à effectif réduit »</a:t>
            </a:r>
            <a:endParaRPr lang="fr-FR" sz="1100">
              <a:solidFill>
                <a:srgbClr val="FDE134"/>
              </a:solidFill>
              <a:latin typeface="Marianne"/>
            </a:endParaRPr>
          </a:p>
          <a:p>
            <a:pPr marL="171450" indent="-171450">
              <a:lnSpc>
                <a:spcPts val="1560"/>
              </a:lnSpc>
              <a:spcAft>
                <a:spcPts val="600"/>
              </a:spcAft>
              <a:buFont typeface="Arial" panose="020B0604020202020204" pitchFamily="34" charset="0"/>
              <a:buChar char="•"/>
            </a:pPr>
            <a:r>
              <a:rPr lang="fr-FR" sz="1100">
                <a:solidFill>
                  <a:srgbClr val="FDE134"/>
                </a:solidFill>
                <a:latin typeface="Marianne"/>
                <a:hlinkClick r:id="rId16">
                  <a:extLst>
                    <a:ext uri="{A12FA001-AC4F-418D-AE19-62706E023703}">
                      <ahyp:hlinkClr xmlns:ahyp="http://schemas.microsoft.com/office/drawing/2018/hyperlinkcolor" val="tx"/>
                    </a:ext>
                  </a:extLst>
                </a:hlinkClick>
              </a:rPr>
              <a:t>Vidéos présentant des séances en lycée professionnel avec des groupes à effectif réduit</a:t>
            </a:r>
            <a:r>
              <a:rPr lang="fr-FR" sz="1100">
                <a:solidFill>
                  <a:srgbClr val="FDE134"/>
                </a:solidFill>
                <a:latin typeface="Marianne"/>
              </a:rPr>
              <a:t> </a:t>
            </a:r>
            <a:r>
              <a:rPr lang="fr-FR" sz="1100">
                <a:solidFill>
                  <a:schemeClr val="bg1"/>
                </a:solidFill>
                <a:latin typeface="Marianne"/>
              </a:rPr>
              <a:t>(réalisation réseau Canopé)</a:t>
            </a:r>
          </a:p>
        </p:txBody>
      </p:sp>
      <p:pic>
        <p:nvPicPr>
          <p:cNvPr id="4" name="Image 3" descr="Une image contenant logo, croquis, clipart, Graphique&#10;&#10;Description générée automatiquement">
            <a:extLst>
              <a:ext uri="{FF2B5EF4-FFF2-40B4-BE49-F238E27FC236}">
                <a16:creationId xmlns:a16="http://schemas.microsoft.com/office/drawing/2014/main" id="{1E1E8812-5CBB-75F9-4C04-B99938AD8E7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262352" y="1756286"/>
            <a:ext cx="464820" cy="466725"/>
          </a:xfrm>
          <a:prstGeom prst="rect">
            <a:avLst/>
          </a:prstGeom>
        </p:spPr>
      </p:pic>
      <p:pic>
        <p:nvPicPr>
          <p:cNvPr id="9" name="Image 8" descr="Une image contenant logo, croquis, clipart, Graphique&#10;&#10;Description générée automatiquement">
            <a:extLst>
              <a:ext uri="{FF2B5EF4-FFF2-40B4-BE49-F238E27FC236}">
                <a16:creationId xmlns:a16="http://schemas.microsoft.com/office/drawing/2014/main" id="{3145FF5D-5852-1526-5056-351F5DE236D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324036" y="3685263"/>
            <a:ext cx="464820" cy="466725"/>
          </a:xfrm>
          <a:prstGeom prst="rect">
            <a:avLst/>
          </a:prstGeom>
        </p:spPr>
      </p:pic>
      <p:sp>
        <p:nvSpPr>
          <p:cNvPr id="28" name="TextBox 57">
            <a:extLst>
              <a:ext uri="{FF2B5EF4-FFF2-40B4-BE49-F238E27FC236}">
                <a16:creationId xmlns:a16="http://schemas.microsoft.com/office/drawing/2014/main" id="{BDD3456F-FB4D-40F2-AB57-1E51F5D47437}"/>
              </a:ext>
            </a:extLst>
          </p:cNvPr>
          <p:cNvSpPr txBox="1"/>
          <p:nvPr/>
        </p:nvSpPr>
        <p:spPr>
          <a:xfrm>
            <a:off x="6229005" y="1909013"/>
            <a:ext cx="2628000" cy="2599814"/>
          </a:xfrm>
          <a:prstGeom prst="rect">
            <a:avLst/>
          </a:prstGeom>
        </p:spPr>
        <p:txBody>
          <a:bodyPr wrap="square" lIns="0" tIns="0" rIns="0" bIns="0" rtlCol="0" anchor="t">
            <a:spAutoFit/>
          </a:bodyPr>
          <a:lstStyle/>
          <a:p>
            <a:pPr marL="171450" lvl="0" indent="-171450">
              <a:lnSpc>
                <a:spcPts val="1560"/>
              </a:lnSpc>
              <a:spcAft>
                <a:spcPts val="1200"/>
              </a:spcAft>
              <a:buFont typeface="Arial" panose="020B0604020202020204" pitchFamily="34" charset="0"/>
              <a:buChar char="•"/>
            </a:pPr>
            <a:r>
              <a:rPr lang="fr-FR" sz="1100" err="1">
                <a:solidFill>
                  <a:srgbClr val="FDE134"/>
                </a:solidFill>
                <a:latin typeface="Marianne"/>
                <a:hlinkClick r:id="rId18">
                  <a:extLst>
                    <a:ext uri="{A12FA001-AC4F-418D-AE19-62706E023703}">
                      <ahyp:hlinkClr xmlns:ahyp="http://schemas.microsoft.com/office/drawing/2018/hyperlinkcolor" val="tx"/>
                    </a:ext>
                  </a:extLst>
                </a:hlinkClick>
              </a:rPr>
              <a:t>Problémathèque</a:t>
            </a:r>
            <a:r>
              <a:rPr lang="fr-FR" sz="1100">
                <a:solidFill>
                  <a:schemeClr val="bg1"/>
                </a:solidFill>
                <a:latin typeface="Marianne"/>
              </a:rPr>
              <a:t> : plateforme en ligne évolutive mettant à disposition des enseignantes et enseignants une sélection de problèmes mathématiques pour tous les niveaux</a:t>
            </a:r>
          </a:p>
          <a:p>
            <a:pPr marL="171450" lvl="0" indent="-171450">
              <a:lnSpc>
                <a:spcPts val="1560"/>
              </a:lnSpc>
              <a:buFont typeface="Arial" panose="020B0604020202020204" pitchFamily="34" charset="0"/>
              <a:buChar char="•"/>
            </a:pPr>
            <a:r>
              <a:rPr lang="fr-FR" sz="1100">
                <a:solidFill>
                  <a:schemeClr val="bg1"/>
                </a:solidFill>
                <a:latin typeface="Marianne"/>
              </a:rPr>
              <a:t>Outils de positionnement et de suivi des compétences acquises :</a:t>
            </a:r>
          </a:p>
          <a:p>
            <a:pPr marL="400019" lvl="1" indent="-171450">
              <a:lnSpc>
                <a:spcPts val="1560"/>
              </a:lnSpc>
              <a:buFont typeface="Courier New" panose="02070309020205020404" pitchFamily="49" charset="0"/>
              <a:buChar char="o"/>
            </a:pPr>
            <a:r>
              <a:rPr lang="fr-FR" sz="1100">
                <a:solidFill>
                  <a:srgbClr val="FDE134"/>
                </a:solidFill>
                <a:latin typeface="Marianne"/>
                <a:hlinkClick r:id="rId19">
                  <a:extLst>
                    <a:ext uri="{A12FA001-AC4F-418D-AE19-62706E023703}">
                      <ahyp:hlinkClr xmlns:ahyp="http://schemas.microsoft.com/office/drawing/2018/hyperlinkcolor" val="tx"/>
                    </a:ext>
                  </a:extLst>
                </a:hlinkClick>
              </a:rPr>
              <a:t>référentiel </a:t>
            </a:r>
            <a:r>
              <a:rPr lang="fr-FR" sz="1100" err="1">
                <a:solidFill>
                  <a:srgbClr val="FDE134"/>
                </a:solidFill>
                <a:latin typeface="Marianne"/>
                <a:hlinkClick r:id="rId19">
                  <a:extLst>
                    <a:ext uri="{A12FA001-AC4F-418D-AE19-62706E023703}">
                      <ahyp:hlinkClr xmlns:ahyp="http://schemas.microsoft.com/office/drawing/2018/hyperlinkcolor" val="tx"/>
                    </a:ext>
                  </a:extLst>
                </a:hlinkClick>
              </a:rPr>
              <a:t>CléA</a:t>
            </a:r>
            <a:endParaRPr lang="fr-FR" sz="1100">
              <a:solidFill>
                <a:srgbClr val="FDE134"/>
              </a:solidFill>
              <a:latin typeface="Marianne"/>
            </a:endParaRPr>
          </a:p>
          <a:p>
            <a:pPr marL="400019" lvl="1" indent="-171450">
              <a:lnSpc>
                <a:spcPts val="1560"/>
              </a:lnSpc>
              <a:buFont typeface="Courier New" panose="02070309020205020404" pitchFamily="49" charset="0"/>
              <a:buChar char="o"/>
            </a:pPr>
            <a:r>
              <a:rPr lang="fr-FR" sz="1100">
                <a:solidFill>
                  <a:srgbClr val="FDE134"/>
                </a:solidFill>
                <a:latin typeface="Marianne"/>
                <a:hlinkClick r:id="rId20">
                  <a:extLst>
                    <a:ext uri="{A12FA001-AC4F-418D-AE19-62706E023703}">
                      <ahyp:hlinkClr xmlns:ahyp="http://schemas.microsoft.com/office/drawing/2018/hyperlinkcolor" val="tx"/>
                    </a:ext>
                  </a:extLst>
                </a:hlinkClick>
              </a:rPr>
              <a:t>référentiel RECTEC</a:t>
            </a:r>
            <a:endParaRPr lang="fr-FR" sz="1100">
              <a:solidFill>
                <a:srgbClr val="FDE134"/>
              </a:solidFill>
              <a:latin typeface="Marianne"/>
            </a:endParaRPr>
          </a:p>
          <a:p>
            <a:pPr marL="400019" lvl="1" indent="-171450">
              <a:lnSpc>
                <a:spcPts val="1560"/>
              </a:lnSpc>
              <a:spcAft>
                <a:spcPts val="1200"/>
              </a:spcAft>
              <a:buFont typeface="Courier New" panose="02070309020205020404" pitchFamily="49" charset="0"/>
              <a:buChar char="o"/>
            </a:pPr>
            <a:r>
              <a:rPr lang="fr-FR" sz="1100">
                <a:solidFill>
                  <a:srgbClr val="FDE134"/>
                </a:solidFill>
                <a:latin typeface="Marianne"/>
                <a:hlinkClick r:id="rId21">
                  <a:extLst>
                    <a:ext uri="{A12FA001-AC4F-418D-AE19-62706E023703}">
                      <ahyp:hlinkClr xmlns:ahyp="http://schemas.microsoft.com/office/drawing/2018/hyperlinkcolor" val="tx"/>
                    </a:ext>
                  </a:extLst>
                </a:hlinkClick>
              </a:rPr>
              <a:t>référentiel des compétences psychosociales</a:t>
            </a:r>
            <a:endParaRPr lang="fr-FR" sz="1100">
              <a:solidFill>
                <a:srgbClr val="FDE134"/>
              </a:solidFill>
              <a:latin typeface="Marianne"/>
            </a:endParaRPr>
          </a:p>
        </p:txBody>
      </p:sp>
      <p:pic>
        <p:nvPicPr>
          <p:cNvPr id="26" name="Image 25" descr="Une image contenant logo, croquis, clipart, Graphique&#10;&#10;Description générée automatiquement">
            <a:extLst>
              <a:ext uri="{FF2B5EF4-FFF2-40B4-BE49-F238E27FC236}">
                <a16:creationId xmlns:a16="http://schemas.microsoft.com/office/drawing/2014/main" id="{50DB6E6B-33BA-4F20-A436-C2548087727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401055" y="1562513"/>
            <a:ext cx="464820" cy="466725"/>
          </a:xfrm>
          <a:prstGeom prst="rect">
            <a:avLst/>
          </a:prstGeom>
        </p:spPr>
      </p:pic>
      <p:pic>
        <p:nvPicPr>
          <p:cNvPr id="29" name="Image 28" descr="Une image contenant logo, croquis, clipart, Graphique&#10;&#10;Description générée automatiquement">
            <a:extLst>
              <a:ext uri="{FF2B5EF4-FFF2-40B4-BE49-F238E27FC236}">
                <a16:creationId xmlns:a16="http://schemas.microsoft.com/office/drawing/2014/main" id="{7496F7F1-1C0F-4BF9-9B95-5B00E078C96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889939" y="2463169"/>
            <a:ext cx="464820" cy="466725"/>
          </a:xfrm>
          <a:prstGeom prst="rect">
            <a:avLst/>
          </a:prstGeom>
        </p:spPr>
      </p:pic>
      <p:pic>
        <p:nvPicPr>
          <p:cNvPr id="30" name="Image 29" descr="Une image contenant logo, croquis, clipart, Graphique&#10;&#10;Description générée automatiquement">
            <a:extLst>
              <a:ext uri="{FF2B5EF4-FFF2-40B4-BE49-F238E27FC236}">
                <a16:creationId xmlns:a16="http://schemas.microsoft.com/office/drawing/2014/main" id="{EA2094CA-F718-4059-9F13-65CA24E3DA7B}"/>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826020" y="3332243"/>
            <a:ext cx="464820" cy="466725"/>
          </a:xfrm>
          <a:prstGeom prst="rect">
            <a:avLst/>
          </a:prstGeom>
        </p:spPr>
      </p:pic>
      <p:pic>
        <p:nvPicPr>
          <p:cNvPr id="31" name="Image 30" descr="Une image contenant logo, croquis, clipart, Graphique&#10;&#10;Description générée automatiquement">
            <a:extLst>
              <a:ext uri="{FF2B5EF4-FFF2-40B4-BE49-F238E27FC236}">
                <a16:creationId xmlns:a16="http://schemas.microsoft.com/office/drawing/2014/main" id="{69E84233-4571-4405-8FAF-DB69D226367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889939" y="4031049"/>
            <a:ext cx="464820" cy="466725"/>
          </a:xfrm>
          <a:prstGeom prst="rect">
            <a:avLst/>
          </a:prstGeom>
        </p:spPr>
      </p:pic>
      <p:pic>
        <p:nvPicPr>
          <p:cNvPr id="32" name="Image 31" descr="Une image contenant logo, croquis, clipart, Graphique&#10;&#10;Description générée automatiquement">
            <a:extLst>
              <a:ext uri="{FF2B5EF4-FFF2-40B4-BE49-F238E27FC236}">
                <a16:creationId xmlns:a16="http://schemas.microsoft.com/office/drawing/2014/main" id="{CD2C4758-08A5-4851-9F2C-17C05360719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16200000">
            <a:off x="7201510" y="1528878"/>
            <a:ext cx="464820" cy="466725"/>
          </a:xfrm>
          <a:prstGeom prst="rect">
            <a:avLst/>
          </a:prstGeom>
        </p:spPr>
      </p:pic>
      <p:pic>
        <p:nvPicPr>
          <p:cNvPr id="33" name="Image 32" descr="Une image contenant logo, croquis, clipart, Graphique&#10;&#10;Description générée automatiquement">
            <a:extLst>
              <a:ext uri="{FF2B5EF4-FFF2-40B4-BE49-F238E27FC236}">
                <a16:creationId xmlns:a16="http://schemas.microsoft.com/office/drawing/2014/main" id="{656A5E7E-0223-403B-B671-B0A68FE3F08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414525" y="3733357"/>
            <a:ext cx="464820" cy="466725"/>
          </a:xfrm>
          <a:prstGeom prst="rect">
            <a:avLst/>
          </a:prstGeom>
        </p:spPr>
      </p:pic>
      <p:pic>
        <p:nvPicPr>
          <p:cNvPr id="34" name="Image 33" descr="Une image contenant logo, croquis, clipart, Graphique&#10;&#10;Description générée automatiquement">
            <a:extLst>
              <a:ext uri="{FF2B5EF4-FFF2-40B4-BE49-F238E27FC236}">
                <a16:creationId xmlns:a16="http://schemas.microsoft.com/office/drawing/2014/main" id="{6C79EE84-1BA4-4438-ABDD-F3444625A66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591194" y="4497774"/>
            <a:ext cx="464820" cy="466725"/>
          </a:xfrm>
          <a:prstGeom prst="rect">
            <a:avLst/>
          </a:prstGeom>
        </p:spPr>
      </p:pic>
      <p:pic>
        <p:nvPicPr>
          <p:cNvPr id="7" name="Image 6">
            <a:extLst>
              <a:ext uri="{FF2B5EF4-FFF2-40B4-BE49-F238E27FC236}">
                <a16:creationId xmlns:a16="http://schemas.microsoft.com/office/drawing/2014/main" id="{294D0260-5F80-421A-A7A0-1E5294D255C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84224" y="1034734"/>
            <a:ext cx="972354" cy="776523"/>
          </a:xfrm>
          <a:prstGeom prst="rect">
            <a:avLst/>
          </a:prstGeom>
        </p:spPr>
      </p:pic>
    </p:spTree>
    <p:extLst>
      <p:ext uri="{BB962C8B-B14F-4D97-AF65-F5344CB8AC3E}">
        <p14:creationId xmlns:p14="http://schemas.microsoft.com/office/powerpoint/2010/main" val="163382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CC4D8132-CEBA-4130-8671-6448DA7F2ECE}"/>
              </a:ext>
            </a:extLst>
          </p:cNvPr>
          <p:cNvSpPr/>
          <p:nvPr/>
        </p:nvSpPr>
        <p:spPr>
          <a:xfrm>
            <a:off x="152400" y="1239541"/>
            <a:ext cx="8820150" cy="372015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3" name="Freeform 13"/>
          <p:cNvSpPr/>
          <p:nvPr/>
        </p:nvSpPr>
        <p:spPr>
          <a:xfrm>
            <a:off x="7218855" y="-1395937"/>
            <a:ext cx="2441070" cy="244107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22" name="object 8">
            <a:extLst>
              <a:ext uri="{FF2B5EF4-FFF2-40B4-BE49-F238E27FC236}">
                <a16:creationId xmlns:a16="http://schemas.microsoft.com/office/drawing/2014/main" id="{6CD57E7E-94D4-427A-9A09-303275E2E1F4}"/>
              </a:ext>
            </a:extLst>
          </p:cNvPr>
          <p:cNvGraphicFramePr>
            <a:graphicFrameLocks noGrp="1"/>
          </p:cNvGraphicFramePr>
          <p:nvPr>
            <p:extLst>
              <p:ext uri="{D42A27DB-BD31-4B8C-83A1-F6EECF244321}">
                <p14:modId xmlns:p14="http://schemas.microsoft.com/office/powerpoint/2010/main" val="690304420"/>
              </p:ext>
            </p:extLst>
          </p:nvPr>
        </p:nvGraphicFramePr>
        <p:xfrm>
          <a:off x="896950" y="1891378"/>
          <a:ext cx="7542440" cy="2739514"/>
        </p:xfrm>
        <a:graphic>
          <a:graphicData uri="http://schemas.openxmlformats.org/drawingml/2006/table">
            <a:tbl>
              <a:tblPr firstRow="1" bandRow="1">
                <a:tableStyleId>{2D5ABB26-0587-4C30-8999-92F81FD0307C}</a:tableStyleId>
              </a:tblPr>
              <a:tblGrid>
                <a:gridCol w="270374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324197">
                <a:tc>
                  <a:txBody>
                    <a:bodyPr/>
                    <a:lstStyle/>
                    <a:p>
                      <a:pPr marL="98425" algn="ctr">
                        <a:lnSpc>
                          <a:spcPct val="100000"/>
                        </a:lnSpc>
                        <a:spcBef>
                          <a:spcPts val="360"/>
                        </a:spcBef>
                      </a:pPr>
                      <a:r>
                        <a:rPr lang="fr-FR" sz="1600" b="0" noProof="0">
                          <a:solidFill>
                            <a:srgbClr val="FFFFFF"/>
                          </a:solidFill>
                          <a:latin typeface="Marianne ExtraBold" panose="02000000000000000000" pitchFamily="50" charset="0"/>
                          <a:cs typeface="Calibri"/>
                        </a:rPr>
                        <a:t>Ce</a:t>
                      </a:r>
                      <a:r>
                        <a:rPr lang="fr-FR" sz="1600" b="0" spc="-25" noProof="0">
                          <a:solidFill>
                            <a:srgbClr val="FFFFFF"/>
                          </a:solidFill>
                          <a:latin typeface="Marianne ExtraBold" panose="02000000000000000000" pitchFamily="50" charset="0"/>
                          <a:cs typeface="Calibri"/>
                        </a:rPr>
                        <a:t> </a:t>
                      </a:r>
                      <a:r>
                        <a:rPr lang="fr-FR" sz="1600" b="0" noProof="0">
                          <a:solidFill>
                            <a:srgbClr val="FFFFFF"/>
                          </a:solidFill>
                          <a:latin typeface="Marianne ExtraBold" panose="02000000000000000000" pitchFamily="50" charset="0"/>
                          <a:cs typeface="Calibri"/>
                        </a:rPr>
                        <a:t>n’est</a:t>
                      </a:r>
                      <a:r>
                        <a:rPr lang="fr-FR" sz="1600" b="0" spc="35" noProof="0">
                          <a:solidFill>
                            <a:srgbClr val="FFFFFF"/>
                          </a:solidFill>
                          <a:latin typeface="Marianne ExtraBold" panose="02000000000000000000" pitchFamily="50" charset="0"/>
                          <a:cs typeface="Calibri"/>
                        </a:rPr>
                        <a:t> </a:t>
                      </a:r>
                      <a:r>
                        <a:rPr lang="fr-FR" sz="1600" b="0" spc="-25" noProof="0">
                          <a:solidFill>
                            <a:srgbClr val="FFFFFF"/>
                          </a:solidFill>
                          <a:latin typeface="Marianne ExtraBold" panose="02000000000000000000" pitchFamily="50" charset="0"/>
                          <a:cs typeface="Calibri"/>
                        </a:rPr>
                        <a:t>pas</a:t>
                      </a:r>
                      <a:endParaRPr lang="fr-FR" sz="1600" b="0" noProof="0">
                        <a:latin typeface="Marianne ExtraBold" panose="02000000000000000000" pitchFamily="50" charset="0"/>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01600" algn="ctr">
                        <a:lnSpc>
                          <a:spcPct val="100000"/>
                        </a:lnSpc>
                        <a:spcBef>
                          <a:spcPts val="360"/>
                        </a:spcBef>
                      </a:pPr>
                      <a:r>
                        <a:rPr lang="fr-FR" sz="1600" b="0" spc="-10" noProof="0">
                          <a:solidFill>
                            <a:srgbClr val="FFFFFF"/>
                          </a:solidFill>
                          <a:latin typeface="Marianne ExtraBold" panose="02000000000000000000" pitchFamily="50" charset="0"/>
                          <a:cs typeface="Calibri"/>
                        </a:rPr>
                        <a:t>C’est</a:t>
                      </a:r>
                      <a:endParaRPr lang="fr-FR" sz="1600" b="0" noProof="0">
                        <a:latin typeface="Marianne ExtraBold" panose="02000000000000000000" pitchFamily="50" charset="0"/>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837256">
                <a:tc>
                  <a:txBody>
                    <a:bodyPr/>
                    <a:lstStyle/>
                    <a:p>
                      <a:pPr marL="98425">
                        <a:lnSpc>
                          <a:spcPct val="100000"/>
                        </a:lnSpc>
                        <a:spcBef>
                          <a:spcPts val="335"/>
                        </a:spcBef>
                      </a:pPr>
                      <a:r>
                        <a:rPr lang="fr-FR" sz="1200" noProof="0">
                          <a:latin typeface="Marianne" panose="02000000000000000000" pitchFamily="50" charset="0"/>
                          <a:cs typeface="Calibri"/>
                        </a:rPr>
                        <a:t>Des</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heures</a:t>
                      </a:r>
                      <a:r>
                        <a:rPr lang="fr-FR" sz="1200" spc="-90" noProof="0">
                          <a:latin typeface="Marianne" panose="02000000000000000000" pitchFamily="50" charset="0"/>
                          <a:cs typeface="Calibri"/>
                        </a:rPr>
                        <a:t> </a:t>
                      </a:r>
                      <a:r>
                        <a:rPr lang="fr-FR" sz="1200" noProof="0">
                          <a:latin typeface="Marianne" panose="02000000000000000000" pitchFamily="50" charset="0"/>
                          <a:cs typeface="Calibri"/>
                        </a:rPr>
                        <a:t>en</a:t>
                      </a:r>
                      <a:r>
                        <a:rPr lang="fr-FR" sz="1200" spc="15" noProof="0">
                          <a:latin typeface="Marianne" panose="02000000000000000000" pitchFamily="50" charset="0"/>
                          <a:cs typeface="Calibri"/>
                        </a:rPr>
                        <a:t> </a:t>
                      </a:r>
                      <a:r>
                        <a:rPr lang="fr-FR" sz="1200" noProof="0">
                          <a:latin typeface="Marianne" panose="02000000000000000000" pitchFamily="50" charset="0"/>
                          <a:cs typeface="Calibri"/>
                        </a:rPr>
                        <a:t>plus</a:t>
                      </a:r>
                      <a:r>
                        <a:rPr lang="fr-FR" sz="1200" spc="-90" noProof="0">
                          <a:latin typeface="Marianne" panose="02000000000000000000" pitchFamily="50" charset="0"/>
                          <a:cs typeface="Calibri"/>
                        </a:rPr>
                        <a:t> </a:t>
                      </a:r>
                      <a:r>
                        <a:rPr lang="fr-FR" sz="1200" noProof="0">
                          <a:latin typeface="Marianne" panose="02000000000000000000" pitchFamily="50" charset="0"/>
                          <a:cs typeface="Calibri"/>
                        </a:rPr>
                        <a:t>pour</a:t>
                      </a:r>
                      <a:r>
                        <a:rPr lang="fr-FR" sz="1200" spc="-100" noProof="0">
                          <a:latin typeface="Marianne" panose="02000000000000000000" pitchFamily="50" charset="0"/>
                          <a:cs typeface="Calibri"/>
                        </a:rPr>
                        <a:t> </a:t>
                      </a:r>
                      <a:r>
                        <a:rPr lang="fr-FR" sz="1200" noProof="0">
                          <a:latin typeface="Marianne" panose="02000000000000000000" pitchFamily="50" charset="0"/>
                          <a:cs typeface="Calibri"/>
                        </a:rPr>
                        <a:t>les</a:t>
                      </a:r>
                      <a:r>
                        <a:rPr lang="fr-FR" sz="1200" spc="-10" noProof="0">
                          <a:latin typeface="Marianne" panose="02000000000000000000" pitchFamily="50" charset="0"/>
                          <a:cs typeface="Calibri"/>
                        </a:rPr>
                        <a:t> élèves</a:t>
                      </a:r>
                      <a:endParaRPr lang="fr-FR" sz="1200" noProof="0">
                        <a:latin typeface="Marianne" panose="02000000000000000000" pitchFamily="50" charset="0"/>
                        <a:cs typeface="Calibri"/>
                      </a:endParaRPr>
                    </a:p>
                  </a:txBody>
                  <a:tcPr marL="0" marR="0" marT="4254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01600" marR="452755">
                        <a:lnSpc>
                          <a:spcPct val="100000"/>
                        </a:lnSpc>
                        <a:spcBef>
                          <a:spcPts val="335"/>
                        </a:spcBef>
                      </a:pPr>
                      <a:r>
                        <a:rPr lang="fr-FR" sz="1200" noProof="0">
                          <a:latin typeface="Marianne" panose="02000000000000000000" pitchFamily="50" charset="0"/>
                          <a:cs typeface="Calibri"/>
                        </a:rPr>
                        <a:t>Des</a:t>
                      </a:r>
                      <a:r>
                        <a:rPr lang="fr-FR" sz="1200" spc="120" noProof="0">
                          <a:latin typeface="Marianne" panose="02000000000000000000" pitchFamily="50" charset="0"/>
                          <a:cs typeface="Calibri"/>
                        </a:rPr>
                        <a:t> </a:t>
                      </a:r>
                      <a:r>
                        <a:rPr lang="fr-FR" sz="1200" noProof="0">
                          <a:latin typeface="Marianne" panose="02000000000000000000" pitchFamily="50" charset="0"/>
                          <a:cs typeface="Calibri"/>
                        </a:rPr>
                        <a:t>heures</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disciplinaires</a:t>
                      </a:r>
                      <a:r>
                        <a:rPr lang="fr-FR" sz="1200" spc="-85" noProof="0">
                          <a:latin typeface="Marianne" panose="02000000000000000000" pitchFamily="50" charset="0"/>
                          <a:cs typeface="Calibri"/>
                        </a:rPr>
                        <a:t> </a:t>
                      </a:r>
                      <a:r>
                        <a:rPr lang="fr-FR" sz="1200" noProof="0">
                          <a:latin typeface="Marianne" panose="02000000000000000000" pitchFamily="50" charset="0"/>
                          <a:cs typeface="Calibri"/>
                        </a:rPr>
                        <a:t>de</a:t>
                      </a:r>
                      <a:r>
                        <a:rPr lang="fr-FR" sz="1200" spc="-75" noProof="0">
                          <a:latin typeface="Marianne" panose="02000000000000000000" pitchFamily="50" charset="0"/>
                          <a:cs typeface="Calibri"/>
                        </a:rPr>
                        <a:t> </a:t>
                      </a:r>
                      <a:r>
                        <a:rPr lang="fr-FR" sz="1200" noProof="0">
                          <a:latin typeface="Marianne" panose="02000000000000000000" pitchFamily="50" charset="0"/>
                          <a:cs typeface="Calibri"/>
                        </a:rPr>
                        <a:t>mathématiques</a:t>
                      </a:r>
                      <a:r>
                        <a:rPr lang="fr-FR" sz="1200" spc="-145" noProof="0">
                          <a:latin typeface="Marianne" panose="02000000000000000000" pitchFamily="50" charset="0"/>
                          <a:cs typeface="Calibri"/>
                        </a:rPr>
                        <a:t> </a:t>
                      </a:r>
                      <a:r>
                        <a:rPr lang="fr-FR" sz="1200" noProof="0">
                          <a:latin typeface="Marianne" panose="02000000000000000000" pitchFamily="50" charset="0"/>
                          <a:cs typeface="Calibri"/>
                        </a:rPr>
                        <a:t>et</a:t>
                      </a:r>
                      <a:r>
                        <a:rPr lang="fr-FR" sz="1200" spc="-50" noProof="0">
                          <a:latin typeface="Marianne" panose="02000000000000000000" pitchFamily="50" charset="0"/>
                          <a:cs typeface="Calibri"/>
                        </a:rPr>
                        <a:t> </a:t>
                      </a:r>
                      <a:r>
                        <a:rPr lang="fr-FR" sz="1200" spc="-25" noProof="0">
                          <a:latin typeface="Marianne" panose="02000000000000000000" pitchFamily="50" charset="0"/>
                          <a:cs typeface="Calibri"/>
                        </a:rPr>
                        <a:t>de </a:t>
                      </a:r>
                      <a:r>
                        <a:rPr lang="fr-FR" sz="1200" noProof="0">
                          <a:latin typeface="Marianne" panose="02000000000000000000" pitchFamily="50" charset="0"/>
                          <a:cs typeface="Calibri"/>
                        </a:rPr>
                        <a:t>français</a:t>
                      </a:r>
                      <a:r>
                        <a:rPr lang="fr-FR" sz="1200" spc="-45" noProof="0">
                          <a:latin typeface="Marianne" panose="02000000000000000000" pitchFamily="50" charset="0"/>
                          <a:cs typeface="Calibri"/>
                        </a:rPr>
                        <a:t> </a:t>
                      </a:r>
                      <a:r>
                        <a:rPr lang="fr-FR" sz="1200" noProof="0">
                          <a:latin typeface="Marianne" panose="02000000000000000000" pitchFamily="50" charset="0"/>
                          <a:cs typeface="Calibri"/>
                        </a:rPr>
                        <a:t>prévues</a:t>
                      </a:r>
                      <a:r>
                        <a:rPr lang="fr-FR" sz="1200" spc="-40" noProof="0">
                          <a:latin typeface="Marianne" panose="02000000000000000000" pitchFamily="50" charset="0"/>
                          <a:cs typeface="Calibri"/>
                        </a:rPr>
                        <a:t> </a:t>
                      </a:r>
                      <a:r>
                        <a:rPr lang="fr-FR" sz="1200" noProof="0">
                          <a:latin typeface="Marianne" panose="02000000000000000000" pitchFamily="50" charset="0"/>
                          <a:cs typeface="Calibri"/>
                        </a:rPr>
                        <a:t>dans</a:t>
                      </a:r>
                      <a:r>
                        <a:rPr lang="fr-FR" sz="1200" spc="-45" noProof="0">
                          <a:latin typeface="Marianne" panose="02000000000000000000" pitchFamily="50" charset="0"/>
                          <a:cs typeface="Calibri"/>
                        </a:rPr>
                        <a:t> </a:t>
                      </a:r>
                      <a:r>
                        <a:rPr lang="fr-FR" sz="1200" noProof="0">
                          <a:latin typeface="Marianne" panose="02000000000000000000" pitchFamily="50" charset="0"/>
                          <a:cs typeface="Calibri"/>
                        </a:rPr>
                        <a:t>la</a:t>
                      </a:r>
                      <a:r>
                        <a:rPr lang="fr-FR" sz="1200" spc="-20" noProof="0">
                          <a:latin typeface="Marianne" panose="02000000000000000000" pitchFamily="50" charset="0"/>
                          <a:cs typeface="Calibri"/>
                        </a:rPr>
                        <a:t> </a:t>
                      </a:r>
                      <a:r>
                        <a:rPr lang="fr-FR" sz="1200" noProof="0">
                          <a:latin typeface="Marianne" panose="02000000000000000000" pitchFamily="50" charset="0"/>
                          <a:cs typeface="Calibri"/>
                        </a:rPr>
                        <a:t>grille</a:t>
                      </a:r>
                      <a:r>
                        <a:rPr lang="fr-FR" sz="1200" spc="45" noProof="0">
                          <a:latin typeface="Marianne" panose="02000000000000000000" pitchFamily="50" charset="0"/>
                          <a:cs typeface="Calibri"/>
                        </a:rPr>
                        <a:t> </a:t>
                      </a:r>
                      <a:r>
                        <a:rPr lang="fr-FR" sz="1200" noProof="0">
                          <a:latin typeface="Marianne" panose="02000000000000000000" pitchFamily="50" charset="0"/>
                          <a:cs typeface="Calibri"/>
                        </a:rPr>
                        <a:t>horaire</a:t>
                      </a:r>
                      <a:r>
                        <a:rPr lang="fr-FR" sz="1200" spc="-50" noProof="0">
                          <a:latin typeface="Marianne" panose="02000000000000000000" pitchFamily="50" charset="0"/>
                          <a:cs typeface="Calibri"/>
                        </a:rPr>
                        <a:t> </a:t>
                      </a:r>
                      <a:r>
                        <a:rPr lang="fr-FR" sz="1200" spc="-10" noProof="0">
                          <a:latin typeface="Marianne" panose="02000000000000000000" pitchFamily="50" charset="0"/>
                          <a:cs typeface="Calibri"/>
                        </a:rPr>
                        <a:t>élève, </a:t>
                      </a:r>
                      <a:r>
                        <a:rPr lang="fr-FR" sz="1200" noProof="0">
                          <a:latin typeface="Marianne" panose="02000000000000000000" pitchFamily="50" charset="0"/>
                          <a:cs typeface="Calibri"/>
                        </a:rPr>
                        <a:t>bénéficiant</a:t>
                      </a:r>
                      <a:r>
                        <a:rPr lang="fr-FR" sz="1200" spc="-10" noProof="0">
                          <a:latin typeface="Marianne" panose="02000000000000000000" pitchFamily="50" charset="0"/>
                          <a:cs typeface="Calibri"/>
                        </a:rPr>
                        <a:t> </a:t>
                      </a:r>
                      <a:r>
                        <a:rPr lang="fr-FR" sz="1200" noProof="0">
                          <a:latin typeface="Marianne" panose="02000000000000000000" pitchFamily="50" charset="0"/>
                          <a:cs typeface="Calibri"/>
                        </a:rPr>
                        <a:t>d’une</a:t>
                      </a:r>
                      <a:r>
                        <a:rPr lang="fr-FR" sz="1200" spc="-30" noProof="0">
                          <a:latin typeface="Marianne" panose="02000000000000000000" pitchFamily="50" charset="0"/>
                          <a:cs typeface="Calibri"/>
                        </a:rPr>
                        <a:t> </a:t>
                      </a:r>
                      <a:r>
                        <a:rPr lang="fr-FR" sz="1200" noProof="0">
                          <a:latin typeface="Marianne" panose="02000000000000000000" pitchFamily="50" charset="0"/>
                          <a:cs typeface="Calibri"/>
                        </a:rPr>
                        <a:t>pédagogie</a:t>
                      </a:r>
                      <a:r>
                        <a:rPr lang="fr-FR" sz="1200" spc="-30" noProof="0">
                          <a:latin typeface="Marianne" panose="02000000000000000000" pitchFamily="50" charset="0"/>
                          <a:cs typeface="Calibri"/>
                        </a:rPr>
                        <a:t> </a:t>
                      </a:r>
                      <a:r>
                        <a:rPr lang="fr-FR" sz="1200" spc="-10" noProof="0">
                          <a:latin typeface="Marianne" panose="02000000000000000000" pitchFamily="50" charset="0"/>
                          <a:cs typeface="Calibri"/>
                        </a:rPr>
                        <a:t>davantage</a:t>
                      </a:r>
                      <a:r>
                        <a:rPr lang="fr-FR" sz="1200" spc="-30" noProof="0">
                          <a:latin typeface="Marianne" panose="02000000000000000000" pitchFamily="50" charset="0"/>
                          <a:cs typeface="Calibri"/>
                        </a:rPr>
                        <a:t> </a:t>
                      </a:r>
                      <a:r>
                        <a:rPr lang="fr-FR" sz="1200" noProof="0">
                          <a:latin typeface="Marianne" panose="02000000000000000000" pitchFamily="50" charset="0"/>
                          <a:cs typeface="Calibri"/>
                        </a:rPr>
                        <a:t>adaptée</a:t>
                      </a:r>
                      <a:r>
                        <a:rPr lang="fr-FR" sz="1200" spc="-30" noProof="0">
                          <a:latin typeface="Marianne" panose="02000000000000000000" pitchFamily="50" charset="0"/>
                          <a:cs typeface="Calibri"/>
                        </a:rPr>
                        <a:t> </a:t>
                      </a:r>
                      <a:r>
                        <a:rPr lang="fr-FR" sz="1200" spc="-25" noProof="0">
                          <a:latin typeface="Marianne" panose="02000000000000000000" pitchFamily="50" charset="0"/>
                          <a:cs typeface="Calibri"/>
                        </a:rPr>
                        <a:t>aux </a:t>
                      </a:r>
                      <a:r>
                        <a:rPr lang="fr-FR" sz="1200" noProof="0">
                          <a:latin typeface="Marianne" panose="02000000000000000000" pitchFamily="50" charset="0"/>
                          <a:cs typeface="Calibri"/>
                        </a:rPr>
                        <a:t>besoins</a:t>
                      </a:r>
                      <a:r>
                        <a:rPr lang="fr-FR" sz="1200" spc="-70" noProof="0">
                          <a:latin typeface="Marianne" panose="02000000000000000000" pitchFamily="50" charset="0"/>
                          <a:cs typeface="Calibri"/>
                        </a:rPr>
                        <a:t> </a:t>
                      </a:r>
                      <a:r>
                        <a:rPr lang="fr-FR" sz="1200" noProof="0">
                          <a:latin typeface="Marianne" panose="02000000000000000000" pitchFamily="50" charset="0"/>
                          <a:cs typeface="Calibri"/>
                        </a:rPr>
                        <a:t>des</a:t>
                      </a:r>
                      <a:r>
                        <a:rPr lang="fr-FR" sz="1200" spc="-60" noProof="0">
                          <a:latin typeface="Marianne" panose="02000000000000000000" pitchFamily="50" charset="0"/>
                          <a:cs typeface="Calibri"/>
                        </a:rPr>
                        <a:t> </a:t>
                      </a:r>
                      <a:r>
                        <a:rPr lang="fr-FR" sz="1200" noProof="0">
                          <a:latin typeface="Marianne" panose="02000000000000000000" pitchFamily="50" charset="0"/>
                          <a:cs typeface="Calibri"/>
                        </a:rPr>
                        <a:t>élèves</a:t>
                      </a:r>
                      <a:r>
                        <a:rPr lang="fr-FR" sz="1200" spc="20" noProof="0">
                          <a:latin typeface="Marianne" panose="02000000000000000000" pitchFamily="50" charset="0"/>
                          <a:cs typeface="Calibri"/>
                        </a:rPr>
                        <a:t> </a:t>
                      </a:r>
                      <a:r>
                        <a:rPr lang="fr-FR" sz="1200" noProof="0">
                          <a:latin typeface="Marianne" panose="02000000000000000000" pitchFamily="50" charset="0"/>
                          <a:cs typeface="Calibri"/>
                        </a:rPr>
                        <a:t>grâce</a:t>
                      </a:r>
                      <a:r>
                        <a:rPr lang="fr-FR" sz="1200" spc="15" noProof="0">
                          <a:latin typeface="Marianne" panose="02000000000000000000" pitchFamily="50" charset="0"/>
                          <a:cs typeface="Calibri"/>
                        </a:rPr>
                        <a:t> </a:t>
                      </a:r>
                      <a:r>
                        <a:rPr lang="fr-FR" sz="1200" noProof="0">
                          <a:latin typeface="Marianne" panose="02000000000000000000" pitchFamily="50" charset="0"/>
                          <a:cs typeface="Calibri"/>
                        </a:rPr>
                        <a:t>aux</a:t>
                      </a:r>
                      <a:r>
                        <a:rPr lang="fr-FR" sz="1200" spc="-50" noProof="0">
                          <a:latin typeface="Marianne" panose="02000000000000000000" pitchFamily="50" charset="0"/>
                          <a:cs typeface="Calibri"/>
                        </a:rPr>
                        <a:t> </a:t>
                      </a:r>
                      <a:r>
                        <a:rPr lang="fr-FR" sz="1200" noProof="0">
                          <a:latin typeface="Marianne" panose="02000000000000000000" pitchFamily="50" charset="0"/>
                          <a:cs typeface="Calibri"/>
                        </a:rPr>
                        <a:t>faibles</a:t>
                      </a:r>
                      <a:r>
                        <a:rPr lang="fr-FR" sz="1200" spc="-60" noProof="0">
                          <a:latin typeface="Marianne" panose="02000000000000000000" pitchFamily="50" charset="0"/>
                          <a:cs typeface="Calibri"/>
                        </a:rPr>
                        <a:t> </a:t>
                      </a:r>
                      <a:r>
                        <a:rPr lang="fr-FR" sz="1200" spc="-10" noProof="0">
                          <a:latin typeface="Marianne" panose="02000000000000000000" pitchFamily="50" charset="0"/>
                          <a:cs typeface="Calibri"/>
                        </a:rPr>
                        <a:t>effectifs</a:t>
                      </a:r>
                      <a:endParaRPr lang="fr-FR" sz="1200" noProof="0">
                        <a:latin typeface="Marianne" panose="02000000000000000000" pitchFamily="50" charset="0"/>
                        <a:cs typeface="Calibri"/>
                      </a:endParaRPr>
                    </a:p>
                  </a:txBody>
                  <a:tcPr marL="0" marR="0" marT="4254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890279">
                <a:tc>
                  <a:txBody>
                    <a:bodyPr/>
                    <a:lstStyle/>
                    <a:p>
                      <a:pPr marL="98425" marR="120014">
                        <a:lnSpc>
                          <a:spcPct val="100000"/>
                        </a:lnSpc>
                        <a:spcBef>
                          <a:spcPts val="350"/>
                        </a:spcBef>
                      </a:pPr>
                      <a:r>
                        <a:rPr lang="fr-FR" sz="1200" noProof="0">
                          <a:latin typeface="Marianne" panose="02000000000000000000" pitchFamily="50" charset="0"/>
                          <a:cs typeface="Calibri"/>
                        </a:rPr>
                        <a:t>Un</a:t>
                      </a:r>
                      <a:r>
                        <a:rPr lang="fr-FR" sz="1200" spc="65" noProof="0">
                          <a:latin typeface="Marianne" panose="02000000000000000000" pitchFamily="50" charset="0"/>
                          <a:cs typeface="Calibri"/>
                        </a:rPr>
                        <a:t> </a:t>
                      </a:r>
                      <a:r>
                        <a:rPr lang="fr-FR" sz="1200" spc="-10" noProof="0">
                          <a:latin typeface="Marianne" panose="02000000000000000000" pitchFamily="50" charset="0"/>
                          <a:cs typeface="Calibri"/>
                        </a:rPr>
                        <a:t>cours</a:t>
                      </a:r>
                      <a:r>
                        <a:rPr lang="fr-FR" sz="1200" spc="-50" noProof="0">
                          <a:latin typeface="Marianne" panose="02000000000000000000" pitchFamily="50" charset="0"/>
                          <a:cs typeface="Calibri"/>
                        </a:rPr>
                        <a:t> </a:t>
                      </a:r>
                      <a:r>
                        <a:rPr lang="fr-FR" sz="1200" noProof="0">
                          <a:latin typeface="Marianne" panose="02000000000000000000" pitchFamily="50" charset="0"/>
                          <a:cs typeface="Calibri"/>
                        </a:rPr>
                        <a:t>dédoublé</a:t>
                      </a:r>
                      <a:r>
                        <a:rPr lang="fr-FR" sz="1200" spc="-70" noProof="0">
                          <a:latin typeface="Marianne" panose="02000000000000000000" pitchFamily="50" charset="0"/>
                          <a:cs typeface="Calibri"/>
                        </a:rPr>
                        <a:t> </a:t>
                      </a:r>
                      <a:r>
                        <a:rPr lang="fr-FR" sz="1200" noProof="0">
                          <a:latin typeface="Marianne" panose="02000000000000000000" pitchFamily="50" charset="0"/>
                          <a:cs typeface="Calibri"/>
                        </a:rPr>
                        <a:t>ou</a:t>
                      </a:r>
                      <a:r>
                        <a:rPr lang="fr-FR" sz="1200" spc="-20" noProof="0">
                          <a:latin typeface="Marianne" panose="02000000000000000000" pitchFamily="50" charset="0"/>
                          <a:cs typeface="Calibri"/>
                        </a:rPr>
                        <a:t> </a:t>
                      </a:r>
                      <a:r>
                        <a:rPr lang="fr-FR" sz="1200" noProof="0">
                          <a:latin typeface="Marianne" panose="02000000000000000000" pitchFamily="50" charset="0"/>
                          <a:cs typeface="Calibri"/>
                        </a:rPr>
                        <a:t>une</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répartition</a:t>
                      </a:r>
                      <a:r>
                        <a:rPr lang="fr-FR" sz="1200" spc="-114" noProof="0">
                          <a:latin typeface="Marianne" panose="02000000000000000000" pitchFamily="50" charset="0"/>
                          <a:cs typeface="Calibri"/>
                        </a:rPr>
                        <a:t> </a:t>
                      </a:r>
                      <a:r>
                        <a:rPr lang="fr-FR" sz="1200" spc="-10" noProof="0">
                          <a:latin typeface="Marianne" panose="02000000000000000000" pitchFamily="50" charset="0"/>
                          <a:cs typeface="Calibri"/>
                        </a:rPr>
                        <a:t>figée</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des</a:t>
                      </a:r>
                      <a:r>
                        <a:rPr lang="fr-FR" sz="1200" spc="35" noProof="0">
                          <a:latin typeface="Marianne" panose="02000000000000000000" pitchFamily="50" charset="0"/>
                          <a:cs typeface="Calibri"/>
                        </a:rPr>
                        <a:t> </a:t>
                      </a:r>
                      <a:r>
                        <a:rPr lang="fr-FR" sz="1200" spc="-10" noProof="0">
                          <a:latin typeface="Marianne" panose="02000000000000000000" pitchFamily="50" charset="0"/>
                          <a:cs typeface="Calibri"/>
                        </a:rPr>
                        <a:t>élèves </a:t>
                      </a:r>
                      <a:r>
                        <a:rPr lang="fr-FR" sz="1200" noProof="0">
                          <a:latin typeface="Marianne" panose="02000000000000000000" pitchFamily="50" charset="0"/>
                          <a:cs typeface="Calibri"/>
                        </a:rPr>
                        <a:t>de</a:t>
                      </a:r>
                      <a:r>
                        <a:rPr lang="fr-FR" sz="1200" spc="-20" noProof="0">
                          <a:latin typeface="Marianne" panose="02000000000000000000" pitchFamily="50" charset="0"/>
                          <a:cs typeface="Calibri"/>
                        </a:rPr>
                        <a:t> </a:t>
                      </a:r>
                      <a:r>
                        <a:rPr lang="fr-FR" sz="1200" noProof="0">
                          <a:latin typeface="Marianne" panose="02000000000000000000" pitchFamily="50" charset="0"/>
                          <a:cs typeface="Calibri"/>
                        </a:rPr>
                        <a:t>la</a:t>
                      </a:r>
                      <a:r>
                        <a:rPr lang="fr-FR" sz="1200" spc="10" noProof="0">
                          <a:latin typeface="Marianne" panose="02000000000000000000" pitchFamily="50" charset="0"/>
                          <a:cs typeface="Calibri"/>
                        </a:rPr>
                        <a:t> </a:t>
                      </a:r>
                      <a:r>
                        <a:rPr lang="fr-FR" sz="1200" spc="-10" noProof="0">
                          <a:latin typeface="Marianne" panose="02000000000000000000" pitchFamily="50" charset="0"/>
                          <a:cs typeface="Calibri"/>
                        </a:rPr>
                        <a:t>classe</a:t>
                      </a:r>
                      <a:endParaRPr lang="fr-FR" sz="1200" noProof="0">
                        <a:latin typeface="Marianne" panose="02000000000000000000" pitchFamily="50" charset="0"/>
                        <a:cs typeface="Calibri"/>
                      </a:endParaRPr>
                    </a:p>
                  </a:txBody>
                  <a:tcPr marL="0" marR="0" marT="444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01600" marR="130175">
                        <a:lnSpc>
                          <a:spcPct val="107100"/>
                        </a:lnSpc>
                        <a:spcBef>
                          <a:spcPts val="220"/>
                        </a:spcBef>
                      </a:pPr>
                      <a:r>
                        <a:rPr lang="fr-FR" sz="1200" noProof="0">
                          <a:latin typeface="Marianne" panose="02000000000000000000" pitchFamily="50" charset="0"/>
                          <a:cs typeface="Calibri"/>
                        </a:rPr>
                        <a:t>Une</a:t>
                      </a:r>
                      <a:r>
                        <a:rPr lang="fr-FR" sz="1200" spc="25" noProof="0">
                          <a:latin typeface="Marianne" panose="02000000000000000000" pitchFamily="50" charset="0"/>
                          <a:cs typeface="Calibri"/>
                        </a:rPr>
                        <a:t> </a:t>
                      </a:r>
                      <a:r>
                        <a:rPr lang="fr-FR" sz="1200" noProof="0">
                          <a:latin typeface="Marianne" panose="02000000000000000000" pitchFamily="50" charset="0"/>
                          <a:cs typeface="Calibri"/>
                        </a:rPr>
                        <a:t>opportunité</a:t>
                      </a:r>
                      <a:r>
                        <a:rPr lang="fr-FR" sz="1200" spc="-60" noProof="0">
                          <a:latin typeface="Marianne" panose="02000000000000000000" pitchFamily="50" charset="0"/>
                          <a:cs typeface="Calibri"/>
                        </a:rPr>
                        <a:t> </a:t>
                      </a:r>
                      <a:r>
                        <a:rPr lang="fr-FR" sz="1200" spc="-10" noProof="0">
                          <a:latin typeface="Marianne" panose="02000000000000000000" pitchFamily="50" charset="0"/>
                          <a:cs typeface="Calibri"/>
                        </a:rPr>
                        <a:t>d’accompagner</a:t>
                      </a:r>
                      <a:r>
                        <a:rPr lang="fr-FR" sz="1200" spc="-60" noProof="0">
                          <a:latin typeface="Marianne" panose="02000000000000000000" pitchFamily="50" charset="0"/>
                          <a:cs typeface="Calibri"/>
                        </a:rPr>
                        <a:t> </a:t>
                      </a:r>
                      <a:r>
                        <a:rPr lang="fr-FR" sz="1200" noProof="0">
                          <a:latin typeface="Marianne" panose="02000000000000000000" pitchFamily="50" charset="0"/>
                          <a:cs typeface="Calibri"/>
                        </a:rPr>
                        <a:t>les</a:t>
                      </a:r>
                      <a:r>
                        <a:rPr lang="fr-FR" sz="1200" spc="-50" noProof="0">
                          <a:latin typeface="Marianne" panose="02000000000000000000" pitchFamily="50" charset="0"/>
                          <a:cs typeface="Calibri"/>
                        </a:rPr>
                        <a:t> </a:t>
                      </a:r>
                      <a:r>
                        <a:rPr lang="fr-FR" sz="1200" noProof="0">
                          <a:latin typeface="Marianne" panose="02000000000000000000" pitchFamily="50" charset="0"/>
                          <a:cs typeface="Calibri"/>
                        </a:rPr>
                        <a:t>élèves</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au</a:t>
                      </a:r>
                      <a:r>
                        <a:rPr lang="fr-FR" sz="1200" spc="65" noProof="0">
                          <a:latin typeface="Marianne" panose="02000000000000000000" pitchFamily="50" charset="0"/>
                          <a:cs typeface="Calibri"/>
                        </a:rPr>
                        <a:t> </a:t>
                      </a:r>
                      <a:r>
                        <a:rPr lang="fr-FR" sz="1200" spc="-20" noProof="0">
                          <a:latin typeface="Marianne" panose="02000000000000000000" pitchFamily="50" charset="0"/>
                          <a:cs typeface="Calibri"/>
                        </a:rPr>
                        <a:t>plus </a:t>
                      </a:r>
                      <a:r>
                        <a:rPr lang="fr-FR" sz="1200" noProof="0">
                          <a:latin typeface="Marianne" panose="02000000000000000000" pitchFamily="50" charset="0"/>
                          <a:cs typeface="Calibri"/>
                        </a:rPr>
                        <a:t>près</a:t>
                      </a:r>
                      <a:r>
                        <a:rPr lang="fr-FR" sz="1200" spc="15" noProof="0">
                          <a:latin typeface="Marianne" panose="02000000000000000000" pitchFamily="50" charset="0"/>
                          <a:cs typeface="Calibri"/>
                        </a:rPr>
                        <a:t> </a:t>
                      </a:r>
                      <a:r>
                        <a:rPr lang="fr-FR" sz="1200" noProof="0">
                          <a:latin typeface="Marianne" panose="02000000000000000000" pitchFamily="50" charset="0"/>
                          <a:cs typeface="Calibri"/>
                        </a:rPr>
                        <a:t>de</a:t>
                      </a:r>
                      <a:r>
                        <a:rPr lang="fr-FR" sz="1200" spc="10" noProof="0">
                          <a:latin typeface="Marianne" panose="02000000000000000000" pitchFamily="50" charset="0"/>
                          <a:cs typeface="Calibri"/>
                        </a:rPr>
                        <a:t> </a:t>
                      </a:r>
                      <a:r>
                        <a:rPr lang="fr-FR" sz="1200" noProof="0">
                          <a:latin typeface="Marianne" panose="02000000000000000000" pitchFamily="50" charset="0"/>
                          <a:cs typeface="Calibri"/>
                        </a:rPr>
                        <a:t>leurs</a:t>
                      </a:r>
                      <a:r>
                        <a:rPr lang="fr-FR" sz="1200" spc="-60" noProof="0">
                          <a:latin typeface="Marianne" panose="02000000000000000000" pitchFamily="50" charset="0"/>
                          <a:cs typeface="Calibri"/>
                        </a:rPr>
                        <a:t> </a:t>
                      </a:r>
                      <a:r>
                        <a:rPr lang="fr-FR" sz="1200" noProof="0">
                          <a:latin typeface="Marianne" panose="02000000000000000000" pitchFamily="50" charset="0"/>
                          <a:cs typeface="Calibri"/>
                        </a:rPr>
                        <a:t>besoins,</a:t>
                      </a:r>
                      <a:r>
                        <a:rPr lang="fr-FR" sz="1200" spc="-80" noProof="0">
                          <a:latin typeface="Marianne" panose="02000000000000000000" pitchFamily="50" charset="0"/>
                          <a:cs typeface="Calibri"/>
                        </a:rPr>
                        <a:t> </a:t>
                      </a:r>
                      <a:r>
                        <a:rPr lang="fr-FR" sz="1200" noProof="0">
                          <a:latin typeface="Marianne" panose="02000000000000000000" pitchFamily="50" charset="0"/>
                          <a:cs typeface="Calibri"/>
                        </a:rPr>
                        <a:t>selon</a:t>
                      </a:r>
                      <a:r>
                        <a:rPr lang="fr-FR" sz="1200" spc="-40" noProof="0">
                          <a:latin typeface="Marianne" panose="02000000000000000000" pitchFamily="50" charset="0"/>
                          <a:cs typeface="Calibri"/>
                        </a:rPr>
                        <a:t> </a:t>
                      </a:r>
                      <a:r>
                        <a:rPr lang="fr-FR" sz="1200" noProof="0">
                          <a:latin typeface="Marianne" panose="02000000000000000000" pitchFamily="50" charset="0"/>
                          <a:cs typeface="Calibri"/>
                        </a:rPr>
                        <a:t>les</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périodes</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et</a:t>
                      </a:r>
                      <a:r>
                        <a:rPr lang="fr-FR" sz="1200" spc="35" noProof="0">
                          <a:latin typeface="Marianne" panose="02000000000000000000" pitchFamily="50" charset="0"/>
                          <a:cs typeface="Calibri"/>
                        </a:rPr>
                        <a:t> </a:t>
                      </a:r>
                      <a:r>
                        <a:rPr lang="fr-FR" sz="1200" noProof="0">
                          <a:latin typeface="Marianne" panose="02000000000000000000" pitchFamily="50" charset="0"/>
                          <a:cs typeface="Calibri"/>
                        </a:rPr>
                        <a:t>les</a:t>
                      </a:r>
                      <a:r>
                        <a:rPr lang="fr-FR" sz="1200" spc="25" noProof="0">
                          <a:latin typeface="Marianne" panose="02000000000000000000" pitchFamily="50" charset="0"/>
                          <a:cs typeface="Calibri"/>
                        </a:rPr>
                        <a:t> </a:t>
                      </a:r>
                      <a:r>
                        <a:rPr lang="fr-FR" sz="1200" spc="-10" noProof="0">
                          <a:latin typeface="Marianne" panose="02000000000000000000" pitchFamily="50" charset="0"/>
                          <a:cs typeface="Calibri"/>
                        </a:rPr>
                        <a:t>objets </a:t>
                      </a:r>
                      <a:r>
                        <a:rPr lang="fr-FR" sz="1200" noProof="0">
                          <a:latin typeface="Marianne" panose="02000000000000000000" pitchFamily="50" charset="0"/>
                          <a:cs typeface="Calibri"/>
                        </a:rPr>
                        <a:t>travaillés,</a:t>
                      </a:r>
                      <a:r>
                        <a:rPr lang="fr-FR" sz="1200" spc="-75" noProof="0">
                          <a:latin typeface="Marianne" panose="02000000000000000000" pitchFamily="50" charset="0"/>
                          <a:cs typeface="Calibri"/>
                        </a:rPr>
                        <a:t> </a:t>
                      </a:r>
                      <a:r>
                        <a:rPr lang="fr-FR" sz="1200" spc="-10" noProof="0">
                          <a:latin typeface="Marianne" panose="02000000000000000000" pitchFamily="50" charset="0"/>
                          <a:cs typeface="Calibri"/>
                        </a:rPr>
                        <a:t>l’effectif</a:t>
                      </a:r>
                      <a:r>
                        <a:rPr lang="fr-FR" sz="1200" spc="-80" noProof="0">
                          <a:latin typeface="Marianne" panose="02000000000000000000" pitchFamily="50" charset="0"/>
                          <a:cs typeface="Calibri"/>
                        </a:rPr>
                        <a:t> </a:t>
                      </a:r>
                      <a:r>
                        <a:rPr lang="fr-FR" sz="1200" noProof="0">
                          <a:latin typeface="Marianne" panose="02000000000000000000" pitchFamily="50" charset="0"/>
                          <a:cs typeface="Calibri"/>
                        </a:rPr>
                        <a:t>d’un</a:t>
                      </a:r>
                      <a:r>
                        <a:rPr lang="fr-FR" sz="1200" spc="-30" noProof="0">
                          <a:latin typeface="Marianne" panose="02000000000000000000" pitchFamily="50" charset="0"/>
                          <a:cs typeface="Calibri"/>
                        </a:rPr>
                        <a:t> </a:t>
                      </a:r>
                      <a:r>
                        <a:rPr lang="fr-FR" sz="1200" noProof="0">
                          <a:latin typeface="Marianne" panose="02000000000000000000" pitchFamily="50" charset="0"/>
                          <a:cs typeface="Calibri"/>
                        </a:rPr>
                        <a:t>des</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groupes</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pouvant</a:t>
                      </a:r>
                      <a:r>
                        <a:rPr lang="fr-FR" sz="1200" spc="-50" noProof="0">
                          <a:latin typeface="Marianne" panose="02000000000000000000" pitchFamily="50" charset="0"/>
                          <a:cs typeface="Calibri"/>
                        </a:rPr>
                        <a:t> </a:t>
                      </a:r>
                      <a:r>
                        <a:rPr lang="fr-FR" sz="1200" noProof="0">
                          <a:latin typeface="Marianne" panose="02000000000000000000" pitchFamily="50" charset="0"/>
                          <a:cs typeface="Calibri"/>
                        </a:rPr>
                        <a:t>être</a:t>
                      </a:r>
                      <a:r>
                        <a:rPr lang="fr-FR" sz="1200" spc="-65" noProof="0">
                          <a:latin typeface="Marianne" panose="02000000000000000000" pitchFamily="50" charset="0"/>
                          <a:cs typeface="Calibri"/>
                        </a:rPr>
                        <a:t> </a:t>
                      </a:r>
                      <a:r>
                        <a:rPr lang="fr-FR" sz="1200" spc="-20" noProof="0">
                          <a:latin typeface="Marianne" panose="02000000000000000000" pitchFamily="50" charset="0"/>
                          <a:cs typeface="Calibri"/>
                        </a:rPr>
                        <a:t>très </a:t>
                      </a:r>
                      <a:r>
                        <a:rPr lang="fr-FR" sz="1200" spc="-10" noProof="0">
                          <a:latin typeface="Marianne" panose="02000000000000000000" pitchFamily="50" charset="0"/>
                          <a:cs typeface="Calibri"/>
                        </a:rPr>
                        <a:t>réduit</a:t>
                      </a:r>
                      <a:endParaRPr lang="fr-FR" sz="1200" noProof="0">
                        <a:latin typeface="Marianne" panose="02000000000000000000" pitchFamily="50" charset="0"/>
                        <a:cs typeface="Calibri"/>
                      </a:endParaRPr>
                    </a:p>
                  </a:txBody>
                  <a:tcPr marL="0" marR="0" marT="279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687782">
                <a:tc>
                  <a:txBody>
                    <a:bodyPr/>
                    <a:lstStyle/>
                    <a:p>
                      <a:pPr marL="98425" marR="247015">
                        <a:lnSpc>
                          <a:spcPct val="108500"/>
                        </a:lnSpc>
                        <a:spcBef>
                          <a:spcPts val="209"/>
                        </a:spcBef>
                      </a:pPr>
                      <a:r>
                        <a:rPr lang="fr-FR" sz="1200" noProof="0">
                          <a:latin typeface="Marianne" panose="02000000000000000000" pitchFamily="50" charset="0"/>
                          <a:cs typeface="Calibri"/>
                        </a:rPr>
                        <a:t>Une</a:t>
                      </a:r>
                      <a:r>
                        <a:rPr lang="fr-FR" sz="1200" spc="-5" noProof="0">
                          <a:latin typeface="Marianne" panose="02000000000000000000" pitchFamily="50" charset="0"/>
                          <a:cs typeface="Calibri"/>
                        </a:rPr>
                        <a:t> </a:t>
                      </a:r>
                      <a:r>
                        <a:rPr lang="fr-FR" sz="1200" noProof="0">
                          <a:latin typeface="Marianne" panose="02000000000000000000" pitchFamily="50" charset="0"/>
                          <a:cs typeface="Calibri"/>
                        </a:rPr>
                        <a:t>séance</a:t>
                      </a:r>
                      <a:r>
                        <a:rPr lang="fr-FR" sz="1200" spc="-5" noProof="0">
                          <a:latin typeface="Marianne" panose="02000000000000000000" pitchFamily="50" charset="0"/>
                          <a:cs typeface="Calibri"/>
                        </a:rPr>
                        <a:t> </a:t>
                      </a:r>
                      <a:r>
                        <a:rPr lang="fr-FR" sz="1200" noProof="0">
                          <a:latin typeface="Marianne" panose="02000000000000000000" pitchFamily="50" charset="0"/>
                          <a:cs typeface="Calibri"/>
                        </a:rPr>
                        <a:t>entièrement</a:t>
                      </a:r>
                      <a:r>
                        <a:rPr lang="fr-FR" sz="1200" spc="-65" noProof="0">
                          <a:latin typeface="Marianne" panose="02000000000000000000" pitchFamily="50" charset="0"/>
                          <a:cs typeface="Calibri"/>
                        </a:rPr>
                        <a:t> </a:t>
                      </a:r>
                      <a:r>
                        <a:rPr lang="fr-FR" sz="1200" spc="-10" noProof="0">
                          <a:latin typeface="Marianne" panose="02000000000000000000" pitchFamily="50" charset="0"/>
                          <a:cs typeface="Calibri"/>
                        </a:rPr>
                        <a:t>consacrée</a:t>
                      </a:r>
                      <a:r>
                        <a:rPr lang="fr-FR" sz="1200" spc="-85" noProof="0">
                          <a:latin typeface="Marianne" panose="02000000000000000000" pitchFamily="50" charset="0"/>
                          <a:cs typeface="Calibri"/>
                        </a:rPr>
                        <a:t> </a:t>
                      </a:r>
                      <a:r>
                        <a:rPr lang="fr-FR" sz="1200" noProof="0">
                          <a:latin typeface="Marianne" panose="02000000000000000000" pitchFamily="50" charset="0"/>
                          <a:cs typeface="Calibri"/>
                        </a:rPr>
                        <a:t>à</a:t>
                      </a:r>
                      <a:r>
                        <a:rPr lang="fr-FR" sz="1200" spc="-60" noProof="0">
                          <a:latin typeface="Marianne" panose="02000000000000000000" pitchFamily="50" charset="0"/>
                          <a:cs typeface="Calibri"/>
                        </a:rPr>
                        <a:t> </a:t>
                      </a:r>
                      <a:r>
                        <a:rPr lang="fr-FR" sz="1200" noProof="0">
                          <a:latin typeface="Marianne" panose="02000000000000000000" pitchFamily="50" charset="0"/>
                          <a:cs typeface="Calibri"/>
                        </a:rPr>
                        <a:t>la</a:t>
                      </a:r>
                      <a:r>
                        <a:rPr lang="fr-FR" sz="1200" spc="25" noProof="0">
                          <a:latin typeface="Marianne" panose="02000000000000000000" pitchFamily="50" charset="0"/>
                          <a:cs typeface="Calibri"/>
                        </a:rPr>
                        <a:t> </a:t>
                      </a:r>
                      <a:r>
                        <a:rPr lang="fr-FR" sz="1200" spc="-10" noProof="0">
                          <a:latin typeface="Marianne" panose="02000000000000000000" pitchFamily="50" charset="0"/>
                          <a:cs typeface="Calibri"/>
                        </a:rPr>
                        <a:t>remédiation </a:t>
                      </a:r>
                      <a:r>
                        <a:rPr lang="fr-FR" sz="1200" noProof="0">
                          <a:latin typeface="Marianne" panose="02000000000000000000" pitchFamily="50" charset="0"/>
                          <a:cs typeface="Calibri"/>
                        </a:rPr>
                        <a:t>ou</a:t>
                      </a:r>
                      <a:r>
                        <a:rPr lang="fr-FR" sz="1200" spc="-50" noProof="0">
                          <a:latin typeface="Marianne" panose="02000000000000000000" pitchFamily="50" charset="0"/>
                          <a:cs typeface="Calibri"/>
                        </a:rPr>
                        <a:t> </a:t>
                      </a:r>
                      <a:r>
                        <a:rPr lang="fr-FR" sz="1200" spc="-10" noProof="0">
                          <a:latin typeface="Marianne" panose="02000000000000000000" pitchFamily="50" charset="0"/>
                          <a:cs typeface="Calibri"/>
                        </a:rPr>
                        <a:t>consolidation</a:t>
                      </a:r>
                      <a:endParaRPr lang="fr-FR" sz="1200" noProof="0">
                        <a:latin typeface="Marianne" panose="02000000000000000000" pitchFamily="50" charset="0"/>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01600" marR="74295">
                        <a:lnSpc>
                          <a:spcPct val="108500"/>
                        </a:lnSpc>
                        <a:spcBef>
                          <a:spcPts val="209"/>
                        </a:spcBef>
                      </a:pPr>
                      <a:r>
                        <a:rPr lang="fr-FR" sz="1200" noProof="0">
                          <a:latin typeface="Marianne" panose="02000000000000000000" pitchFamily="50" charset="0"/>
                          <a:cs typeface="Calibri"/>
                        </a:rPr>
                        <a:t>Un</a:t>
                      </a:r>
                      <a:r>
                        <a:rPr lang="fr-FR" sz="1200" spc="45" noProof="0">
                          <a:latin typeface="Marianne" panose="02000000000000000000" pitchFamily="50" charset="0"/>
                          <a:cs typeface="Calibri"/>
                        </a:rPr>
                        <a:t> </a:t>
                      </a:r>
                      <a:r>
                        <a:rPr lang="fr-FR" sz="1200" noProof="0">
                          <a:latin typeface="Marianne" panose="02000000000000000000" pitchFamily="50" charset="0"/>
                          <a:cs typeface="Calibri"/>
                        </a:rPr>
                        <a:t>temps</a:t>
                      </a:r>
                      <a:r>
                        <a:rPr lang="fr-FR" sz="1200" spc="-65" noProof="0">
                          <a:latin typeface="Marianne" panose="02000000000000000000" pitchFamily="50" charset="0"/>
                          <a:cs typeface="Calibri"/>
                        </a:rPr>
                        <a:t> </a:t>
                      </a:r>
                      <a:r>
                        <a:rPr lang="fr-FR" sz="1200" noProof="0">
                          <a:latin typeface="Marianne" panose="02000000000000000000" pitchFamily="50" charset="0"/>
                          <a:cs typeface="Calibri"/>
                        </a:rPr>
                        <a:t>d’enseignement</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répondant</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aux</a:t>
                      </a:r>
                      <a:r>
                        <a:rPr lang="fr-FR" sz="1200" spc="-50" noProof="0">
                          <a:latin typeface="Marianne" panose="02000000000000000000" pitchFamily="50" charset="0"/>
                          <a:cs typeface="Calibri"/>
                        </a:rPr>
                        <a:t> </a:t>
                      </a:r>
                      <a:r>
                        <a:rPr lang="fr-FR" sz="1200" noProof="0">
                          <a:latin typeface="Marianne" panose="02000000000000000000" pitchFamily="50" charset="0"/>
                          <a:cs typeface="Calibri"/>
                        </a:rPr>
                        <a:t>objectifs</a:t>
                      </a:r>
                      <a:r>
                        <a:rPr lang="fr-FR" sz="1200" spc="-70" noProof="0">
                          <a:latin typeface="Marianne" panose="02000000000000000000" pitchFamily="50" charset="0"/>
                          <a:cs typeface="Calibri"/>
                        </a:rPr>
                        <a:t> </a:t>
                      </a:r>
                      <a:r>
                        <a:rPr lang="fr-FR" sz="1200" spc="-25" noProof="0">
                          <a:latin typeface="Marianne" panose="02000000000000000000" pitchFamily="50" charset="0"/>
                          <a:cs typeface="Calibri"/>
                        </a:rPr>
                        <a:t>des </a:t>
                      </a:r>
                      <a:r>
                        <a:rPr lang="fr-FR" sz="1200" noProof="0">
                          <a:latin typeface="Marianne" panose="02000000000000000000" pitchFamily="50" charset="0"/>
                          <a:cs typeface="Calibri"/>
                        </a:rPr>
                        <a:t>programmes</a:t>
                      </a:r>
                      <a:r>
                        <a:rPr lang="fr-FR" sz="1200" spc="-40" noProof="0">
                          <a:latin typeface="Marianne" panose="02000000000000000000" pitchFamily="50" charset="0"/>
                          <a:cs typeface="Calibri"/>
                        </a:rPr>
                        <a:t> </a:t>
                      </a:r>
                      <a:r>
                        <a:rPr lang="fr-FR" sz="1200" noProof="0">
                          <a:latin typeface="Marianne" panose="02000000000000000000" pitchFamily="50" charset="0"/>
                          <a:cs typeface="Calibri"/>
                        </a:rPr>
                        <a:t>disciplinaires</a:t>
                      </a:r>
                      <a:r>
                        <a:rPr lang="fr-FR" sz="1200" spc="-40" noProof="0">
                          <a:latin typeface="Marianne" panose="02000000000000000000" pitchFamily="50" charset="0"/>
                          <a:cs typeface="Calibri"/>
                        </a:rPr>
                        <a:t> </a:t>
                      </a:r>
                      <a:r>
                        <a:rPr lang="fr-FR" sz="1200" noProof="0">
                          <a:latin typeface="Marianne" panose="02000000000000000000" pitchFamily="50" charset="0"/>
                          <a:cs typeface="Calibri"/>
                        </a:rPr>
                        <a:t>et</a:t>
                      </a:r>
                      <a:r>
                        <a:rPr lang="fr-FR" sz="1200" spc="-20" noProof="0">
                          <a:latin typeface="Marianne" panose="02000000000000000000" pitchFamily="50" charset="0"/>
                          <a:cs typeface="Calibri"/>
                        </a:rPr>
                        <a:t> </a:t>
                      </a:r>
                      <a:r>
                        <a:rPr lang="fr-FR" sz="1200" noProof="0">
                          <a:latin typeface="Marianne" panose="02000000000000000000" pitchFamily="50" charset="0"/>
                          <a:cs typeface="Calibri"/>
                        </a:rPr>
                        <a:t>intégré</a:t>
                      </a:r>
                      <a:r>
                        <a:rPr lang="fr-FR" sz="1200" spc="-45" noProof="0">
                          <a:latin typeface="Marianne" panose="02000000000000000000" pitchFamily="50" charset="0"/>
                          <a:cs typeface="Calibri"/>
                        </a:rPr>
                        <a:t> </a:t>
                      </a:r>
                      <a:r>
                        <a:rPr lang="fr-FR" sz="1200" noProof="0">
                          <a:latin typeface="Marianne" panose="02000000000000000000" pitchFamily="50" charset="0"/>
                          <a:cs typeface="Calibri"/>
                        </a:rPr>
                        <a:t>dans</a:t>
                      </a:r>
                      <a:r>
                        <a:rPr lang="fr-FR" sz="1200" spc="-40" noProof="0">
                          <a:latin typeface="Marianne" panose="02000000000000000000" pitchFamily="50" charset="0"/>
                          <a:cs typeface="Calibri"/>
                        </a:rPr>
                        <a:t> </a:t>
                      </a:r>
                      <a:r>
                        <a:rPr lang="fr-FR" sz="1200" spc="-25" noProof="0">
                          <a:latin typeface="Marianne" panose="02000000000000000000" pitchFamily="50" charset="0"/>
                          <a:cs typeface="Calibri"/>
                        </a:rPr>
                        <a:t>la </a:t>
                      </a:r>
                      <a:r>
                        <a:rPr lang="fr-FR" sz="1200" noProof="0">
                          <a:latin typeface="Marianne" panose="02000000000000000000" pitchFamily="50" charset="0"/>
                          <a:cs typeface="Calibri"/>
                        </a:rPr>
                        <a:t>progression</a:t>
                      </a:r>
                      <a:r>
                        <a:rPr lang="fr-FR" sz="1200" spc="-40" noProof="0">
                          <a:latin typeface="Marianne" panose="02000000000000000000" pitchFamily="50" charset="0"/>
                          <a:cs typeface="Calibri"/>
                        </a:rPr>
                        <a:t> </a:t>
                      </a:r>
                      <a:r>
                        <a:rPr lang="fr-FR" sz="1200" noProof="0">
                          <a:latin typeface="Marianne" panose="02000000000000000000" pitchFamily="50" charset="0"/>
                          <a:cs typeface="Calibri"/>
                        </a:rPr>
                        <a:t>des</a:t>
                      </a:r>
                      <a:r>
                        <a:rPr lang="fr-FR" sz="1200" spc="-55" noProof="0">
                          <a:latin typeface="Marianne" panose="02000000000000000000" pitchFamily="50" charset="0"/>
                          <a:cs typeface="Calibri"/>
                        </a:rPr>
                        <a:t> </a:t>
                      </a:r>
                      <a:r>
                        <a:rPr lang="fr-FR" sz="1200" noProof="0">
                          <a:latin typeface="Marianne" panose="02000000000000000000" pitchFamily="50" charset="0"/>
                          <a:cs typeface="Calibri"/>
                        </a:rPr>
                        <a:t>apprentissages</a:t>
                      </a:r>
                      <a:r>
                        <a:rPr lang="fr-FR" sz="1200" spc="-60" noProof="0">
                          <a:latin typeface="Marianne" panose="02000000000000000000" pitchFamily="50" charset="0"/>
                          <a:cs typeface="Calibri"/>
                        </a:rPr>
                        <a:t> </a:t>
                      </a:r>
                      <a:r>
                        <a:rPr lang="fr-FR" sz="1200" noProof="0">
                          <a:latin typeface="Marianne" panose="02000000000000000000" pitchFamily="50" charset="0"/>
                          <a:cs typeface="Calibri"/>
                        </a:rPr>
                        <a:t>de</a:t>
                      </a:r>
                      <a:r>
                        <a:rPr lang="fr-FR" sz="1200" spc="-70" noProof="0">
                          <a:latin typeface="Marianne" panose="02000000000000000000" pitchFamily="50" charset="0"/>
                          <a:cs typeface="Calibri"/>
                        </a:rPr>
                        <a:t> </a:t>
                      </a:r>
                      <a:r>
                        <a:rPr lang="fr-FR" sz="1200" noProof="0">
                          <a:latin typeface="Marianne" panose="02000000000000000000" pitchFamily="50" charset="0"/>
                          <a:cs typeface="Calibri"/>
                        </a:rPr>
                        <a:t>la</a:t>
                      </a:r>
                      <a:r>
                        <a:rPr lang="fr-FR" sz="1200" spc="45" noProof="0">
                          <a:latin typeface="Marianne" panose="02000000000000000000" pitchFamily="50" charset="0"/>
                          <a:cs typeface="Calibri"/>
                        </a:rPr>
                        <a:t> </a:t>
                      </a:r>
                      <a:r>
                        <a:rPr lang="fr-FR" sz="1200" spc="-10" noProof="0">
                          <a:latin typeface="Marianne" panose="02000000000000000000" pitchFamily="50" charset="0"/>
                          <a:cs typeface="Calibri"/>
                        </a:rPr>
                        <a:t>classe</a:t>
                      </a:r>
                      <a:endParaRPr lang="fr-FR" sz="1200" noProof="0">
                        <a:latin typeface="Marianne" panose="02000000000000000000" pitchFamily="50" charset="0"/>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
        <p:nvSpPr>
          <p:cNvPr id="23" name="TextBox 12">
            <a:extLst>
              <a:ext uri="{FF2B5EF4-FFF2-40B4-BE49-F238E27FC236}">
                <a16:creationId xmlns:a16="http://schemas.microsoft.com/office/drawing/2014/main" id="{820183D0-25CD-4239-92C4-EFBBB19B44AA}"/>
              </a:ext>
            </a:extLst>
          </p:cNvPr>
          <p:cNvSpPr txBox="1"/>
          <p:nvPr/>
        </p:nvSpPr>
        <p:spPr>
          <a:xfrm>
            <a:off x="1346060" y="1452648"/>
            <a:ext cx="6931731" cy="219419"/>
          </a:xfrm>
          <a:prstGeom prst="rect">
            <a:avLst/>
          </a:prstGeom>
        </p:spPr>
        <p:txBody>
          <a:bodyPr wrap="square" lIns="0" tIns="0" rIns="0" bIns="0" rtlCol="0" anchor="t">
            <a:spAutoFit/>
          </a:bodyPr>
          <a:lstStyle/>
          <a:p>
            <a:pPr>
              <a:lnSpc>
                <a:spcPts val="1680"/>
              </a:lnSpc>
            </a:pPr>
            <a:r>
              <a:rPr lang="fr-FR" sz="1650">
                <a:solidFill>
                  <a:schemeClr val="bg1"/>
                </a:solidFill>
                <a:latin typeface="Marianne Medium" panose="02000000000000000000" pitchFamily="50" charset="0"/>
              </a:rPr>
              <a:t>Comprendre la mesure : ce qu’elle est, ce qu’elle n’est pas</a:t>
            </a:r>
          </a:p>
        </p:txBody>
      </p:sp>
      <p:grpSp>
        <p:nvGrpSpPr>
          <p:cNvPr id="12" name="Group 21">
            <a:extLst>
              <a:ext uri="{FF2B5EF4-FFF2-40B4-BE49-F238E27FC236}">
                <a16:creationId xmlns:a16="http://schemas.microsoft.com/office/drawing/2014/main" id="{898A5410-5612-4905-8F10-C06E3D4891AE}"/>
              </a:ext>
            </a:extLst>
          </p:cNvPr>
          <p:cNvGrpSpPr/>
          <p:nvPr/>
        </p:nvGrpSpPr>
        <p:grpSpPr>
          <a:xfrm>
            <a:off x="358422" y="848736"/>
            <a:ext cx="771525" cy="771525"/>
            <a:chOff x="0" y="0"/>
            <a:chExt cx="2057400" cy="2057400"/>
          </a:xfrm>
        </p:grpSpPr>
        <p:grpSp>
          <p:nvGrpSpPr>
            <p:cNvPr id="17" name="Group 22">
              <a:extLst>
                <a:ext uri="{FF2B5EF4-FFF2-40B4-BE49-F238E27FC236}">
                  <a16:creationId xmlns:a16="http://schemas.microsoft.com/office/drawing/2014/main" id="{7C9057A3-BA20-423E-9830-DE967E9C6A22}"/>
                </a:ext>
              </a:extLst>
            </p:cNvPr>
            <p:cNvGrpSpPr/>
            <p:nvPr/>
          </p:nvGrpSpPr>
          <p:grpSpPr>
            <a:xfrm>
              <a:off x="0" y="0"/>
              <a:ext cx="2057400" cy="2057400"/>
              <a:chOff x="0" y="0"/>
              <a:chExt cx="812800" cy="812800"/>
            </a:xfrm>
          </p:grpSpPr>
          <p:sp>
            <p:nvSpPr>
              <p:cNvPr id="19" name="Freeform 23">
                <a:extLst>
                  <a:ext uri="{FF2B5EF4-FFF2-40B4-BE49-F238E27FC236}">
                    <a16:creationId xmlns:a16="http://schemas.microsoft.com/office/drawing/2014/main" id="{09EDE420-8E86-4D73-8CEE-F87FF2D4D2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1" name="TextBox 24">
                <a:extLst>
                  <a:ext uri="{FF2B5EF4-FFF2-40B4-BE49-F238E27FC236}">
                    <a16:creationId xmlns:a16="http://schemas.microsoft.com/office/drawing/2014/main" id="{53D02213-E33B-489D-96E0-1B006EE073A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18" name="Freeform 25">
              <a:extLst>
                <a:ext uri="{FF2B5EF4-FFF2-40B4-BE49-F238E27FC236}">
                  <a16:creationId xmlns:a16="http://schemas.microsoft.com/office/drawing/2014/main" id="{32C95704-FD71-469F-9724-57B6C549562F}"/>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24" name="TextBox 58">
            <a:extLst>
              <a:ext uri="{FF2B5EF4-FFF2-40B4-BE49-F238E27FC236}">
                <a16:creationId xmlns:a16="http://schemas.microsoft.com/office/drawing/2014/main" id="{29F2C955-49CC-4CE1-B8A0-4CCCD3822161}"/>
              </a:ext>
            </a:extLst>
          </p:cNvPr>
          <p:cNvSpPr txBox="1"/>
          <p:nvPr/>
        </p:nvSpPr>
        <p:spPr>
          <a:xfrm>
            <a:off x="179080" y="159104"/>
            <a:ext cx="5154920"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2</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Permettre des enseignements aux savoirs fondamentaux en classes réduites</a:t>
            </a:r>
          </a:p>
        </p:txBody>
      </p:sp>
      <p:sp>
        <p:nvSpPr>
          <p:cNvPr id="25" name="TextBox 59">
            <a:extLst>
              <a:ext uri="{FF2B5EF4-FFF2-40B4-BE49-F238E27FC236}">
                <a16:creationId xmlns:a16="http://schemas.microsoft.com/office/drawing/2014/main" id="{843F4C5C-7FEE-4AD1-B0A1-237392908A93}"/>
              </a:ext>
            </a:extLst>
          </p:cNvPr>
          <p:cNvSpPr txBox="1"/>
          <p:nvPr/>
        </p:nvSpPr>
        <p:spPr>
          <a:xfrm>
            <a:off x="1346060" y="959899"/>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Tree>
    <p:extLst>
      <p:ext uri="{BB962C8B-B14F-4D97-AF65-F5344CB8AC3E}">
        <p14:creationId xmlns:p14="http://schemas.microsoft.com/office/powerpoint/2010/main" val="403900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EE8C54CE-02E0-4027-B10F-1508F5327EDD}"/>
              </a:ext>
            </a:extLst>
          </p:cNvPr>
          <p:cNvSpPr txBox="1"/>
          <p:nvPr/>
        </p:nvSpPr>
        <p:spPr>
          <a:xfrm>
            <a:off x="533400" y="2106715"/>
            <a:ext cx="7903812" cy="2085186"/>
          </a:xfrm>
          <a:prstGeom prst="rect">
            <a:avLst/>
          </a:prstGeom>
          <a:noFill/>
        </p:spPr>
        <p:txBody>
          <a:bodyPr wrap="square">
            <a:spAutoFit/>
          </a:bodyPr>
          <a:lstStyle/>
          <a:p>
            <a:pPr marL="488950" indent="-171450">
              <a:lnSpc>
                <a:spcPct val="100000"/>
              </a:lnSpc>
              <a:spcBef>
                <a:spcPts val="685"/>
              </a:spcBef>
              <a:buFont typeface="Wingdings" panose="05000000000000000000" pitchFamily="2" charset="2"/>
              <a:buChar char="§"/>
            </a:pPr>
            <a:r>
              <a:rPr lang="fr-FR" sz="1600">
                <a:latin typeface="Marianne" panose="02000000000000000000" pitchFamily="50" charset="0"/>
                <a:cs typeface="Calibri"/>
              </a:rPr>
              <a:t>Appui</a:t>
            </a:r>
            <a:r>
              <a:rPr lang="fr-FR" sz="1600" spc="-30">
                <a:latin typeface="Marianne" panose="02000000000000000000" pitchFamily="50" charset="0"/>
                <a:cs typeface="Calibri"/>
              </a:rPr>
              <a:t> </a:t>
            </a:r>
            <a:r>
              <a:rPr lang="fr-FR" sz="1600">
                <a:latin typeface="Marianne" panose="02000000000000000000" pitchFamily="50" charset="0"/>
                <a:cs typeface="Calibri"/>
              </a:rPr>
              <a:t>fort</a:t>
            </a:r>
            <a:r>
              <a:rPr lang="fr-FR" sz="1600" spc="-65">
                <a:latin typeface="Marianne" panose="02000000000000000000" pitchFamily="50" charset="0"/>
                <a:cs typeface="Calibri"/>
              </a:rPr>
              <a:t> </a:t>
            </a:r>
            <a:r>
              <a:rPr lang="fr-FR" sz="1600">
                <a:latin typeface="Marianne" panose="02000000000000000000" pitchFamily="50" charset="0"/>
                <a:cs typeface="Calibri"/>
              </a:rPr>
              <a:t>sur</a:t>
            </a:r>
            <a:r>
              <a:rPr lang="fr-FR" sz="1600" spc="-5">
                <a:latin typeface="Marianne" panose="02000000000000000000" pitchFamily="50" charset="0"/>
                <a:cs typeface="Calibri"/>
              </a:rPr>
              <a:t> </a:t>
            </a:r>
            <a:r>
              <a:rPr lang="fr-FR" sz="1600">
                <a:latin typeface="Marianne" panose="02000000000000000000" pitchFamily="50" charset="0"/>
                <a:cs typeface="Calibri"/>
              </a:rPr>
              <a:t>les</a:t>
            </a:r>
            <a:r>
              <a:rPr lang="fr-FR" sz="1600" spc="-5">
                <a:latin typeface="Marianne" panose="02000000000000000000" pitchFamily="50" charset="0"/>
                <a:cs typeface="Calibri"/>
              </a:rPr>
              <a:t> </a:t>
            </a:r>
            <a:r>
              <a:rPr lang="fr-FR" sz="1600">
                <a:latin typeface="Marianne" panose="02000000000000000000" pitchFamily="50" charset="0"/>
                <a:cs typeface="Calibri"/>
              </a:rPr>
              <a:t>tests</a:t>
            </a:r>
            <a:r>
              <a:rPr lang="fr-FR" sz="1600" spc="-80">
                <a:latin typeface="Marianne" panose="02000000000000000000" pitchFamily="50" charset="0"/>
                <a:cs typeface="Calibri"/>
              </a:rPr>
              <a:t> </a:t>
            </a:r>
            <a:r>
              <a:rPr lang="fr-FR" sz="1600">
                <a:latin typeface="Marianne" panose="02000000000000000000" pitchFamily="50" charset="0"/>
                <a:cs typeface="Calibri"/>
              </a:rPr>
              <a:t>de</a:t>
            </a:r>
            <a:r>
              <a:rPr lang="fr-FR" sz="1600" spc="-40">
                <a:latin typeface="Marianne" panose="02000000000000000000" pitchFamily="50" charset="0"/>
                <a:cs typeface="Calibri"/>
              </a:rPr>
              <a:t> </a:t>
            </a:r>
            <a:r>
              <a:rPr lang="fr-FR" sz="1600" spc="-10">
                <a:latin typeface="Marianne" panose="02000000000000000000" pitchFamily="50" charset="0"/>
                <a:cs typeface="Calibri"/>
              </a:rPr>
              <a:t>positionnement</a:t>
            </a:r>
            <a:r>
              <a:rPr lang="fr-FR" sz="1600" spc="-60">
                <a:latin typeface="Marianne" panose="02000000000000000000" pitchFamily="50" charset="0"/>
                <a:cs typeface="Calibri"/>
              </a:rPr>
              <a:t> </a:t>
            </a:r>
            <a:r>
              <a:rPr lang="fr-FR" sz="1600">
                <a:latin typeface="Marianne" panose="02000000000000000000" pitchFamily="50" charset="0"/>
                <a:cs typeface="Calibri"/>
              </a:rPr>
              <a:t>pour</a:t>
            </a:r>
            <a:r>
              <a:rPr lang="fr-FR" sz="1600" spc="-5">
                <a:latin typeface="Marianne" panose="02000000000000000000" pitchFamily="50" charset="0"/>
                <a:cs typeface="Calibri"/>
              </a:rPr>
              <a:t> </a:t>
            </a:r>
            <a:r>
              <a:rPr lang="fr-FR" sz="1600">
                <a:latin typeface="Marianne" panose="02000000000000000000" pitchFamily="50" charset="0"/>
                <a:cs typeface="Calibri"/>
              </a:rPr>
              <a:t>repérer</a:t>
            </a:r>
            <a:r>
              <a:rPr lang="fr-FR" sz="1600" spc="-10">
                <a:latin typeface="Marianne" panose="02000000000000000000" pitchFamily="50" charset="0"/>
                <a:cs typeface="Calibri"/>
              </a:rPr>
              <a:t> </a:t>
            </a:r>
            <a:r>
              <a:rPr lang="fr-FR" sz="1600">
                <a:latin typeface="Marianne" panose="02000000000000000000" pitchFamily="50" charset="0"/>
                <a:cs typeface="Calibri"/>
              </a:rPr>
              <a:t>les besoins,</a:t>
            </a:r>
            <a:r>
              <a:rPr lang="fr-FR" sz="1600" spc="15">
                <a:latin typeface="Marianne" panose="02000000000000000000" pitchFamily="50" charset="0"/>
                <a:cs typeface="Calibri"/>
              </a:rPr>
              <a:t> </a:t>
            </a:r>
            <a:r>
              <a:rPr lang="fr-FR" sz="1600">
                <a:latin typeface="Marianne" panose="02000000000000000000" pitchFamily="50" charset="0"/>
                <a:cs typeface="Calibri"/>
              </a:rPr>
              <a:t>puis</a:t>
            </a:r>
            <a:r>
              <a:rPr lang="fr-FR" sz="1600" spc="-5">
                <a:latin typeface="Marianne" panose="02000000000000000000" pitchFamily="50" charset="0"/>
                <a:cs typeface="Calibri"/>
              </a:rPr>
              <a:t> </a:t>
            </a:r>
            <a:r>
              <a:rPr lang="fr-FR" sz="1600">
                <a:latin typeface="Marianne" panose="02000000000000000000" pitchFamily="50" charset="0"/>
                <a:cs typeface="Calibri"/>
              </a:rPr>
              <a:t>sur</a:t>
            </a:r>
            <a:r>
              <a:rPr lang="fr-FR" sz="1600" spc="-85">
                <a:latin typeface="Marianne" panose="02000000000000000000" pitchFamily="50" charset="0"/>
                <a:cs typeface="Calibri"/>
              </a:rPr>
              <a:t> </a:t>
            </a:r>
            <a:r>
              <a:rPr lang="fr-FR" sz="1600">
                <a:latin typeface="Marianne" panose="02000000000000000000" pitchFamily="50" charset="0"/>
                <a:cs typeface="Calibri"/>
              </a:rPr>
              <a:t>les</a:t>
            </a:r>
            <a:r>
              <a:rPr lang="fr-FR" sz="1600" spc="70">
                <a:latin typeface="Marianne" panose="02000000000000000000" pitchFamily="50" charset="0"/>
                <a:cs typeface="Calibri"/>
              </a:rPr>
              <a:t> </a:t>
            </a:r>
            <a:r>
              <a:rPr lang="fr-FR" sz="1600" spc="-10">
                <a:latin typeface="Marianne" panose="02000000000000000000" pitchFamily="50" charset="0"/>
                <a:cs typeface="Calibri"/>
              </a:rPr>
              <a:t>évaluations</a:t>
            </a:r>
            <a:r>
              <a:rPr lang="fr-FR" sz="1600" spc="-85">
                <a:latin typeface="Marianne" panose="02000000000000000000" pitchFamily="50" charset="0"/>
                <a:cs typeface="Calibri"/>
              </a:rPr>
              <a:t> </a:t>
            </a:r>
            <a:r>
              <a:rPr lang="fr-FR" sz="1600">
                <a:latin typeface="Marianne" panose="02000000000000000000" pitchFamily="50" charset="0"/>
                <a:cs typeface="Calibri"/>
              </a:rPr>
              <a:t>au</a:t>
            </a:r>
            <a:r>
              <a:rPr lang="fr-FR" sz="1600" spc="-10">
                <a:latin typeface="Marianne" panose="02000000000000000000" pitchFamily="50" charset="0"/>
                <a:cs typeface="Calibri"/>
              </a:rPr>
              <a:t> </a:t>
            </a:r>
            <a:r>
              <a:rPr lang="fr-FR" sz="1600" spc="-25">
                <a:latin typeface="Marianne" panose="02000000000000000000" pitchFamily="50" charset="0"/>
                <a:cs typeface="Calibri"/>
              </a:rPr>
              <a:t>fil </a:t>
            </a:r>
            <a:r>
              <a:rPr lang="fr-FR" sz="1600">
                <a:latin typeface="Marianne" panose="02000000000000000000" pitchFamily="50" charset="0"/>
                <a:cs typeface="Calibri"/>
              </a:rPr>
              <a:t>de</a:t>
            </a:r>
            <a:r>
              <a:rPr lang="fr-FR" sz="1600" spc="-15">
                <a:latin typeface="Marianne" panose="02000000000000000000" pitchFamily="50" charset="0"/>
                <a:cs typeface="Calibri"/>
              </a:rPr>
              <a:t> </a:t>
            </a:r>
            <a:r>
              <a:rPr lang="fr-FR" sz="1600" spc="-10">
                <a:latin typeface="Marianne" panose="02000000000000000000" pitchFamily="50" charset="0"/>
                <a:cs typeface="Calibri"/>
              </a:rPr>
              <a:t>l’année</a:t>
            </a:r>
            <a:endParaRPr lang="fr-FR" sz="1600" spc="-80">
              <a:latin typeface="Marianne" panose="02000000000000000000" pitchFamily="50" charset="0"/>
              <a:cs typeface="Calibri"/>
              <a:sym typeface="Wingdings 3" panose="05040102010807070707" pitchFamily="18" charset="2"/>
            </a:endParaRPr>
          </a:p>
          <a:p>
            <a:pPr marL="488950" indent="-171450">
              <a:lnSpc>
                <a:spcPct val="100000"/>
              </a:lnSpc>
              <a:spcBef>
                <a:spcPts val="685"/>
              </a:spcBef>
              <a:buFont typeface="Wingdings" panose="05000000000000000000" pitchFamily="2" charset="2"/>
              <a:buChar char="§"/>
            </a:pPr>
            <a:r>
              <a:rPr lang="fr-FR" sz="1600">
                <a:latin typeface="Marianne" panose="02000000000000000000" pitchFamily="50" charset="0"/>
                <a:cs typeface="Calibri"/>
              </a:rPr>
              <a:t>Une</a:t>
            </a:r>
            <a:r>
              <a:rPr lang="fr-FR" sz="1600" spc="-30">
                <a:latin typeface="Marianne" panose="02000000000000000000" pitchFamily="50" charset="0"/>
                <a:cs typeface="Calibri"/>
              </a:rPr>
              <a:t> </a:t>
            </a:r>
            <a:r>
              <a:rPr lang="fr-FR" sz="1600">
                <a:latin typeface="Marianne" panose="02000000000000000000" pitchFamily="50" charset="0"/>
                <a:cs typeface="Calibri"/>
              </a:rPr>
              <a:t>grande</a:t>
            </a:r>
            <a:r>
              <a:rPr lang="fr-FR" sz="1600" spc="-100">
                <a:latin typeface="Marianne" panose="02000000000000000000" pitchFamily="50" charset="0"/>
                <a:cs typeface="Calibri"/>
              </a:rPr>
              <a:t> </a:t>
            </a:r>
            <a:r>
              <a:rPr lang="fr-FR" sz="1600" spc="-10">
                <a:latin typeface="Marianne" panose="02000000000000000000" pitchFamily="50" charset="0"/>
                <a:cs typeface="Calibri"/>
              </a:rPr>
              <a:t>dissymétrie</a:t>
            </a:r>
            <a:r>
              <a:rPr lang="fr-FR" sz="1600" spc="-25">
                <a:latin typeface="Marianne" panose="02000000000000000000" pitchFamily="50" charset="0"/>
                <a:cs typeface="Calibri"/>
              </a:rPr>
              <a:t> </a:t>
            </a:r>
            <a:r>
              <a:rPr lang="fr-FR" sz="1600">
                <a:latin typeface="Marianne" panose="02000000000000000000" pitchFamily="50" charset="0"/>
                <a:cs typeface="Calibri"/>
              </a:rPr>
              <a:t>des</a:t>
            </a:r>
            <a:r>
              <a:rPr lang="fr-FR" sz="1600" spc="10">
                <a:latin typeface="Marianne" panose="02000000000000000000" pitchFamily="50" charset="0"/>
                <a:cs typeface="Calibri"/>
              </a:rPr>
              <a:t> </a:t>
            </a:r>
            <a:r>
              <a:rPr lang="fr-FR" sz="1600" spc="-20">
                <a:latin typeface="Marianne" panose="02000000000000000000" pitchFamily="50" charset="0"/>
                <a:cs typeface="Calibri"/>
              </a:rPr>
              <a:t>effectifs</a:t>
            </a:r>
            <a:r>
              <a:rPr lang="fr-FR" sz="1600" spc="-75">
                <a:latin typeface="Marianne" panose="02000000000000000000" pitchFamily="50" charset="0"/>
                <a:cs typeface="Calibri"/>
              </a:rPr>
              <a:t> </a:t>
            </a:r>
            <a:r>
              <a:rPr lang="fr-FR" sz="1600">
                <a:latin typeface="Marianne" panose="02000000000000000000" pitchFamily="50" charset="0"/>
                <a:cs typeface="Calibri"/>
              </a:rPr>
              <a:t>entre</a:t>
            </a:r>
            <a:r>
              <a:rPr lang="fr-FR" sz="1600" spc="-110">
                <a:latin typeface="Marianne" panose="02000000000000000000" pitchFamily="50" charset="0"/>
                <a:cs typeface="Calibri"/>
              </a:rPr>
              <a:t> </a:t>
            </a:r>
            <a:r>
              <a:rPr lang="fr-FR" sz="1600">
                <a:latin typeface="Marianne" panose="02000000000000000000" pitchFamily="50" charset="0"/>
                <a:cs typeface="Calibri"/>
              </a:rPr>
              <a:t>les</a:t>
            </a:r>
            <a:r>
              <a:rPr lang="fr-FR" sz="1600" spc="90">
                <a:latin typeface="Marianne" panose="02000000000000000000" pitchFamily="50" charset="0"/>
                <a:cs typeface="Calibri"/>
              </a:rPr>
              <a:t> </a:t>
            </a:r>
            <a:r>
              <a:rPr lang="fr-FR" sz="1600">
                <a:latin typeface="Marianne" panose="02000000000000000000" pitchFamily="50" charset="0"/>
                <a:cs typeface="Calibri"/>
              </a:rPr>
              <a:t>groupes</a:t>
            </a:r>
            <a:r>
              <a:rPr lang="fr-FR" sz="1600" spc="-75">
                <a:latin typeface="Marianne" panose="02000000000000000000" pitchFamily="50" charset="0"/>
                <a:cs typeface="Calibri"/>
              </a:rPr>
              <a:t> </a:t>
            </a:r>
            <a:r>
              <a:rPr lang="fr-FR" sz="1600">
                <a:latin typeface="Marianne" panose="02000000000000000000" pitchFamily="50" charset="0"/>
                <a:cs typeface="Calibri"/>
              </a:rPr>
              <a:t>est</a:t>
            </a:r>
            <a:r>
              <a:rPr lang="fr-FR" sz="1600" spc="-45">
                <a:latin typeface="Marianne" panose="02000000000000000000" pitchFamily="50" charset="0"/>
                <a:cs typeface="Calibri"/>
              </a:rPr>
              <a:t> </a:t>
            </a:r>
            <a:r>
              <a:rPr lang="fr-FR" sz="1600" spc="-10">
                <a:latin typeface="Marianne" panose="02000000000000000000" pitchFamily="50" charset="0"/>
                <a:cs typeface="Calibri"/>
              </a:rPr>
              <a:t>possible</a:t>
            </a:r>
          </a:p>
          <a:p>
            <a:pPr marL="488950" indent="-171450">
              <a:lnSpc>
                <a:spcPct val="100000"/>
              </a:lnSpc>
              <a:spcBef>
                <a:spcPts val="685"/>
              </a:spcBef>
              <a:buFont typeface="Wingdings" panose="05000000000000000000" pitchFamily="2" charset="2"/>
              <a:buChar char="§"/>
            </a:pPr>
            <a:r>
              <a:rPr lang="fr-FR" sz="1600">
                <a:latin typeface="Marianne" panose="02000000000000000000" pitchFamily="50" charset="0"/>
                <a:cs typeface="Calibri"/>
              </a:rPr>
              <a:t>Les</a:t>
            </a:r>
            <a:r>
              <a:rPr lang="fr-FR" sz="1600" spc="-15">
                <a:latin typeface="Marianne" panose="02000000000000000000" pitchFamily="50" charset="0"/>
                <a:cs typeface="Calibri"/>
              </a:rPr>
              <a:t> </a:t>
            </a:r>
            <a:r>
              <a:rPr lang="fr-FR" sz="1600">
                <a:latin typeface="Marianne" panose="02000000000000000000" pitchFamily="50" charset="0"/>
                <a:cs typeface="Calibri"/>
              </a:rPr>
              <a:t>partis</a:t>
            </a:r>
            <a:r>
              <a:rPr lang="fr-FR" sz="1600" spc="-90">
                <a:latin typeface="Marianne" panose="02000000000000000000" pitchFamily="50" charset="0"/>
                <a:cs typeface="Calibri"/>
              </a:rPr>
              <a:t> </a:t>
            </a:r>
            <a:r>
              <a:rPr lang="fr-FR" sz="1600">
                <a:latin typeface="Marianne" panose="02000000000000000000" pitchFamily="50" charset="0"/>
                <a:cs typeface="Calibri"/>
              </a:rPr>
              <a:t>pris</a:t>
            </a:r>
            <a:r>
              <a:rPr lang="fr-FR" sz="1600" spc="-10">
                <a:latin typeface="Marianne" panose="02000000000000000000" pitchFamily="50" charset="0"/>
                <a:cs typeface="Calibri"/>
              </a:rPr>
              <a:t> </a:t>
            </a:r>
            <a:r>
              <a:rPr lang="fr-FR" sz="1600">
                <a:latin typeface="Marianne" panose="02000000000000000000" pitchFamily="50" charset="0"/>
                <a:cs typeface="Calibri"/>
              </a:rPr>
              <a:t>de</a:t>
            </a:r>
            <a:r>
              <a:rPr lang="fr-FR" sz="1600" spc="-45">
                <a:latin typeface="Marianne" panose="02000000000000000000" pitchFamily="50" charset="0"/>
                <a:cs typeface="Calibri"/>
              </a:rPr>
              <a:t> </a:t>
            </a:r>
            <a:r>
              <a:rPr lang="fr-FR" sz="1600">
                <a:latin typeface="Marianne" panose="02000000000000000000" pitchFamily="50" charset="0"/>
                <a:cs typeface="Calibri"/>
              </a:rPr>
              <a:t>l’homogénéité</a:t>
            </a:r>
            <a:r>
              <a:rPr lang="fr-FR" sz="1600" spc="-45">
                <a:latin typeface="Marianne" panose="02000000000000000000" pitchFamily="50" charset="0"/>
                <a:cs typeface="Calibri"/>
              </a:rPr>
              <a:t> </a:t>
            </a:r>
            <a:r>
              <a:rPr lang="fr-FR" sz="1600">
                <a:latin typeface="Marianne" panose="02000000000000000000" pitchFamily="50" charset="0"/>
                <a:cs typeface="Calibri"/>
              </a:rPr>
              <a:t>ou</a:t>
            </a:r>
            <a:r>
              <a:rPr lang="fr-FR" sz="1600" spc="-20">
                <a:latin typeface="Marianne" panose="02000000000000000000" pitchFamily="50" charset="0"/>
                <a:cs typeface="Calibri"/>
              </a:rPr>
              <a:t> </a:t>
            </a:r>
            <a:r>
              <a:rPr lang="fr-FR" sz="1600">
                <a:latin typeface="Marianne" panose="02000000000000000000" pitchFamily="50" charset="0"/>
                <a:cs typeface="Calibri"/>
              </a:rPr>
              <a:t>de</a:t>
            </a:r>
            <a:r>
              <a:rPr lang="fr-FR" sz="1600" spc="-50">
                <a:latin typeface="Marianne" panose="02000000000000000000" pitchFamily="50" charset="0"/>
                <a:cs typeface="Calibri"/>
              </a:rPr>
              <a:t> </a:t>
            </a:r>
            <a:r>
              <a:rPr lang="fr-FR" sz="1600" spc="-10">
                <a:latin typeface="Marianne" panose="02000000000000000000" pitchFamily="50" charset="0"/>
                <a:cs typeface="Calibri"/>
              </a:rPr>
              <a:t>l’hétérogénéité</a:t>
            </a:r>
            <a:r>
              <a:rPr lang="fr-FR" sz="1600" spc="-120">
                <a:latin typeface="Marianne" panose="02000000000000000000" pitchFamily="50" charset="0"/>
                <a:cs typeface="Calibri"/>
              </a:rPr>
              <a:t> </a:t>
            </a:r>
            <a:r>
              <a:rPr lang="fr-FR" sz="1600">
                <a:latin typeface="Marianne" panose="02000000000000000000" pitchFamily="50" charset="0"/>
                <a:cs typeface="Calibri"/>
              </a:rPr>
              <a:t>des</a:t>
            </a:r>
            <a:r>
              <a:rPr lang="fr-FR" sz="1600" spc="-10">
                <a:latin typeface="Marianne" panose="02000000000000000000" pitchFamily="50" charset="0"/>
                <a:cs typeface="Calibri"/>
              </a:rPr>
              <a:t> </a:t>
            </a:r>
            <a:r>
              <a:rPr lang="fr-FR" sz="1600">
                <a:latin typeface="Marianne" panose="02000000000000000000" pitchFamily="50" charset="0"/>
                <a:cs typeface="Calibri"/>
              </a:rPr>
              <a:t>niveaux</a:t>
            </a:r>
            <a:r>
              <a:rPr lang="fr-FR" sz="1600" spc="-10">
                <a:latin typeface="Marianne" panose="02000000000000000000" pitchFamily="50" charset="0"/>
                <a:cs typeface="Calibri"/>
              </a:rPr>
              <a:t> </a:t>
            </a:r>
            <a:r>
              <a:rPr lang="fr-FR" sz="1600">
                <a:latin typeface="Marianne" panose="02000000000000000000" pitchFamily="50" charset="0"/>
                <a:cs typeface="Calibri"/>
              </a:rPr>
              <a:t>de</a:t>
            </a:r>
            <a:r>
              <a:rPr lang="fr-FR" sz="1600" spc="-45">
                <a:latin typeface="Marianne" panose="02000000000000000000" pitchFamily="50" charset="0"/>
                <a:cs typeface="Calibri"/>
              </a:rPr>
              <a:t> </a:t>
            </a:r>
            <a:r>
              <a:rPr lang="fr-FR" sz="1600">
                <a:latin typeface="Marianne" panose="02000000000000000000" pitchFamily="50" charset="0"/>
                <a:cs typeface="Calibri"/>
              </a:rPr>
              <a:t>maîtrise</a:t>
            </a:r>
            <a:r>
              <a:rPr lang="fr-FR" sz="1600" spc="-45">
                <a:latin typeface="Marianne" panose="02000000000000000000" pitchFamily="50" charset="0"/>
                <a:cs typeface="Calibri"/>
              </a:rPr>
              <a:t> </a:t>
            </a:r>
            <a:r>
              <a:rPr lang="fr-FR" sz="1600">
                <a:latin typeface="Marianne" panose="02000000000000000000" pitchFamily="50" charset="0"/>
                <a:cs typeface="Calibri"/>
              </a:rPr>
              <a:t>des</a:t>
            </a:r>
            <a:r>
              <a:rPr lang="fr-FR" sz="1600" spc="-10">
                <a:latin typeface="Marianne" panose="02000000000000000000" pitchFamily="50" charset="0"/>
                <a:cs typeface="Calibri"/>
              </a:rPr>
              <a:t> </a:t>
            </a:r>
            <a:r>
              <a:rPr lang="fr-FR" sz="1600">
                <a:latin typeface="Marianne" panose="02000000000000000000" pitchFamily="50" charset="0"/>
                <a:cs typeface="Calibri"/>
              </a:rPr>
              <a:t>élèves</a:t>
            </a:r>
            <a:r>
              <a:rPr lang="fr-FR" sz="1600" spc="55">
                <a:latin typeface="Marianne" panose="02000000000000000000" pitchFamily="50" charset="0"/>
                <a:cs typeface="Calibri"/>
              </a:rPr>
              <a:t> </a:t>
            </a:r>
            <a:r>
              <a:rPr lang="fr-FR" sz="1600" spc="-20">
                <a:latin typeface="Marianne" panose="02000000000000000000" pitchFamily="50" charset="0"/>
                <a:cs typeface="Calibri"/>
              </a:rPr>
              <a:t>sont </a:t>
            </a:r>
            <a:r>
              <a:rPr lang="fr-FR" sz="1600">
                <a:latin typeface="Marianne" panose="02000000000000000000" pitchFamily="50" charset="0"/>
                <a:cs typeface="Calibri"/>
              </a:rPr>
              <a:t>tous</a:t>
            </a:r>
            <a:r>
              <a:rPr lang="fr-FR" sz="1600" spc="-100">
                <a:latin typeface="Marianne" panose="02000000000000000000" pitchFamily="50" charset="0"/>
                <a:cs typeface="Calibri"/>
              </a:rPr>
              <a:t> </a:t>
            </a:r>
            <a:r>
              <a:rPr lang="fr-FR" sz="1600">
                <a:latin typeface="Marianne" panose="02000000000000000000" pitchFamily="50" charset="0"/>
                <a:cs typeface="Calibri"/>
              </a:rPr>
              <a:t>deux</a:t>
            </a:r>
            <a:r>
              <a:rPr lang="fr-FR" sz="1600" spc="-10">
                <a:latin typeface="Marianne" panose="02000000000000000000" pitchFamily="50" charset="0"/>
                <a:cs typeface="Calibri"/>
              </a:rPr>
              <a:t> </a:t>
            </a:r>
            <a:r>
              <a:rPr lang="fr-FR" sz="1600">
                <a:latin typeface="Marianne" panose="02000000000000000000" pitchFamily="50" charset="0"/>
                <a:cs typeface="Calibri"/>
              </a:rPr>
              <a:t>recevables</a:t>
            </a:r>
            <a:r>
              <a:rPr lang="fr-FR" sz="1600" spc="-15">
                <a:latin typeface="Marianne" panose="02000000000000000000" pitchFamily="50" charset="0"/>
                <a:cs typeface="Calibri"/>
              </a:rPr>
              <a:t> </a:t>
            </a:r>
            <a:r>
              <a:rPr lang="fr-FR" sz="1600">
                <a:latin typeface="Marianne" panose="02000000000000000000" pitchFamily="50" charset="0"/>
                <a:cs typeface="Calibri"/>
              </a:rPr>
              <a:t>selon</a:t>
            </a:r>
            <a:r>
              <a:rPr lang="fr-FR" sz="1600" spc="-25">
                <a:latin typeface="Marianne" panose="02000000000000000000" pitchFamily="50" charset="0"/>
                <a:cs typeface="Calibri"/>
              </a:rPr>
              <a:t> </a:t>
            </a:r>
            <a:r>
              <a:rPr lang="fr-FR" sz="1600" spc="-20">
                <a:latin typeface="Marianne" panose="02000000000000000000" pitchFamily="50" charset="0"/>
                <a:cs typeface="Calibri"/>
              </a:rPr>
              <a:t>l’objectif</a:t>
            </a:r>
            <a:r>
              <a:rPr lang="fr-FR" sz="1600" spc="-90">
                <a:latin typeface="Marianne" panose="02000000000000000000" pitchFamily="50" charset="0"/>
                <a:cs typeface="Calibri"/>
              </a:rPr>
              <a:t> </a:t>
            </a:r>
            <a:r>
              <a:rPr lang="fr-FR" sz="1600" spc="-10">
                <a:latin typeface="Marianne" panose="02000000000000000000" pitchFamily="50" charset="0"/>
                <a:cs typeface="Calibri"/>
              </a:rPr>
              <a:t>pédagogique</a:t>
            </a:r>
          </a:p>
          <a:p>
            <a:pPr marL="488950" indent="-171450">
              <a:lnSpc>
                <a:spcPct val="100000"/>
              </a:lnSpc>
              <a:spcBef>
                <a:spcPts val="685"/>
              </a:spcBef>
              <a:buFont typeface="Wingdings" panose="05000000000000000000" pitchFamily="2" charset="2"/>
              <a:buChar char="§"/>
            </a:pPr>
            <a:r>
              <a:rPr lang="fr-FR" sz="1600" b="1">
                <a:latin typeface="Marianne" panose="02000000000000000000" pitchFamily="50" charset="0"/>
                <a:cs typeface="Calibri"/>
              </a:rPr>
              <a:t>Garder</a:t>
            </a:r>
            <a:r>
              <a:rPr lang="fr-FR" sz="1600" b="1" spc="-80">
                <a:latin typeface="Marianne" panose="02000000000000000000" pitchFamily="50" charset="0"/>
                <a:cs typeface="Calibri"/>
              </a:rPr>
              <a:t> </a:t>
            </a:r>
            <a:r>
              <a:rPr lang="fr-FR" sz="1600" b="1">
                <a:latin typeface="Marianne" panose="02000000000000000000" pitchFamily="50" charset="0"/>
                <a:cs typeface="Calibri"/>
              </a:rPr>
              <a:t>des</a:t>
            </a:r>
            <a:r>
              <a:rPr lang="fr-FR" sz="1600" b="1" spc="10">
                <a:latin typeface="Marianne" panose="02000000000000000000" pitchFamily="50" charset="0"/>
                <a:cs typeface="Calibri"/>
              </a:rPr>
              <a:t> </a:t>
            </a:r>
            <a:r>
              <a:rPr lang="fr-FR" sz="1600" b="1">
                <a:latin typeface="Marianne" panose="02000000000000000000" pitchFamily="50" charset="0"/>
                <a:cs typeface="Calibri"/>
              </a:rPr>
              <a:t>temps</a:t>
            </a:r>
            <a:r>
              <a:rPr lang="fr-FR" sz="1600" b="1" spc="-160">
                <a:latin typeface="Marianne" panose="02000000000000000000" pitchFamily="50" charset="0"/>
                <a:cs typeface="Calibri"/>
              </a:rPr>
              <a:t> </a:t>
            </a:r>
            <a:r>
              <a:rPr lang="fr-FR" sz="1600" b="1">
                <a:latin typeface="Marianne" panose="02000000000000000000" pitchFamily="50" charset="0"/>
                <a:cs typeface="Calibri"/>
              </a:rPr>
              <a:t>en</a:t>
            </a:r>
            <a:r>
              <a:rPr lang="fr-FR" sz="1600" b="1" spc="-10">
                <a:latin typeface="Marianne" panose="02000000000000000000" pitchFamily="50" charset="0"/>
                <a:cs typeface="Calibri"/>
              </a:rPr>
              <a:t> </a:t>
            </a:r>
            <a:r>
              <a:rPr lang="fr-FR" sz="1600" b="1">
                <a:latin typeface="Marianne" panose="02000000000000000000" pitchFamily="50" charset="0"/>
                <a:cs typeface="Calibri"/>
              </a:rPr>
              <a:t>classe</a:t>
            </a:r>
            <a:r>
              <a:rPr lang="fr-FR" sz="1600" b="1" spc="-30">
                <a:latin typeface="Marianne" panose="02000000000000000000" pitchFamily="50" charset="0"/>
                <a:cs typeface="Calibri"/>
              </a:rPr>
              <a:t> </a:t>
            </a:r>
            <a:r>
              <a:rPr lang="fr-FR" sz="1600" b="1">
                <a:latin typeface="Marianne" panose="02000000000000000000" pitchFamily="50" charset="0"/>
                <a:cs typeface="Calibri"/>
              </a:rPr>
              <a:t>entière</a:t>
            </a:r>
            <a:r>
              <a:rPr lang="fr-FR" sz="1600" b="1" spc="-114">
                <a:latin typeface="Marianne" panose="02000000000000000000" pitchFamily="50" charset="0"/>
                <a:cs typeface="Calibri"/>
              </a:rPr>
              <a:t> </a:t>
            </a:r>
            <a:r>
              <a:rPr lang="fr-FR" sz="1600" b="1">
                <a:latin typeface="Marianne" panose="02000000000000000000" pitchFamily="50" charset="0"/>
                <a:cs typeface="Calibri"/>
              </a:rPr>
              <a:t>est</a:t>
            </a:r>
            <a:r>
              <a:rPr lang="fr-FR" sz="1600" b="1" spc="-140">
                <a:latin typeface="Marianne" panose="02000000000000000000" pitchFamily="50" charset="0"/>
                <a:cs typeface="Calibri"/>
              </a:rPr>
              <a:t> </a:t>
            </a:r>
            <a:r>
              <a:rPr lang="fr-FR" sz="1600" b="1">
                <a:latin typeface="Marianne" panose="02000000000000000000" pitchFamily="50" charset="0"/>
                <a:cs typeface="Calibri"/>
              </a:rPr>
              <a:t>souhaitable</a:t>
            </a:r>
            <a:r>
              <a:rPr lang="fr-FR" sz="1600">
                <a:latin typeface="Marianne" panose="02000000000000000000" pitchFamily="50" charset="0"/>
                <a:cs typeface="Calibri"/>
              </a:rPr>
              <a:t>,</a:t>
            </a:r>
            <a:r>
              <a:rPr lang="fr-FR" sz="1600" spc="-40">
                <a:latin typeface="Marianne" panose="02000000000000000000" pitchFamily="50" charset="0"/>
                <a:cs typeface="Calibri"/>
              </a:rPr>
              <a:t> </a:t>
            </a:r>
            <a:r>
              <a:rPr lang="fr-FR" sz="1600">
                <a:latin typeface="Marianne" panose="02000000000000000000" pitchFamily="50" charset="0"/>
                <a:cs typeface="Calibri"/>
              </a:rPr>
              <a:t>le</a:t>
            </a:r>
            <a:r>
              <a:rPr lang="fr-FR" sz="1600" spc="-15">
                <a:latin typeface="Marianne" panose="02000000000000000000" pitchFamily="50" charset="0"/>
                <a:cs typeface="Calibri"/>
              </a:rPr>
              <a:t> </a:t>
            </a:r>
            <a:r>
              <a:rPr lang="fr-FR" sz="1600">
                <a:latin typeface="Marianne" panose="02000000000000000000" pitchFamily="50" charset="0"/>
                <a:cs typeface="Calibri"/>
              </a:rPr>
              <a:t>fil</a:t>
            </a:r>
            <a:r>
              <a:rPr lang="fr-FR" sz="1600" spc="75">
                <a:latin typeface="Marianne" panose="02000000000000000000" pitchFamily="50" charset="0"/>
                <a:cs typeface="Calibri"/>
              </a:rPr>
              <a:t> </a:t>
            </a:r>
            <a:r>
              <a:rPr lang="fr-FR" sz="1600">
                <a:latin typeface="Marianne" panose="02000000000000000000" pitchFamily="50" charset="0"/>
                <a:cs typeface="Calibri"/>
              </a:rPr>
              <a:t>des</a:t>
            </a:r>
            <a:r>
              <a:rPr lang="fr-FR" sz="1600" spc="25">
                <a:latin typeface="Marianne" panose="02000000000000000000" pitchFamily="50" charset="0"/>
                <a:cs typeface="Calibri"/>
              </a:rPr>
              <a:t> </a:t>
            </a:r>
            <a:r>
              <a:rPr lang="fr-FR" sz="1600">
                <a:latin typeface="Marianne" panose="02000000000000000000" pitchFamily="50" charset="0"/>
                <a:cs typeface="Calibri"/>
              </a:rPr>
              <a:t>apprentissages</a:t>
            </a:r>
            <a:r>
              <a:rPr lang="fr-FR" sz="1600" spc="-140">
                <a:latin typeface="Marianne" panose="02000000000000000000" pitchFamily="50" charset="0"/>
                <a:cs typeface="Calibri"/>
              </a:rPr>
              <a:t> </a:t>
            </a:r>
            <a:r>
              <a:rPr lang="fr-FR" sz="1600">
                <a:latin typeface="Marianne" panose="02000000000000000000" pitchFamily="50" charset="0"/>
                <a:cs typeface="Calibri"/>
              </a:rPr>
              <a:t>de</a:t>
            </a:r>
            <a:r>
              <a:rPr lang="fr-FR" sz="1600" spc="-15">
                <a:latin typeface="Marianne" panose="02000000000000000000" pitchFamily="50" charset="0"/>
                <a:cs typeface="Calibri"/>
              </a:rPr>
              <a:t> </a:t>
            </a:r>
            <a:r>
              <a:rPr lang="fr-FR" sz="1600" spc="-10">
                <a:latin typeface="Marianne" panose="02000000000000000000" pitchFamily="50" charset="0"/>
                <a:cs typeface="Calibri"/>
              </a:rPr>
              <a:t>l’année</a:t>
            </a:r>
            <a:r>
              <a:rPr lang="fr-FR" sz="1600" spc="60">
                <a:latin typeface="Marianne" panose="02000000000000000000" pitchFamily="50" charset="0"/>
                <a:cs typeface="Calibri"/>
              </a:rPr>
              <a:t> </a:t>
            </a:r>
            <a:r>
              <a:rPr lang="fr-FR" sz="1600" spc="-20">
                <a:latin typeface="Marianne" panose="02000000000000000000" pitchFamily="50" charset="0"/>
                <a:cs typeface="Calibri"/>
              </a:rPr>
              <a:t>doit </a:t>
            </a:r>
            <a:r>
              <a:rPr lang="fr-FR" sz="1600">
                <a:latin typeface="Marianne" panose="02000000000000000000" pitchFamily="50" charset="0"/>
                <a:cs typeface="Calibri"/>
              </a:rPr>
              <a:t>être</a:t>
            </a:r>
            <a:r>
              <a:rPr lang="fr-FR" sz="1600" spc="-50">
                <a:latin typeface="Marianne" panose="02000000000000000000" pitchFamily="50" charset="0"/>
                <a:cs typeface="Calibri"/>
              </a:rPr>
              <a:t> </a:t>
            </a:r>
            <a:r>
              <a:rPr lang="fr-FR" sz="1600" spc="-20">
                <a:latin typeface="Marianne" panose="02000000000000000000" pitchFamily="50" charset="0"/>
                <a:cs typeface="Calibri"/>
              </a:rPr>
              <a:t>tenu</a:t>
            </a:r>
          </a:p>
        </p:txBody>
      </p:sp>
      <p:sp>
        <p:nvSpPr>
          <p:cNvPr id="2" name="Bulle narrative : ronde 1">
            <a:extLst>
              <a:ext uri="{FF2B5EF4-FFF2-40B4-BE49-F238E27FC236}">
                <a16:creationId xmlns:a16="http://schemas.microsoft.com/office/drawing/2014/main" id="{70B50EC1-46EF-4D57-87F9-D5C29A451984}"/>
              </a:ext>
            </a:extLst>
          </p:cNvPr>
          <p:cNvSpPr/>
          <p:nvPr/>
        </p:nvSpPr>
        <p:spPr>
          <a:xfrm>
            <a:off x="6080651" y="1229955"/>
            <a:ext cx="2819400" cy="778202"/>
          </a:xfrm>
          <a:prstGeom prst="wedgeEllipseCallout">
            <a:avLst>
              <a:gd name="adj1" fmla="val -49662"/>
              <a:gd name="adj2" fmla="val 56566"/>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a:solidFill>
                  <a:schemeClr val="tx1">
                    <a:lumMod val="75000"/>
                    <a:lumOff val="25000"/>
                  </a:schemeClr>
                </a:solidFill>
                <a:latin typeface="Marianne" panose="02000000000000000000" pitchFamily="50" charset="0"/>
                <a:cs typeface="Calibri"/>
              </a:rPr>
              <a:t>Les</a:t>
            </a:r>
            <a:r>
              <a:rPr lang="fr-FR" sz="1200" i="1" spc="30">
                <a:solidFill>
                  <a:schemeClr val="tx1">
                    <a:lumMod val="75000"/>
                    <a:lumOff val="25000"/>
                  </a:schemeClr>
                </a:solidFill>
                <a:latin typeface="Marianne" panose="02000000000000000000" pitchFamily="50" charset="0"/>
                <a:cs typeface="Calibri"/>
              </a:rPr>
              <a:t> </a:t>
            </a:r>
            <a:r>
              <a:rPr lang="fr-FR" sz="1200" i="1">
                <a:solidFill>
                  <a:schemeClr val="tx1">
                    <a:lumMod val="75000"/>
                    <a:lumOff val="25000"/>
                  </a:schemeClr>
                </a:solidFill>
                <a:latin typeface="Marianne" panose="02000000000000000000" pitchFamily="50" charset="0"/>
                <a:cs typeface="Calibri"/>
              </a:rPr>
              <a:t>groupes</a:t>
            </a:r>
            <a:r>
              <a:rPr lang="fr-FR" sz="1200" i="1" spc="-55">
                <a:solidFill>
                  <a:schemeClr val="tx1">
                    <a:lumMod val="75000"/>
                    <a:lumOff val="25000"/>
                  </a:schemeClr>
                </a:solidFill>
                <a:latin typeface="Marianne" panose="02000000000000000000" pitchFamily="50" charset="0"/>
                <a:cs typeface="Calibri"/>
              </a:rPr>
              <a:t> </a:t>
            </a:r>
            <a:r>
              <a:rPr lang="fr-FR" sz="1200" i="1">
                <a:solidFill>
                  <a:schemeClr val="tx1">
                    <a:lumMod val="75000"/>
                    <a:lumOff val="25000"/>
                  </a:schemeClr>
                </a:solidFill>
                <a:latin typeface="Marianne" panose="02000000000000000000" pitchFamily="50" charset="0"/>
                <a:cs typeface="Calibri"/>
              </a:rPr>
              <a:t>peuvent</a:t>
            </a:r>
            <a:r>
              <a:rPr lang="fr-FR" sz="1200" i="1" spc="-125">
                <a:solidFill>
                  <a:schemeClr val="tx1">
                    <a:lumMod val="75000"/>
                    <a:lumOff val="25000"/>
                  </a:schemeClr>
                </a:solidFill>
                <a:latin typeface="Marianne" panose="02000000000000000000" pitchFamily="50" charset="0"/>
                <a:cs typeface="Calibri"/>
              </a:rPr>
              <a:t> </a:t>
            </a:r>
            <a:r>
              <a:rPr lang="fr-FR" sz="1200" i="1">
                <a:solidFill>
                  <a:schemeClr val="tx1">
                    <a:lumMod val="75000"/>
                    <a:lumOff val="25000"/>
                  </a:schemeClr>
                </a:solidFill>
                <a:latin typeface="Marianne" panose="02000000000000000000" pitchFamily="50" charset="0"/>
                <a:cs typeface="Calibri"/>
              </a:rPr>
              <a:t>changer</a:t>
            </a:r>
            <a:r>
              <a:rPr lang="fr-FR" sz="1200" i="1" spc="-130">
                <a:solidFill>
                  <a:schemeClr val="tx1">
                    <a:lumMod val="75000"/>
                    <a:lumOff val="25000"/>
                  </a:schemeClr>
                </a:solidFill>
                <a:latin typeface="Marianne" panose="02000000000000000000" pitchFamily="50" charset="0"/>
                <a:cs typeface="Calibri"/>
              </a:rPr>
              <a:t> </a:t>
            </a:r>
            <a:r>
              <a:rPr lang="fr-FR" sz="1200" i="1">
                <a:solidFill>
                  <a:schemeClr val="tx1">
                    <a:lumMod val="75000"/>
                    <a:lumOff val="25000"/>
                  </a:schemeClr>
                </a:solidFill>
                <a:latin typeface="Marianne" panose="02000000000000000000" pitchFamily="50" charset="0"/>
                <a:cs typeface="Calibri"/>
              </a:rPr>
              <a:t>en</a:t>
            </a:r>
            <a:r>
              <a:rPr lang="fr-FR" sz="1200" i="1" spc="-45">
                <a:solidFill>
                  <a:schemeClr val="tx1">
                    <a:lumMod val="75000"/>
                    <a:lumOff val="25000"/>
                  </a:schemeClr>
                </a:solidFill>
                <a:latin typeface="Marianne" panose="02000000000000000000" pitchFamily="50" charset="0"/>
                <a:cs typeface="Calibri"/>
              </a:rPr>
              <a:t> </a:t>
            </a:r>
            <a:r>
              <a:rPr lang="fr-FR" sz="1200" i="1">
                <a:solidFill>
                  <a:schemeClr val="tx1">
                    <a:lumMod val="75000"/>
                    <a:lumOff val="25000"/>
                  </a:schemeClr>
                </a:solidFill>
                <a:latin typeface="Marianne" panose="02000000000000000000" pitchFamily="50" charset="0"/>
                <a:cs typeface="Calibri"/>
              </a:rPr>
              <a:t>cours</a:t>
            </a:r>
            <a:r>
              <a:rPr lang="fr-FR" sz="1200" i="1" spc="-55">
                <a:solidFill>
                  <a:schemeClr val="tx1">
                    <a:lumMod val="75000"/>
                    <a:lumOff val="25000"/>
                  </a:schemeClr>
                </a:solidFill>
                <a:latin typeface="Marianne" panose="02000000000000000000" pitchFamily="50" charset="0"/>
                <a:cs typeface="Calibri"/>
              </a:rPr>
              <a:t> </a:t>
            </a:r>
            <a:r>
              <a:rPr lang="fr-FR" sz="1200" i="1" spc="-10">
                <a:solidFill>
                  <a:schemeClr val="tx1">
                    <a:lumMod val="75000"/>
                    <a:lumOff val="25000"/>
                  </a:schemeClr>
                </a:solidFill>
                <a:latin typeface="Marianne" panose="02000000000000000000" pitchFamily="50" charset="0"/>
                <a:cs typeface="Calibri"/>
              </a:rPr>
              <a:t>d’année</a:t>
            </a:r>
          </a:p>
        </p:txBody>
      </p:sp>
      <p:sp>
        <p:nvSpPr>
          <p:cNvPr id="11" name="Bulle narrative : ronde 10">
            <a:extLst>
              <a:ext uri="{FF2B5EF4-FFF2-40B4-BE49-F238E27FC236}">
                <a16:creationId xmlns:a16="http://schemas.microsoft.com/office/drawing/2014/main" id="{A1CF97A0-F62A-43B7-8230-6C27D7849A4D}"/>
              </a:ext>
            </a:extLst>
          </p:cNvPr>
          <p:cNvSpPr/>
          <p:nvPr/>
        </p:nvSpPr>
        <p:spPr>
          <a:xfrm>
            <a:off x="4252771" y="4201622"/>
            <a:ext cx="3362120" cy="778202"/>
          </a:xfrm>
          <a:prstGeom prst="wedgeEllipseCallout">
            <a:avLst>
              <a:gd name="adj1" fmla="val -69013"/>
              <a:gd name="adj2" fmla="val -49225"/>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a:solidFill>
                  <a:schemeClr val="tx1">
                    <a:lumMod val="75000"/>
                    <a:lumOff val="25000"/>
                  </a:schemeClr>
                </a:solidFill>
                <a:latin typeface="Marianne" panose="02000000000000000000" pitchFamily="50" charset="0"/>
                <a:cs typeface="Calibri"/>
              </a:rPr>
              <a:t>ce qui implique que ce soit le professeur de la classe qui prenne les deux groupes</a:t>
            </a:r>
          </a:p>
        </p:txBody>
      </p:sp>
      <p:sp>
        <p:nvSpPr>
          <p:cNvPr id="25" name="TextBox 58">
            <a:extLst>
              <a:ext uri="{FF2B5EF4-FFF2-40B4-BE49-F238E27FC236}">
                <a16:creationId xmlns:a16="http://schemas.microsoft.com/office/drawing/2014/main" id="{240E6270-2BE6-44D1-9B9E-BD2EF9DB9A1D}"/>
              </a:ext>
            </a:extLst>
          </p:cNvPr>
          <p:cNvSpPr txBox="1"/>
          <p:nvPr/>
        </p:nvSpPr>
        <p:spPr>
          <a:xfrm>
            <a:off x="179080" y="159104"/>
            <a:ext cx="5154920"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2</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Permettre des enseignements aux savoirs fondamentaux en classes réduites</a:t>
            </a:r>
          </a:p>
        </p:txBody>
      </p:sp>
      <p:sp>
        <p:nvSpPr>
          <p:cNvPr id="28" name="Rectangle : coins arrondis 27">
            <a:extLst>
              <a:ext uri="{FF2B5EF4-FFF2-40B4-BE49-F238E27FC236}">
                <a16:creationId xmlns:a16="http://schemas.microsoft.com/office/drawing/2014/main" id="{E53419A6-54DF-45DA-BE05-F9F76957C13F}"/>
              </a:ext>
            </a:extLst>
          </p:cNvPr>
          <p:cNvSpPr/>
          <p:nvPr/>
        </p:nvSpPr>
        <p:spPr>
          <a:xfrm>
            <a:off x="329443" y="1257817"/>
            <a:ext cx="4617942" cy="747268"/>
          </a:xfrm>
          <a:prstGeom prst="roundRect">
            <a:avLst>
              <a:gd name="adj" fmla="val 18067"/>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29" name="TextBox 12">
            <a:extLst>
              <a:ext uri="{FF2B5EF4-FFF2-40B4-BE49-F238E27FC236}">
                <a16:creationId xmlns:a16="http://schemas.microsoft.com/office/drawing/2014/main" id="{9F0333EB-2F32-4534-9168-44301DBA9177}"/>
              </a:ext>
            </a:extLst>
          </p:cNvPr>
          <p:cNvSpPr txBox="1"/>
          <p:nvPr/>
        </p:nvSpPr>
        <p:spPr>
          <a:xfrm>
            <a:off x="1363834" y="1420031"/>
            <a:ext cx="3439540" cy="436017"/>
          </a:xfrm>
          <a:prstGeom prst="rect">
            <a:avLst/>
          </a:prstGeom>
        </p:spPr>
        <p:txBody>
          <a:bodyPr wrap="square" lIns="0" tIns="0" rIns="0" bIns="0" rtlCol="0" anchor="t">
            <a:spAutoFit/>
          </a:bodyPr>
          <a:lstStyle/>
          <a:p>
            <a:pPr>
              <a:lnSpc>
                <a:spcPts val="1680"/>
              </a:lnSpc>
            </a:pPr>
            <a:r>
              <a:rPr lang="fr-FR" sz="1400">
                <a:solidFill>
                  <a:schemeClr val="bg1"/>
                </a:solidFill>
                <a:latin typeface="Marianne Medium"/>
              </a:rPr>
              <a:t>Constituer les groupes, </a:t>
            </a:r>
            <a:endParaRPr lang="fr-FR" sz="1400">
              <a:solidFill>
                <a:schemeClr val="bg1"/>
              </a:solidFill>
              <a:latin typeface="Marianne Medium" panose="02000000000000000000" pitchFamily="50" charset="0"/>
            </a:endParaRPr>
          </a:p>
          <a:p>
            <a:pPr>
              <a:lnSpc>
                <a:spcPts val="1680"/>
              </a:lnSpc>
            </a:pPr>
            <a:r>
              <a:rPr lang="fr-FR" sz="1400">
                <a:solidFill>
                  <a:schemeClr val="bg1"/>
                </a:solidFill>
                <a:latin typeface="Marianne Medium"/>
              </a:rPr>
              <a:t>organiser les différents temps de classe</a:t>
            </a:r>
          </a:p>
        </p:txBody>
      </p:sp>
      <p:grpSp>
        <p:nvGrpSpPr>
          <p:cNvPr id="30" name="Group 21">
            <a:extLst>
              <a:ext uri="{FF2B5EF4-FFF2-40B4-BE49-F238E27FC236}">
                <a16:creationId xmlns:a16="http://schemas.microsoft.com/office/drawing/2014/main" id="{7BAC1EDA-D32C-419E-B788-AAF00D3C783E}"/>
              </a:ext>
            </a:extLst>
          </p:cNvPr>
          <p:cNvGrpSpPr/>
          <p:nvPr/>
        </p:nvGrpSpPr>
        <p:grpSpPr>
          <a:xfrm>
            <a:off x="516215" y="867012"/>
            <a:ext cx="771525" cy="771525"/>
            <a:chOff x="0" y="0"/>
            <a:chExt cx="2057400" cy="2057400"/>
          </a:xfrm>
        </p:grpSpPr>
        <p:grpSp>
          <p:nvGrpSpPr>
            <p:cNvPr id="31" name="Group 22">
              <a:extLst>
                <a:ext uri="{FF2B5EF4-FFF2-40B4-BE49-F238E27FC236}">
                  <a16:creationId xmlns:a16="http://schemas.microsoft.com/office/drawing/2014/main" id="{24226912-07F0-4F6D-8BD7-EDEB59FA63B4}"/>
                </a:ext>
              </a:extLst>
            </p:cNvPr>
            <p:cNvGrpSpPr/>
            <p:nvPr/>
          </p:nvGrpSpPr>
          <p:grpSpPr>
            <a:xfrm>
              <a:off x="0" y="0"/>
              <a:ext cx="2057400" cy="2057400"/>
              <a:chOff x="0" y="0"/>
              <a:chExt cx="812800" cy="812800"/>
            </a:xfrm>
          </p:grpSpPr>
          <p:sp>
            <p:nvSpPr>
              <p:cNvPr id="33" name="Freeform 23">
                <a:extLst>
                  <a:ext uri="{FF2B5EF4-FFF2-40B4-BE49-F238E27FC236}">
                    <a16:creationId xmlns:a16="http://schemas.microsoft.com/office/drawing/2014/main" id="{1261DC73-CD0C-455C-AA9A-30168235B7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24">
                <a:extLst>
                  <a:ext uri="{FF2B5EF4-FFF2-40B4-BE49-F238E27FC236}">
                    <a16:creationId xmlns:a16="http://schemas.microsoft.com/office/drawing/2014/main" id="{3DFBFCD9-E8F1-4593-A843-3DE5D7AD954F}"/>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2" name="Freeform 25">
              <a:extLst>
                <a:ext uri="{FF2B5EF4-FFF2-40B4-BE49-F238E27FC236}">
                  <a16:creationId xmlns:a16="http://schemas.microsoft.com/office/drawing/2014/main" id="{A4B91945-145F-41EF-BBF2-64A9808FBFE3}"/>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sp>
        <p:nvSpPr>
          <p:cNvPr id="35" name="TextBox 59">
            <a:extLst>
              <a:ext uri="{FF2B5EF4-FFF2-40B4-BE49-F238E27FC236}">
                <a16:creationId xmlns:a16="http://schemas.microsoft.com/office/drawing/2014/main" id="{295955FE-6218-4777-B9D3-B7057B80E11D}"/>
              </a:ext>
            </a:extLst>
          </p:cNvPr>
          <p:cNvSpPr txBox="1"/>
          <p:nvPr/>
        </p:nvSpPr>
        <p:spPr>
          <a:xfrm>
            <a:off x="1503853" y="978175"/>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36" name="Freeform 13">
            <a:extLst>
              <a:ext uri="{FF2B5EF4-FFF2-40B4-BE49-F238E27FC236}">
                <a16:creationId xmlns:a16="http://schemas.microsoft.com/office/drawing/2014/main" id="{3418C383-D14A-424C-A649-7A5CCC187233}"/>
              </a:ext>
            </a:extLst>
          </p:cNvPr>
          <p:cNvSpPr/>
          <p:nvPr/>
        </p:nvSpPr>
        <p:spPr>
          <a:xfrm>
            <a:off x="7218855" y="-1395937"/>
            <a:ext cx="2441070" cy="244107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31728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233CABB-5214-BB39-375F-0C073B804298}"/>
              </a:ext>
            </a:extLst>
          </p:cNvPr>
          <p:cNvSpPr txBox="1"/>
          <p:nvPr/>
        </p:nvSpPr>
        <p:spPr>
          <a:xfrm>
            <a:off x="4100569" y="2362285"/>
            <a:ext cx="828000" cy="2700000"/>
          </a:xfrm>
          <a:prstGeom prst="rect">
            <a:avLst/>
          </a:prstGeom>
          <a:solidFill>
            <a:schemeClr val="accent1">
              <a:lumMod val="75000"/>
            </a:schemeClr>
          </a:solidFill>
        </p:spPr>
        <p:txBody>
          <a:bodyPr vert="horz" wrap="square" lIns="36000" rIns="36000" rtlCol="0" anchor="t">
            <a:noAutofit/>
          </a:bodyPr>
          <a:lstStyle/>
          <a:p>
            <a:endParaRPr lang="fr-FR" sz="700">
              <a:solidFill>
                <a:schemeClr val="bg1"/>
              </a:solidFill>
            </a:endParaRPr>
          </a:p>
          <a:p>
            <a:r>
              <a:rPr lang="fr-FR" sz="950">
                <a:solidFill>
                  <a:schemeClr val="bg1"/>
                </a:solidFill>
              </a:rPr>
              <a:t>Organisation de la passation des tests, présentation des enjeux aux élèves /familles</a:t>
            </a:r>
          </a:p>
          <a:p>
            <a:r>
              <a:rPr lang="fr-FR" sz="950" i="1">
                <a:solidFill>
                  <a:schemeClr val="bg1"/>
                </a:solidFill>
              </a:rPr>
              <a:t>Voir </a:t>
            </a:r>
            <a:r>
              <a:rPr lang="fr-FR" sz="950" i="1">
                <a:solidFill>
                  <a:schemeClr val="bg1"/>
                </a:solidFill>
                <a:hlinkClick r:id="rId2">
                  <a:extLst>
                    <a:ext uri="{A12FA001-AC4F-418D-AE19-62706E023703}">
                      <ahyp:hlinkClr xmlns:ahyp="http://schemas.microsoft.com/office/drawing/2018/hyperlinkcolor" val="tx"/>
                    </a:ext>
                  </a:extLst>
                </a:hlinkClick>
              </a:rPr>
              <a:t>fiche : en route pour une passation réussie</a:t>
            </a:r>
            <a:endParaRPr lang="fr-FR" sz="950" i="1">
              <a:solidFill>
                <a:schemeClr val="bg1"/>
              </a:solidFill>
            </a:endParaRPr>
          </a:p>
        </p:txBody>
      </p:sp>
      <p:sp>
        <p:nvSpPr>
          <p:cNvPr id="10" name="TextBox 10"/>
          <p:cNvSpPr txBox="1"/>
          <p:nvPr/>
        </p:nvSpPr>
        <p:spPr>
          <a:xfrm>
            <a:off x="3305875" y="1044921"/>
            <a:ext cx="673521" cy="237950"/>
          </a:xfrm>
          <a:prstGeom prst="rect">
            <a:avLst/>
          </a:prstGeom>
        </p:spPr>
        <p:txBody>
          <a:bodyPr lIns="0" tIns="0" rIns="0" bIns="0" rtlCol="0" anchor="t">
            <a:spAutoFit/>
          </a:bodyPr>
          <a:lstStyle/>
          <a:p>
            <a:pPr algn="ctr">
              <a:lnSpc>
                <a:spcPts val="1960"/>
              </a:lnSpc>
            </a:pPr>
            <a:r>
              <a:rPr lang="en-US" sz="1400">
                <a:solidFill>
                  <a:srgbClr val="FFFFFF"/>
                </a:solidFill>
                <a:latin typeface="IBM Plex Sans Bold"/>
              </a:rPr>
              <a:t>150K</a:t>
            </a:r>
          </a:p>
        </p:txBody>
      </p:sp>
      <p:sp>
        <p:nvSpPr>
          <p:cNvPr id="13" name="Freeform 13"/>
          <p:cNvSpPr/>
          <p:nvPr/>
        </p:nvSpPr>
        <p:spPr>
          <a:xfrm>
            <a:off x="8459364" y="-685345"/>
            <a:ext cx="1049611" cy="1049611"/>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2" name="Flèche : bas 2">
            <a:extLst>
              <a:ext uri="{FF2B5EF4-FFF2-40B4-BE49-F238E27FC236}">
                <a16:creationId xmlns:a16="http://schemas.microsoft.com/office/drawing/2014/main" id="{0511A289-6C0B-05D3-1B8E-D5B9A9F12B7D}"/>
              </a:ext>
            </a:extLst>
          </p:cNvPr>
          <p:cNvSpPr/>
          <p:nvPr/>
        </p:nvSpPr>
        <p:spPr>
          <a:xfrm>
            <a:off x="105152" y="1195251"/>
            <a:ext cx="1190434" cy="847301"/>
          </a:xfrm>
          <a:prstGeom prst="downArrow">
            <a:avLst>
              <a:gd name="adj1" fmla="val 72381"/>
              <a:gd name="adj2" fmla="val 480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Réception des moyens DHG</a:t>
            </a:r>
          </a:p>
        </p:txBody>
      </p:sp>
      <p:sp>
        <p:nvSpPr>
          <p:cNvPr id="3" name="ZoneTexte 2">
            <a:extLst>
              <a:ext uri="{FF2B5EF4-FFF2-40B4-BE49-F238E27FC236}">
                <a16:creationId xmlns:a16="http://schemas.microsoft.com/office/drawing/2014/main" id="{FD1C7AEA-2E77-72B4-787C-84A7037DE469}"/>
              </a:ext>
            </a:extLst>
          </p:cNvPr>
          <p:cNvSpPr txBox="1"/>
          <p:nvPr/>
        </p:nvSpPr>
        <p:spPr>
          <a:xfrm>
            <a:off x="395356" y="1754367"/>
            <a:ext cx="8349894" cy="523220"/>
          </a:xfrm>
          <a:prstGeom prst="rect">
            <a:avLst/>
          </a:prstGeom>
          <a:noFill/>
          <a:ln>
            <a:noFill/>
          </a:ln>
        </p:spPr>
        <p:txBody>
          <a:bodyPr wrap="square" rtlCol="0">
            <a:spAutoFit/>
          </a:bodyPr>
          <a:lstStyle/>
          <a:p>
            <a:pPr algn="ctr"/>
            <a:r>
              <a:rPr lang="fr-FR" sz="1400" b="1"/>
              <a:t>Année scolaire 2023-2024					Année scolaire 2024-2025</a:t>
            </a:r>
          </a:p>
          <a:p>
            <a:r>
              <a:rPr lang="fr-FR" sz="1400" b="1" err="1"/>
              <a:t>Janv</a:t>
            </a:r>
            <a:r>
              <a:rPr lang="fr-FR" sz="1400" b="1"/>
              <a:t>		Février 	…	Mai		Juin	    Sept	</a:t>
            </a:r>
            <a:r>
              <a:rPr lang="fr-FR" sz="1400" b="1" err="1"/>
              <a:t>Oct</a:t>
            </a:r>
            <a:r>
              <a:rPr lang="fr-FR" sz="1400" b="1"/>
              <a:t>		</a:t>
            </a:r>
            <a:r>
              <a:rPr lang="fr-FR" sz="1400" b="1" err="1"/>
              <a:t>Nov</a:t>
            </a:r>
            <a:r>
              <a:rPr lang="fr-FR" sz="1400" b="1"/>
              <a:t>		…		Juin</a:t>
            </a:r>
          </a:p>
        </p:txBody>
      </p:sp>
      <p:sp>
        <p:nvSpPr>
          <p:cNvPr id="4" name="ZoneTexte 3">
            <a:extLst>
              <a:ext uri="{FF2B5EF4-FFF2-40B4-BE49-F238E27FC236}">
                <a16:creationId xmlns:a16="http://schemas.microsoft.com/office/drawing/2014/main" id="{DDB84DC8-BD9E-8E73-DF27-B8690E8BD99A}"/>
              </a:ext>
            </a:extLst>
          </p:cNvPr>
          <p:cNvSpPr txBox="1"/>
          <p:nvPr/>
        </p:nvSpPr>
        <p:spPr>
          <a:xfrm>
            <a:off x="420166" y="2323565"/>
            <a:ext cx="1512000" cy="2700000"/>
          </a:xfrm>
          <a:prstGeom prst="rect">
            <a:avLst/>
          </a:prstGeom>
          <a:solidFill>
            <a:schemeClr val="accent1">
              <a:lumMod val="20000"/>
              <a:lumOff val="80000"/>
            </a:schemeClr>
          </a:solidFill>
          <a:ln>
            <a:solidFill>
              <a:schemeClr val="tx2">
                <a:lumMod val="40000"/>
                <a:lumOff val="60000"/>
              </a:schemeClr>
            </a:solidFill>
          </a:ln>
        </p:spPr>
        <p:txBody>
          <a:bodyPr wrap="square" rtlCol="0">
            <a:noAutofit/>
          </a:bodyPr>
          <a:lstStyle/>
          <a:p>
            <a:pPr algn="ctr"/>
            <a:endParaRPr lang="fr-FR" sz="700" b="1"/>
          </a:p>
          <a:p>
            <a:pPr algn="ctr"/>
            <a:r>
              <a:rPr lang="fr-FR" sz="1050" b="1"/>
              <a:t>Ventilation des moyens</a:t>
            </a:r>
          </a:p>
          <a:p>
            <a:endParaRPr lang="fr-FR"/>
          </a:p>
          <a:p>
            <a:r>
              <a:rPr lang="fr-FR" sz="1000"/>
              <a:t>Répartition des moyens par discipline, à partir de la ventilation de la Dotation Horaire Globale (DHG) de l'établissement</a:t>
            </a:r>
          </a:p>
        </p:txBody>
      </p:sp>
      <p:sp>
        <p:nvSpPr>
          <p:cNvPr id="5" name="ZoneTexte 4">
            <a:extLst>
              <a:ext uri="{FF2B5EF4-FFF2-40B4-BE49-F238E27FC236}">
                <a16:creationId xmlns:a16="http://schemas.microsoft.com/office/drawing/2014/main" id="{52276768-7F57-25BA-7CC8-DACF7F82CF2D}"/>
              </a:ext>
            </a:extLst>
          </p:cNvPr>
          <p:cNvSpPr txBox="1"/>
          <p:nvPr/>
        </p:nvSpPr>
        <p:spPr>
          <a:xfrm>
            <a:off x="2098916" y="2326963"/>
            <a:ext cx="1980000" cy="2700000"/>
          </a:xfrm>
          <a:prstGeom prst="rect">
            <a:avLst/>
          </a:prstGeom>
          <a:solidFill>
            <a:schemeClr val="accent1">
              <a:lumMod val="20000"/>
              <a:lumOff val="80000"/>
            </a:schemeClr>
          </a:solidFill>
          <a:ln>
            <a:solidFill>
              <a:schemeClr val="tx2">
                <a:lumMod val="40000"/>
                <a:lumOff val="60000"/>
              </a:schemeClr>
            </a:solidFill>
          </a:ln>
        </p:spPr>
        <p:txBody>
          <a:bodyPr wrap="square" lIns="91440" tIns="45720" rIns="91440" bIns="45720" rtlCol="0" anchor="t">
            <a:noAutofit/>
          </a:bodyPr>
          <a:lstStyle/>
          <a:p>
            <a:pPr algn="ctr"/>
            <a:endParaRPr lang="fr-FR" sz="700" b="1"/>
          </a:p>
          <a:p>
            <a:pPr algn="ctr"/>
            <a:r>
              <a:rPr lang="fr-FR" sz="1050" b="1"/>
              <a:t>Préparation de la rentrée 2024</a:t>
            </a:r>
          </a:p>
          <a:p>
            <a:endParaRPr lang="fr-FR"/>
          </a:p>
          <a:p>
            <a:pPr marL="171450" indent="-171450">
              <a:buFont typeface="Arial" panose="020B0604020202020204" pitchFamily="34" charset="0"/>
              <a:buChar char="•"/>
            </a:pPr>
            <a:r>
              <a:rPr lang="fr-FR" sz="1000"/>
              <a:t>Réflexion en équipe éducative autour de la stratégie globale d’accompagnement</a:t>
            </a:r>
          </a:p>
          <a:p>
            <a:pPr marL="171450" indent="-171450">
              <a:buFont typeface="Arial" panose="020B0604020202020204" pitchFamily="34" charset="0"/>
              <a:buChar char="•"/>
            </a:pPr>
            <a:r>
              <a:rPr lang="fr-FR" sz="1000"/>
              <a:t>Réflexion en équipe élargie  autour de la stratégie de communication et présentation des tests</a:t>
            </a:r>
          </a:p>
          <a:p>
            <a:pPr marL="171450" indent="-171450">
              <a:buFont typeface="Arial" panose="020B0604020202020204" pitchFamily="34" charset="0"/>
              <a:buChar char="•"/>
            </a:pPr>
            <a:r>
              <a:rPr lang="fr-FR" sz="1000"/>
              <a:t>Identification des enseignants qui interviendront sur ces enseignements en classes réduites</a:t>
            </a:r>
          </a:p>
          <a:p>
            <a:pPr marL="171450" indent="-171450">
              <a:buFont typeface="Arial" panose="020B0604020202020204" pitchFamily="34" charset="0"/>
              <a:buChar char="•"/>
            </a:pPr>
            <a:r>
              <a:rPr lang="fr-FR" sz="1000"/>
              <a:t>Construction des emplois du temps intégrant la flexibilité des groupes à effectifs réduits</a:t>
            </a:r>
          </a:p>
        </p:txBody>
      </p:sp>
      <p:sp>
        <p:nvSpPr>
          <p:cNvPr id="6" name="object 11">
            <a:extLst>
              <a:ext uri="{FF2B5EF4-FFF2-40B4-BE49-F238E27FC236}">
                <a16:creationId xmlns:a16="http://schemas.microsoft.com/office/drawing/2014/main" id="{BA3F7A62-64AE-1FC0-C784-3CAFB35CE2A9}"/>
              </a:ext>
            </a:extLst>
          </p:cNvPr>
          <p:cNvSpPr/>
          <p:nvPr/>
        </p:nvSpPr>
        <p:spPr>
          <a:xfrm>
            <a:off x="5833363" y="2399375"/>
            <a:ext cx="2873103" cy="646332"/>
          </a:xfrm>
          <a:custGeom>
            <a:avLst/>
            <a:gdLst/>
            <a:ahLst/>
            <a:cxnLst/>
            <a:rect l="l" t="t" r="r" b="b"/>
            <a:pathLst>
              <a:path w="5095875" h="457200">
                <a:moveTo>
                  <a:pt x="0" y="0"/>
                </a:moveTo>
                <a:lnTo>
                  <a:pt x="4867275" y="0"/>
                </a:lnTo>
                <a:lnTo>
                  <a:pt x="5095875" y="228600"/>
                </a:lnTo>
                <a:lnTo>
                  <a:pt x="4867275" y="457200"/>
                </a:lnTo>
                <a:lnTo>
                  <a:pt x="0" y="457200"/>
                </a:lnTo>
                <a:lnTo>
                  <a:pt x="0" y="0"/>
                </a:lnTo>
                <a:close/>
              </a:path>
            </a:pathLst>
          </a:custGeom>
          <a:ln w="12700">
            <a:solidFill>
              <a:srgbClr val="2E528F"/>
            </a:solidFill>
          </a:ln>
        </p:spPr>
        <p:txBody>
          <a:bodyPr wrap="square" lIns="0" tIns="0" rIns="0" bIns="0" rtlCol="0"/>
          <a:lstStyle/>
          <a:p>
            <a:endParaRPr sz="528"/>
          </a:p>
        </p:txBody>
      </p:sp>
      <p:sp>
        <p:nvSpPr>
          <p:cNvPr id="7" name="ZoneTexte 6">
            <a:extLst>
              <a:ext uri="{FF2B5EF4-FFF2-40B4-BE49-F238E27FC236}">
                <a16:creationId xmlns:a16="http://schemas.microsoft.com/office/drawing/2014/main" id="{5495C114-CD0D-1085-6518-1C202439F5DC}"/>
              </a:ext>
            </a:extLst>
          </p:cNvPr>
          <p:cNvSpPr txBox="1"/>
          <p:nvPr/>
        </p:nvSpPr>
        <p:spPr>
          <a:xfrm>
            <a:off x="4929910" y="2362286"/>
            <a:ext cx="839526" cy="2700000"/>
          </a:xfrm>
          <a:prstGeom prst="rect">
            <a:avLst/>
          </a:prstGeom>
          <a:solidFill>
            <a:schemeClr val="tx2">
              <a:lumMod val="75000"/>
            </a:schemeClr>
          </a:solidFill>
        </p:spPr>
        <p:txBody>
          <a:bodyPr vert="horz" wrap="square" lIns="36000" tIns="0" rIns="36000" bIns="0" rtlCol="0" anchor="t">
            <a:noAutofit/>
          </a:bodyPr>
          <a:lstStyle/>
          <a:p>
            <a:endParaRPr lang="fr-FR" sz="700">
              <a:solidFill>
                <a:schemeClr val="bg1"/>
              </a:solidFill>
            </a:endParaRPr>
          </a:p>
          <a:p>
            <a:r>
              <a:rPr lang="fr-FR" sz="1000" err="1">
                <a:solidFill>
                  <a:schemeClr val="bg1"/>
                </a:solidFill>
              </a:rPr>
              <a:t>Télécharge-ment</a:t>
            </a:r>
            <a:r>
              <a:rPr lang="fr-FR" sz="1000">
                <a:solidFill>
                  <a:schemeClr val="bg1"/>
                </a:solidFill>
              </a:rPr>
              <a:t> des résultats des tests de </a:t>
            </a:r>
            <a:r>
              <a:rPr lang="fr-FR" sz="1000" err="1">
                <a:solidFill>
                  <a:schemeClr val="bg1"/>
                </a:solidFill>
              </a:rPr>
              <a:t>positionne-ment</a:t>
            </a:r>
            <a:r>
              <a:rPr lang="fr-FR" sz="1000">
                <a:solidFill>
                  <a:schemeClr val="bg1"/>
                </a:solidFill>
              </a:rPr>
              <a:t>, analyse en équipe, constitution des premiers groupes (flexibles) et   </a:t>
            </a:r>
            <a:r>
              <a:rPr lang="fr-FR" sz="1000" err="1">
                <a:solidFill>
                  <a:schemeClr val="bg1"/>
                </a:solidFill>
              </a:rPr>
              <a:t>communica-tion</a:t>
            </a:r>
            <a:r>
              <a:rPr lang="fr-FR" sz="1000">
                <a:solidFill>
                  <a:schemeClr val="bg1"/>
                </a:solidFill>
              </a:rPr>
              <a:t> des résultats  aux familles /élèves</a:t>
            </a:r>
          </a:p>
        </p:txBody>
      </p:sp>
      <p:sp>
        <p:nvSpPr>
          <p:cNvPr id="8" name="object 4">
            <a:extLst>
              <a:ext uri="{FF2B5EF4-FFF2-40B4-BE49-F238E27FC236}">
                <a16:creationId xmlns:a16="http://schemas.microsoft.com/office/drawing/2014/main" id="{80EA41E6-3A85-8904-2366-EE2364EEC396}"/>
              </a:ext>
            </a:extLst>
          </p:cNvPr>
          <p:cNvSpPr/>
          <p:nvPr/>
        </p:nvSpPr>
        <p:spPr>
          <a:xfrm>
            <a:off x="420166" y="2343480"/>
            <a:ext cx="8349894" cy="2705369"/>
          </a:xfrm>
          <a:custGeom>
            <a:avLst/>
            <a:gdLst/>
            <a:ahLst/>
            <a:cxnLst/>
            <a:rect l="l" t="t" r="r" b="b"/>
            <a:pathLst>
              <a:path w="6991350" h="1628775">
                <a:moveTo>
                  <a:pt x="0" y="1628775"/>
                </a:moveTo>
                <a:lnTo>
                  <a:pt x="6991350" y="1628775"/>
                </a:lnTo>
                <a:lnTo>
                  <a:pt x="6991350" y="0"/>
                </a:lnTo>
                <a:lnTo>
                  <a:pt x="0" y="0"/>
                </a:lnTo>
                <a:lnTo>
                  <a:pt x="0" y="1628775"/>
                </a:lnTo>
                <a:close/>
              </a:path>
            </a:pathLst>
          </a:custGeom>
          <a:ln w="38100">
            <a:solidFill>
              <a:srgbClr val="002060"/>
            </a:solidFill>
          </a:ln>
        </p:spPr>
        <p:txBody>
          <a:bodyPr wrap="square" lIns="0" tIns="0" rIns="0" bIns="0" rtlCol="0"/>
          <a:lstStyle/>
          <a:p>
            <a:endParaRPr sz="528"/>
          </a:p>
        </p:txBody>
      </p:sp>
      <p:sp>
        <p:nvSpPr>
          <p:cNvPr id="9" name="ZoneTexte 8">
            <a:extLst>
              <a:ext uri="{FF2B5EF4-FFF2-40B4-BE49-F238E27FC236}">
                <a16:creationId xmlns:a16="http://schemas.microsoft.com/office/drawing/2014/main" id="{B3A1B81D-1FEF-2781-A7FD-BA7C71F1CD5B}"/>
              </a:ext>
            </a:extLst>
          </p:cNvPr>
          <p:cNvSpPr txBox="1"/>
          <p:nvPr/>
        </p:nvSpPr>
        <p:spPr>
          <a:xfrm>
            <a:off x="5787409" y="3363768"/>
            <a:ext cx="2957840" cy="1169551"/>
          </a:xfrm>
          <a:prstGeom prst="rect">
            <a:avLst/>
          </a:prstGeom>
          <a:noFill/>
        </p:spPr>
        <p:txBody>
          <a:bodyPr wrap="square" rtlCol="0">
            <a:spAutoFit/>
          </a:bodyPr>
          <a:lstStyle/>
          <a:p>
            <a:pPr marL="171450" indent="-171450">
              <a:buFont typeface="Arial" panose="020B0604020202020204" pitchFamily="34" charset="0"/>
              <a:buChar char="•"/>
            </a:pPr>
            <a:r>
              <a:rPr lang="fr-FR" sz="1000"/>
              <a:t>Constitution des groupes, flexibilité des groupes  au cours de l’année </a:t>
            </a:r>
            <a:r>
              <a:rPr lang="fr-FR" sz="1000" b="1"/>
              <a:t>selon les besoins des élèves</a:t>
            </a:r>
          </a:p>
          <a:p>
            <a:pPr marL="171450" indent="-171450">
              <a:buFont typeface="Arial" panose="020B0604020202020204" pitchFamily="34" charset="0"/>
              <a:buChar char="•"/>
            </a:pPr>
            <a:r>
              <a:rPr lang="fr-FR" sz="1000" b="1"/>
              <a:t>Suivi </a:t>
            </a:r>
            <a:r>
              <a:rPr lang="fr-FR" sz="1000"/>
              <a:t>des compétences acquises par les élèves /</a:t>
            </a:r>
            <a:r>
              <a:rPr lang="fr-FR" sz="1000" b="1"/>
              <a:t>Evaluation filée</a:t>
            </a:r>
          </a:p>
          <a:p>
            <a:pPr marL="171450" indent="-171450">
              <a:buFont typeface="Arial" panose="020B0604020202020204" pitchFamily="34" charset="0"/>
              <a:buChar char="•"/>
            </a:pPr>
            <a:r>
              <a:rPr lang="fr-FR" sz="1000"/>
              <a:t>Adaptation des </a:t>
            </a:r>
            <a:r>
              <a:rPr lang="fr-FR" sz="1000" b="1"/>
              <a:t>gestes professionnels </a:t>
            </a:r>
            <a:r>
              <a:rPr lang="fr-FR" sz="1000"/>
              <a:t>en classes à effectifs réduits (pédagogie adaptée aux besoins des élèves)</a:t>
            </a:r>
          </a:p>
        </p:txBody>
      </p:sp>
      <p:cxnSp>
        <p:nvCxnSpPr>
          <p:cNvPr id="18" name="Connecteur droit 17">
            <a:extLst>
              <a:ext uri="{FF2B5EF4-FFF2-40B4-BE49-F238E27FC236}">
                <a16:creationId xmlns:a16="http://schemas.microsoft.com/office/drawing/2014/main" id="{0AC89827-AFCA-7458-842F-99EEA6AE29C2}"/>
              </a:ext>
            </a:extLst>
          </p:cNvPr>
          <p:cNvCxnSpPr>
            <a:cxnSpLocks/>
          </p:cNvCxnSpPr>
          <p:nvPr/>
        </p:nvCxnSpPr>
        <p:spPr>
          <a:xfrm>
            <a:off x="4100569" y="2042552"/>
            <a:ext cx="5926" cy="2997938"/>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9" name="ZoneTexte 18">
            <a:extLst>
              <a:ext uri="{FF2B5EF4-FFF2-40B4-BE49-F238E27FC236}">
                <a16:creationId xmlns:a16="http://schemas.microsoft.com/office/drawing/2014/main" id="{4A378C6F-ABCE-2556-8260-E74C20FD118C}"/>
              </a:ext>
            </a:extLst>
          </p:cNvPr>
          <p:cNvSpPr txBox="1"/>
          <p:nvPr/>
        </p:nvSpPr>
        <p:spPr>
          <a:xfrm>
            <a:off x="5859740" y="2396575"/>
            <a:ext cx="2783757" cy="600164"/>
          </a:xfrm>
          <a:prstGeom prst="rect">
            <a:avLst/>
          </a:prstGeom>
          <a:noFill/>
        </p:spPr>
        <p:txBody>
          <a:bodyPr wrap="square" lIns="36000" rIns="36000" rtlCol="0">
            <a:spAutoFit/>
          </a:bodyPr>
          <a:lstStyle/>
          <a:p>
            <a:pPr algn="ctr"/>
            <a:r>
              <a:rPr lang="fr-FR" sz="1100" b="1"/>
              <a:t>Mise en œuvre de la stratégie d’accompagnement au regard de l’analyse effectuée et du recueil des besoins des élèves</a:t>
            </a:r>
          </a:p>
        </p:txBody>
      </p:sp>
      <p:sp>
        <p:nvSpPr>
          <p:cNvPr id="21" name="Rectangle 20">
            <a:extLst>
              <a:ext uri="{FF2B5EF4-FFF2-40B4-BE49-F238E27FC236}">
                <a16:creationId xmlns:a16="http://schemas.microsoft.com/office/drawing/2014/main" id="{67B9DC09-DEC3-0666-DB0A-335443B1C889}"/>
              </a:ext>
            </a:extLst>
          </p:cNvPr>
          <p:cNvSpPr/>
          <p:nvPr/>
        </p:nvSpPr>
        <p:spPr>
          <a:xfrm>
            <a:off x="112660" y="778723"/>
            <a:ext cx="3066309" cy="307905"/>
          </a:xfrm>
          <a:prstGeom prst="rect">
            <a:avLst/>
          </a:prstGeom>
        </p:spPr>
        <p:txBody>
          <a:bodyPr wrap="square">
            <a:spAutoFit/>
          </a:bodyPr>
          <a:lstStyle/>
          <a:p>
            <a:r>
              <a:rPr lang="fr-FR" sz="1401">
                <a:solidFill>
                  <a:schemeClr val="tx1">
                    <a:lumMod val="50000"/>
                    <a:lumOff val="50000"/>
                  </a:schemeClr>
                </a:solidFill>
                <a:latin typeface="Marianne" panose="02000000000000000000" pitchFamily="50" charset="0"/>
              </a:rPr>
              <a:t>Temps forts de l’année N-1  et N </a:t>
            </a:r>
          </a:p>
        </p:txBody>
      </p:sp>
      <p:sp>
        <p:nvSpPr>
          <p:cNvPr id="22" name="Flèche : bas 8">
            <a:extLst>
              <a:ext uri="{FF2B5EF4-FFF2-40B4-BE49-F238E27FC236}">
                <a16:creationId xmlns:a16="http://schemas.microsoft.com/office/drawing/2014/main" id="{7ACA13BC-AC08-3C7A-00EB-65294F6B988D}"/>
              </a:ext>
            </a:extLst>
          </p:cNvPr>
          <p:cNvSpPr/>
          <p:nvPr/>
        </p:nvSpPr>
        <p:spPr>
          <a:xfrm>
            <a:off x="3838952" y="1195252"/>
            <a:ext cx="1340428" cy="847299"/>
          </a:xfrm>
          <a:prstGeom prst="downArrow">
            <a:avLst>
              <a:gd name="adj1" fmla="val 72381"/>
              <a:gd name="adj2" fmla="val 480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Mi-septembre Passation des tests de positionnement</a:t>
            </a:r>
          </a:p>
        </p:txBody>
      </p:sp>
      <p:sp>
        <p:nvSpPr>
          <p:cNvPr id="23" name="Rectangle : coins arrondis 22">
            <a:extLst>
              <a:ext uri="{FF2B5EF4-FFF2-40B4-BE49-F238E27FC236}">
                <a16:creationId xmlns:a16="http://schemas.microsoft.com/office/drawing/2014/main" id="{27E9822A-C770-49D3-B37D-37186921A0D7}"/>
              </a:ext>
            </a:extLst>
          </p:cNvPr>
          <p:cNvSpPr/>
          <p:nvPr/>
        </p:nvSpPr>
        <p:spPr>
          <a:xfrm>
            <a:off x="5115094" y="430159"/>
            <a:ext cx="3742054" cy="715715"/>
          </a:xfrm>
          <a:prstGeom prst="roundRect">
            <a:avLst>
              <a:gd name="adj" fmla="val 18067"/>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24" name="TextBox 12">
            <a:extLst>
              <a:ext uri="{FF2B5EF4-FFF2-40B4-BE49-F238E27FC236}">
                <a16:creationId xmlns:a16="http://schemas.microsoft.com/office/drawing/2014/main" id="{F029EF53-6D86-4C71-8829-C25F280250CA}"/>
              </a:ext>
            </a:extLst>
          </p:cNvPr>
          <p:cNvSpPr txBox="1"/>
          <p:nvPr/>
        </p:nvSpPr>
        <p:spPr>
          <a:xfrm>
            <a:off x="6128970" y="573001"/>
            <a:ext cx="2923495" cy="436017"/>
          </a:xfrm>
          <a:prstGeom prst="rect">
            <a:avLst/>
          </a:prstGeom>
        </p:spPr>
        <p:txBody>
          <a:bodyPr wrap="square" lIns="0" tIns="0" rIns="0" bIns="0" rtlCol="0" anchor="t">
            <a:spAutoFit/>
          </a:bodyPr>
          <a:lstStyle/>
          <a:p>
            <a:pPr>
              <a:lnSpc>
                <a:spcPts val="1680"/>
              </a:lnSpc>
            </a:pPr>
            <a:r>
              <a:rPr lang="fr-FR" sz="1200">
                <a:solidFill>
                  <a:schemeClr val="bg1"/>
                </a:solidFill>
                <a:latin typeface="Marianne Medium"/>
              </a:rPr>
              <a:t>Constituer les groupes,  organiser</a:t>
            </a:r>
          </a:p>
          <a:p>
            <a:pPr>
              <a:lnSpc>
                <a:spcPts val="1680"/>
              </a:lnSpc>
            </a:pPr>
            <a:r>
              <a:rPr lang="fr-FR" sz="1200">
                <a:solidFill>
                  <a:schemeClr val="bg1"/>
                </a:solidFill>
                <a:latin typeface="Marianne Medium"/>
              </a:rPr>
              <a:t>les différents temps de classe</a:t>
            </a:r>
          </a:p>
        </p:txBody>
      </p:sp>
      <p:grpSp>
        <p:nvGrpSpPr>
          <p:cNvPr id="25" name="Group 21">
            <a:extLst>
              <a:ext uri="{FF2B5EF4-FFF2-40B4-BE49-F238E27FC236}">
                <a16:creationId xmlns:a16="http://schemas.microsoft.com/office/drawing/2014/main" id="{1775FD0C-E457-4310-9F8A-ABF081EB62DE}"/>
              </a:ext>
            </a:extLst>
          </p:cNvPr>
          <p:cNvGrpSpPr/>
          <p:nvPr/>
        </p:nvGrpSpPr>
        <p:grpSpPr>
          <a:xfrm>
            <a:off x="5301865" y="39354"/>
            <a:ext cx="771525" cy="771525"/>
            <a:chOff x="0" y="0"/>
            <a:chExt cx="2057400" cy="2057400"/>
          </a:xfrm>
        </p:grpSpPr>
        <p:grpSp>
          <p:nvGrpSpPr>
            <p:cNvPr id="26" name="Group 22">
              <a:extLst>
                <a:ext uri="{FF2B5EF4-FFF2-40B4-BE49-F238E27FC236}">
                  <a16:creationId xmlns:a16="http://schemas.microsoft.com/office/drawing/2014/main" id="{2DEB6738-AF3E-48AD-9263-E62CB61E7F34}"/>
                </a:ext>
              </a:extLst>
            </p:cNvPr>
            <p:cNvGrpSpPr/>
            <p:nvPr/>
          </p:nvGrpSpPr>
          <p:grpSpPr>
            <a:xfrm>
              <a:off x="0" y="0"/>
              <a:ext cx="2057400" cy="2057400"/>
              <a:chOff x="0" y="0"/>
              <a:chExt cx="812800" cy="812800"/>
            </a:xfrm>
          </p:grpSpPr>
          <p:sp>
            <p:nvSpPr>
              <p:cNvPr id="28" name="Freeform 23">
                <a:extLst>
                  <a:ext uri="{FF2B5EF4-FFF2-40B4-BE49-F238E27FC236}">
                    <a16:creationId xmlns:a16="http://schemas.microsoft.com/office/drawing/2014/main" id="{29C74A03-0AA8-4DAF-8C4E-B72D86AE06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9" name="TextBox 24">
                <a:extLst>
                  <a:ext uri="{FF2B5EF4-FFF2-40B4-BE49-F238E27FC236}">
                    <a16:creationId xmlns:a16="http://schemas.microsoft.com/office/drawing/2014/main" id="{19A9B78B-9FA9-4326-8F0A-49D547653F4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7" name="Freeform 25">
              <a:extLst>
                <a:ext uri="{FF2B5EF4-FFF2-40B4-BE49-F238E27FC236}">
                  <a16:creationId xmlns:a16="http://schemas.microsoft.com/office/drawing/2014/main" id="{4E58030C-FE35-48CF-A2C6-F77392BC61D4}"/>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grpSp>
      <p:sp>
        <p:nvSpPr>
          <p:cNvPr id="30" name="TextBox 58">
            <a:extLst>
              <a:ext uri="{FF2B5EF4-FFF2-40B4-BE49-F238E27FC236}">
                <a16:creationId xmlns:a16="http://schemas.microsoft.com/office/drawing/2014/main" id="{FD44F4CE-96DB-4DC5-B56B-D14B75FE3BE5}"/>
              </a:ext>
            </a:extLst>
          </p:cNvPr>
          <p:cNvSpPr txBox="1"/>
          <p:nvPr/>
        </p:nvSpPr>
        <p:spPr>
          <a:xfrm>
            <a:off x="179080" y="159104"/>
            <a:ext cx="4704395" cy="615553"/>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2</a:t>
            </a:r>
            <a:r>
              <a:rPr lang="fr-FR" sz="2400">
                <a:solidFill>
                  <a:srgbClr val="27347F"/>
                </a:solidFill>
                <a:latin typeface="Marianne ExtraBold" panose="02000000000000000000" pitchFamily="50" charset="0"/>
              </a:rPr>
              <a:t> </a:t>
            </a:r>
            <a:r>
              <a:rPr lang="fr-FR" sz="1600">
                <a:solidFill>
                  <a:srgbClr val="27347F"/>
                </a:solidFill>
                <a:latin typeface="Marianne" panose="02000000000000000000" pitchFamily="50" charset="0"/>
              </a:rPr>
              <a:t>- Permettre des enseignements aux savoirs fondamentaux en classes réduites</a:t>
            </a:r>
          </a:p>
        </p:txBody>
      </p:sp>
      <p:sp>
        <p:nvSpPr>
          <p:cNvPr id="31" name="TextBox 59">
            <a:extLst>
              <a:ext uri="{FF2B5EF4-FFF2-40B4-BE49-F238E27FC236}">
                <a16:creationId xmlns:a16="http://schemas.microsoft.com/office/drawing/2014/main" id="{1DC71FB1-573D-45CA-8ACA-A623EC38A8A4}"/>
              </a:ext>
            </a:extLst>
          </p:cNvPr>
          <p:cNvSpPr txBox="1"/>
          <p:nvPr/>
        </p:nvSpPr>
        <p:spPr>
          <a:xfrm>
            <a:off x="6289503" y="150517"/>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pic>
        <p:nvPicPr>
          <p:cNvPr id="32" name="Image 31" descr="Une image contenant logo, croquis, clipart, Graphique&#10;&#10;Description générée automatiquement">
            <a:hlinkClick r:id="rId7"/>
            <a:extLst>
              <a:ext uri="{FF2B5EF4-FFF2-40B4-BE49-F238E27FC236}">
                <a16:creationId xmlns:a16="http://schemas.microsoft.com/office/drawing/2014/main" id="{B90FC0E5-9925-444C-B220-38A0EF2E9CF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18655" y="3978578"/>
            <a:ext cx="464820" cy="466725"/>
          </a:xfrm>
          <a:prstGeom prst="rect">
            <a:avLst/>
          </a:prstGeom>
        </p:spPr>
      </p:pic>
    </p:spTree>
    <p:extLst>
      <p:ext uri="{BB962C8B-B14F-4D97-AF65-F5344CB8AC3E}">
        <p14:creationId xmlns:p14="http://schemas.microsoft.com/office/powerpoint/2010/main" val="151745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 coins arrondis 66">
            <a:extLst>
              <a:ext uri="{FF2B5EF4-FFF2-40B4-BE49-F238E27FC236}">
                <a16:creationId xmlns:a16="http://schemas.microsoft.com/office/drawing/2014/main" id="{09314313-E357-4004-AF1E-0BDA8929D365}"/>
              </a:ext>
            </a:extLst>
          </p:cNvPr>
          <p:cNvSpPr/>
          <p:nvPr/>
        </p:nvSpPr>
        <p:spPr>
          <a:xfrm>
            <a:off x="151554" y="1243448"/>
            <a:ext cx="4332397" cy="3744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4659488" y="1232083"/>
            <a:ext cx="4332396" cy="3744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1" name="Group 31"/>
          <p:cNvGrpSpPr/>
          <p:nvPr/>
        </p:nvGrpSpPr>
        <p:grpSpPr>
          <a:xfrm>
            <a:off x="355011" y="85264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46" name="Group 46"/>
          <p:cNvGrpSpPr/>
          <p:nvPr/>
        </p:nvGrpSpPr>
        <p:grpSpPr>
          <a:xfrm>
            <a:off x="4860378" y="841280"/>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58" name="TextBox 58"/>
          <p:cNvSpPr txBox="1"/>
          <p:nvPr/>
        </p:nvSpPr>
        <p:spPr>
          <a:xfrm>
            <a:off x="179080" y="125888"/>
            <a:ext cx="5154920"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2</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Permettre des enseignements aux savoirs fondamentaux en classes réduites</a:t>
            </a:r>
          </a:p>
        </p:txBody>
      </p:sp>
      <p:sp>
        <p:nvSpPr>
          <p:cNvPr id="60" name="TextBox 60"/>
          <p:cNvSpPr txBox="1"/>
          <p:nvPr/>
        </p:nvSpPr>
        <p:spPr>
          <a:xfrm>
            <a:off x="1302073" y="963808"/>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p:cNvSpPr txBox="1"/>
          <p:nvPr/>
        </p:nvSpPr>
        <p:spPr>
          <a:xfrm>
            <a:off x="5771626" y="952443"/>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3" name="TextBox 63"/>
          <p:cNvSpPr txBox="1"/>
          <p:nvPr/>
        </p:nvSpPr>
        <p:spPr>
          <a:xfrm>
            <a:off x="4811412" y="1679684"/>
            <a:ext cx="4028548" cy="2651110"/>
          </a:xfrm>
          <a:prstGeom prst="rect">
            <a:avLst/>
          </a:prstGeom>
        </p:spPr>
        <p:txBody>
          <a:bodyPr wrap="square" lIns="0" tIns="0" rIns="0" bIns="0" rtlCol="0" anchor="t">
            <a:spAutoFit/>
          </a:bodyPr>
          <a:lstStyle/>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Quelle organisation en EPLE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 impact sur la DHG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Quels professeurs exploitent les tests de positionnement et comment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Quelle stratégie pour composer les groupes à faible effectif ?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Quelle(s) modalité(s) de suivi de l’acquisition des compétences par les élèves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Quelles priorités pédagogiques et quels gestes professionnels associés lors de ces enseignements en classes réduites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Quels besoins des équipes (formation, etc.) ?</a:t>
            </a:r>
          </a:p>
          <a:p>
            <a:pPr marL="171450" indent="-171450">
              <a:lnSpc>
                <a:spcPts val="1560"/>
              </a:lnSpc>
              <a:buFont typeface="Wingdings" panose="05000000000000000000" pitchFamily="2" charset="2"/>
              <a:buChar char="ü"/>
            </a:pPr>
            <a:r>
              <a:rPr lang="fr-FR" sz="1100" dirty="0">
                <a:solidFill>
                  <a:srgbClr val="FFFFFF"/>
                </a:solidFill>
                <a:latin typeface="Marianne" panose="02000000000000000000" pitchFamily="50" charset="0"/>
              </a:rPr>
              <a:t>Quels liens avec les autres mesures ? </a:t>
            </a:r>
          </a:p>
        </p:txBody>
      </p:sp>
      <p:pic>
        <p:nvPicPr>
          <p:cNvPr id="3" name="Image 2" descr="Une image contenant logo, croquis, clipart, Graphique&#10;&#10;Description générée automatiquement">
            <a:extLst>
              <a:ext uri="{FF2B5EF4-FFF2-40B4-BE49-F238E27FC236}">
                <a16:creationId xmlns:a16="http://schemas.microsoft.com/office/drawing/2014/main" id="{6C101DE7-4499-195E-193F-535F85E048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38220" y="2011554"/>
            <a:ext cx="464820" cy="466725"/>
          </a:xfrm>
          <a:prstGeom prst="rect">
            <a:avLst/>
          </a:prstGeom>
        </p:spPr>
      </p:pic>
      <p:pic>
        <p:nvPicPr>
          <p:cNvPr id="4" name="Image 3">
            <a:hlinkClick r:id="rId7"/>
            <a:extLst>
              <a:ext uri="{FF2B5EF4-FFF2-40B4-BE49-F238E27FC236}">
                <a16:creationId xmlns:a16="http://schemas.microsoft.com/office/drawing/2014/main" id="{B83DC10D-B796-4E46-8583-10AE4E3D92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847" y="3459692"/>
            <a:ext cx="2558942" cy="1440000"/>
          </a:xfrm>
          <a:prstGeom prst="rect">
            <a:avLst/>
          </a:prstGeom>
          <a:ln w="19050">
            <a:solidFill>
              <a:schemeClr val="bg1"/>
            </a:solidFill>
          </a:ln>
        </p:spPr>
      </p:pic>
      <p:sp>
        <p:nvSpPr>
          <p:cNvPr id="22" name="Freeform 13">
            <a:extLst>
              <a:ext uri="{FF2B5EF4-FFF2-40B4-BE49-F238E27FC236}">
                <a16:creationId xmlns:a16="http://schemas.microsoft.com/office/drawing/2014/main" id="{DEBFE889-5AE2-4C43-8CF0-2930F7BCA984}"/>
              </a:ext>
            </a:extLst>
          </p:cNvPr>
          <p:cNvSpPr/>
          <p:nvPr/>
        </p:nvSpPr>
        <p:spPr>
          <a:xfrm>
            <a:off x="7218855" y="-1395937"/>
            <a:ext cx="2441070" cy="244107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24" name="Image 23">
            <a:extLst>
              <a:ext uri="{FF2B5EF4-FFF2-40B4-BE49-F238E27FC236}">
                <a16:creationId xmlns:a16="http://schemas.microsoft.com/office/drawing/2014/main" id="{AED26791-F1BB-4481-9911-7DFB513BB7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3644" y="788088"/>
            <a:ext cx="972354" cy="776523"/>
          </a:xfrm>
          <a:prstGeom prst="rect">
            <a:avLst/>
          </a:prstGeom>
        </p:spPr>
      </p:pic>
      <p:sp>
        <p:nvSpPr>
          <p:cNvPr id="62" name="TextBox 62"/>
          <p:cNvSpPr txBox="1"/>
          <p:nvPr/>
        </p:nvSpPr>
        <p:spPr>
          <a:xfrm>
            <a:off x="279800" y="1667432"/>
            <a:ext cx="4075903" cy="1905715"/>
          </a:xfrm>
          <a:prstGeom prst="rect">
            <a:avLst/>
          </a:prstGeom>
        </p:spPr>
        <p:txBody>
          <a:bodyPr wrap="square" lIns="0" tIns="0" rIns="0" bIns="0" rtlCol="0" anchor="t">
            <a:spAutoFit/>
          </a:bodyPr>
          <a:lstStyle/>
          <a:p>
            <a:pPr marL="171450" indent="-171450">
              <a:lnSpc>
                <a:spcPts val="1560"/>
              </a:lnSpc>
              <a:buFont typeface="Arial" panose="020B0604020202020204" pitchFamily="34" charset="0"/>
              <a:buChar char="•"/>
            </a:pPr>
            <a:r>
              <a:rPr lang="fr-FR" sz="1200" dirty="0">
                <a:solidFill>
                  <a:srgbClr val="FFFFFF"/>
                </a:solidFill>
                <a:latin typeface="Marianne Medium" panose="02000000000000000000" pitchFamily="50" charset="0"/>
              </a:rPr>
              <a:t>Témoignage vidéo :</a:t>
            </a:r>
          </a:p>
          <a:p>
            <a:pPr marL="400019" lvl="1" indent="-171450">
              <a:lnSpc>
                <a:spcPts val="1560"/>
              </a:lnSpc>
              <a:spcAft>
                <a:spcPts val="600"/>
              </a:spcAft>
              <a:buFont typeface="Courier New" panose="02070309020205020404" pitchFamily="49" charset="0"/>
              <a:buChar char="o"/>
            </a:pPr>
            <a:r>
              <a:rPr lang="fr-FR" sz="1050" dirty="0">
                <a:solidFill>
                  <a:schemeClr val="bg1"/>
                </a:solidFill>
                <a:latin typeface="Marianne" panose="02000000000000000000" pitchFamily="50" charset="0"/>
                <a:hlinkClick r:id="rId12">
                  <a:extLst>
                    <a:ext uri="{A12FA001-AC4F-418D-AE19-62706E023703}">
                      <ahyp:hlinkClr xmlns:ahyp="http://schemas.microsoft.com/office/drawing/2018/hyperlinkcolor" val="tx"/>
                    </a:ext>
                  </a:extLst>
                </a:hlinkClick>
              </a:rPr>
              <a:t>Lycée de Bezons 95 : des tests de positionnement à la stratégie d’accompagnement</a:t>
            </a:r>
            <a:endParaRPr lang="fr-FR" sz="1050" dirty="0">
              <a:solidFill>
                <a:schemeClr val="bg1"/>
              </a:solidFill>
              <a:latin typeface="Marianne" panose="02000000000000000000" pitchFamily="50" charset="0"/>
            </a:endParaRPr>
          </a:p>
          <a:p>
            <a:pPr marL="171450" indent="-171450">
              <a:lnSpc>
                <a:spcPts val="1560"/>
              </a:lnSpc>
              <a:buFont typeface="Arial" panose="020B0604020202020204" pitchFamily="34" charset="0"/>
              <a:buChar char="•"/>
            </a:pPr>
            <a:r>
              <a:rPr lang="fr-FR" sz="1200" dirty="0">
                <a:solidFill>
                  <a:srgbClr val="FDE134"/>
                </a:solidFill>
                <a:latin typeface="Marianne Medium" panose="02000000000000000000" pitchFamily="50" charset="0"/>
              </a:rPr>
              <a:t>Ressource interactive « </a:t>
            </a:r>
            <a:r>
              <a:rPr lang="fr-FR" sz="1200" dirty="0">
                <a:solidFill>
                  <a:srgbClr val="FDE134"/>
                </a:solidFill>
                <a:latin typeface="Marianne Medium" panose="02000000000000000000" pitchFamily="50" charset="0"/>
                <a:hlinkClick r:id="rId7">
                  <a:extLst>
                    <a:ext uri="{A12FA001-AC4F-418D-AE19-62706E023703}">
                      <ahyp:hlinkClr xmlns:ahyp="http://schemas.microsoft.com/office/drawing/2018/hyperlinkcolor" val="tx"/>
                    </a:ext>
                  </a:extLst>
                </a:hlinkClick>
              </a:rPr>
              <a:t>Mesure 2 – les essentiels</a:t>
            </a:r>
            <a:r>
              <a:rPr lang="fr-FR" sz="1200" dirty="0">
                <a:solidFill>
                  <a:srgbClr val="FDE134"/>
                </a:solidFill>
                <a:latin typeface="Marianne Medium" panose="02000000000000000000" pitchFamily="50" charset="0"/>
              </a:rPr>
              <a:t> » :</a:t>
            </a:r>
          </a:p>
          <a:p>
            <a:pPr marL="400019" lvl="1" indent="-171450">
              <a:lnSpc>
                <a:spcPts val="1560"/>
              </a:lnSpc>
              <a:buFont typeface="Courier New" panose="02070309020205020404" pitchFamily="49" charset="0"/>
              <a:buChar char="o"/>
            </a:pPr>
            <a:r>
              <a:rPr lang="fr-FR" sz="1050" dirty="0">
                <a:solidFill>
                  <a:srgbClr val="FDE134"/>
                </a:solidFill>
                <a:latin typeface="Marianne Medium" panose="02000000000000000000" pitchFamily="50" charset="0"/>
              </a:rPr>
              <a:t>Enjeux et finalités</a:t>
            </a:r>
          </a:p>
          <a:p>
            <a:pPr marL="400019" lvl="1" indent="-171450">
              <a:lnSpc>
                <a:spcPts val="1560"/>
              </a:lnSpc>
              <a:buFont typeface="Courier New" panose="02070309020205020404" pitchFamily="49" charset="0"/>
              <a:buChar char="o"/>
            </a:pPr>
            <a:r>
              <a:rPr lang="fr-FR" sz="1050" dirty="0">
                <a:solidFill>
                  <a:srgbClr val="FDE134"/>
                </a:solidFill>
                <a:latin typeface="Marianne Medium" panose="02000000000000000000" pitchFamily="50" charset="0"/>
              </a:rPr>
              <a:t>Ce que cela induit</a:t>
            </a:r>
          </a:p>
          <a:p>
            <a:pPr marL="400019" lvl="1" indent="-171450">
              <a:lnSpc>
                <a:spcPts val="1560"/>
              </a:lnSpc>
              <a:buFont typeface="Courier New" panose="02070309020205020404" pitchFamily="49" charset="0"/>
              <a:buChar char="o"/>
            </a:pPr>
            <a:r>
              <a:rPr lang="fr-FR" sz="1050" dirty="0">
                <a:solidFill>
                  <a:srgbClr val="FDE134"/>
                </a:solidFill>
                <a:latin typeface="Marianne Medium" panose="02000000000000000000" pitchFamily="50" charset="0"/>
              </a:rPr>
              <a:t>Ressources, outil MIA, témoignages</a:t>
            </a:r>
          </a:p>
          <a:p>
            <a:pPr marL="400019" lvl="1" indent="-171450">
              <a:lnSpc>
                <a:spcPts val="1560"/>
              </a:lnSpc>
              <a:buFont typeface="Courier New" panose="02070309020205020404" pitchFamily="49" charset="0"/>
              <a:buChar char="o"/>
            </a:pPr>
            <a:r>
              <a:rPr lang="fr-FR" sz="1050" dirty="0">
                <a:solidFill>
                  <a:srgbClr val="FDE134"/>
                </a:solidFill>
                <a:latin typeface="Marianne Medium" panose="02000000000000000000" pitchFamily="50" charset="0"/>
              </a:rPr>
              <a:t>Points de vigilance</a:t>
            </a:r>
          </a:p>
          <a:p>
            <a:pPr marL="400019" lvl="1" indent="-171450">
              <a:lnSpc>
                <a:spcPts val="1560"/>
              </a:lnSpc>
              <a:buFont typeface="Courier New" panose="02070309020205020404" pitchFamily="49" charset="0"/>
              <a:buChar char="o"/>
            </a:pPr>
            <a:endParaRPr lang="fr-FR" sz="1050" dirty="0">
              <a:solidFill>
                <a:srgbClr val="FDE134"/>
              </a:solidFill>
              <a:latin typeface="Marianne Medium" panose="02000000000000000000" pitchFamily="50" charset="0"/>
            </a:endParaRPr>
          </a:p>
        </p:txBody>
      </p:sp>
      <p:pic>
        <p:nvPicPr>
          <p:cNvPr id="27" name="Image 26" descr="Une image contenant logo, croquis, clipart, Graphique&#10;&#10;Description générée automatiquement">
            <a:hlinkClick r:id="rId7"/>
            <a:extLst>
              <a:ext uri="{FF2B5EF4-FFF2-40B4-BE49-F238E27FC236}">
                <a16:creationId xmlns:a16="http://schemas.microsoft.com/office/drawing/2014/main" id="{4BAB6DDA-A695-4E9E-95CC-0E1F9C40F7F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20086216">
            <a:off x="3219600" y="3749498"/>
            <a:ext cx="805466" cy="808767"/>
          </a:xfrm>
          <a:prstGeom prst="rect">
            <a:avLst/>
          </a:prstGeom>
        </p:spPr>
      </p:pic>
    </p:spTree>
    <p:extLst>
      <p:ext uri="{BB962C8B-B14F-4D97-AF65-F5344CB8AC3E}">
        <p14:creationId xmlns:p14="http://schemas.microsoft.com/office/powerpoint/2010/main" val="233126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E5DD82D6-878E-4DCE-AA89-C66DF1DD2AE7}"/>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359589"/>
            <a:ext cx="8842396" cy="3646124"/>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968785"/>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57" name="TextBox 57"/>
          <p:cNvSpPr txBox="1"/>
          <p:nvPr/>
        </p:nvSpPr>
        <p:spPr>
          <a:xfrm>
            <a:off x="331800" y="1804807"/>
            <a:ext cx="4240200" cy="1804725"/>
          </a:xfrm>
          <a:prstGeom prst="rect">
            <a:avLst/>
          </a:prstGeom>
        </p:spPr>
        <p:txBody>
          <a:bodyPr wrap="square" lIns="0" tIns="0" rIns="0" bIns="0" rtlCol="0" anchor="t">
            <a:spAutoFit/>
          </a:bodyPr>
          <a:lstStyle/>
          <a:p>
            <a:pPr marL="171450" indent="-171450">
              <a:lnSpc>
                <a:spcPts val="1560"/>
              </a:lnSpc>
              <a:spcAft>
                <a:spcPts val="600"/>
              </a:spcAft>
              <a:buFont typeface="Arial" panose="020B0604020202020204" pitchFamily="34" charset="0"/>
              <a:buChar char="•"/>
            </a:pPr>
            <a:r>
              <a:rPr lang="fr-FR" sz="1200">
                <a:solidFill>
                  <a:schemeClr val="bg1"/>
                </a:solidFill>
                <a:latin typeface="Marianne Medium"/>
                <a:hlinkClick r:id="rId6">
                  <a:extLst>
                    <a:ext uri="{A12FA001-AC4F-418D-AE19-62706E023703}">
                      <ahyp:hlinkClr xmlns:ahyp="http://schemas.microsoft.com/office/drawing/2018/hyperlinkcolor" val="tx"/>
                    </a:ext>
                  </a:extLst>
                </a:hlinkClick>
              </a:rPr>
              <a:t>Vademecum</a:t>
            </a:r>
            <a:r>
              <a:rPr lang="fr-FR" sz="1100">
                <a:solidFill>
                  <a:schemeClr val="bg1"/>
                </a:solidFill>
                <a:latin typeface="Marianne Medium"/>
              </a:rPr>
              <a:t> </a:t>
            </a:r>
            <a:r>
              <a:rPr lang="fr-FR" sz="1200">
                <a:solidFill>
                  <a:srgbClr val="FFFFFF"/>
                </a:solidFill>
                <a:latin typeface="Marianne"/>
              </a:rPr>
              <a:t>(sous forme d’un </a:t>
            </a:r>
            <a:r>
              <a:rPr lang="fr-FR" sz="1200" err="1">
                <a:solidFill>
                  <a:srgbClr val="FFFFFF"/>
                </a:solidFill>
                <a:latin typeface="Marianne"/>
              </a:rPr>
              <a:t>Genially</a:t>
            </a:r>
            <a:r>
              <a:rPr lang="fr-FR" sz="1200">
                <a:solidFill>
                  <a:srgbClr val="FFFFFF"/>
                </a:solidFill>
                <a:latin typeface="Marianne"/>
              </a:rPr>
              <a:t>) regroupant :</a:t>
            </a:r>
          </a:p>
          <a:p>
            <a:pPr marL="399415" lvl="1" indent="-171450">
              <a:lnSpc>
                <a:spcPts val="1560"/>
              </a:lnSpc>
              <a:spcAft>
                <a:spcPts val="600"/>
              </a:spcAft>
              <a:buFont typeface="Courier New" panose="02070309020205020404" pitchFamily="49" charset="0"/>
              <a:buChar char="o"/>
            </a:pPr>
            <a:r>
              <a:rPr lang="fr-FR" sz="1100">
                <a:solidFill>
                  <a:srgbClr val="FFFFFF"/>
                </a:solidFill>
                <a:latin typeface="Marianne"/>
              </a:rPr>
              <a:t>Des éléments d’éclairage (définitions, enjeux et finalités)</a:t>
            </a:r>
          </a:p>
          <a:p>
            <a:pPr marL="399415" lvl="1" indent="-171450">
              <a:lnSpc>
                <a:spcPts val="1560"/>
              </a:lnSpc>
              <a:spcAft>
                <a:spcPts val="600"/>
              </a:spcAft>
              <a:buFont typeface="Courier New" panose="02070309020205020404" pitchFamily="49" charset="0"/>
              <a:buChar char="o"/>
            </a:pPr>
            <a:r>
              <a:rPr lang="fr-FR" sz="1100">
                <a:solidFill>
                  <a:srgbClr val="FFFFFF"/>
                </a:solidFill>
                <a:latin typeface="Marianne"/>
              </a:rPr>
              <a:t>Des exemples d’options et une fiche modèle</a:t>
            </a:r>
          </a:p>
          <a:p>
            <a:pPr marL="399415" lvl="1" indent="-171450">
              <a:lnSpc>
                <a:spcPts val="1560"/>
              </a:lnSpc>
              <a:spcAft>
                <a:spcPts val="600"/>
              </a:spcAft>
              <a:buFont typeface="Courier New" panose="02070309020205020404" pitchFamily="49" charset="0"/>
              <a:buChar char="o"/>
            </a:pPr>
            <a:r>
              <a:rPr lang="fr-FR" sz="1100">
                <a:solidFill>
                  <a:srgbClr val="FFFFFF"/>
                </a:solidFill>
                <a:latin typeface="Marianne"/>
              </a:rPr>
              <a:t>Un memento des aspects organisationnels</a:t>
            </a:r>
          </a:p>
          <a:p>
            <a:pPr marL="399415" lvl="1" indent="-171450">
              <a:lnSpc>
                <a:spcPts val="1560"/>
              </a:lnSpc>
              <a:spcAft>
                <a:spcPts val="600"/>
              </a:spcAft>
              <a:buFont typeface="Courier New" panose="02070309020205020404" pitchFamily="49" charset="0"/>
              <a:buChar char="o"/>
            </a:pPr>
            <a:r>
              <a:rPr lang="fr-FR" sz="1100">
                <a:solidFill>
                  <a:srgbClr val="FFFFFF"/>
                </a:solidFill>
                <a:latin typeface="Marianne"/>
              </a:rPr>
              <a:t>Des ressources et partenariats possibles</a:t>
            </a:r>
          </a:p>
          <a:p>
            <a:pPr marL="399415" lvl="1" indent="-171450">
              <a:lnSpc>
                <a:spcPts val="1560"/>
              </a:lnSpc>
              <a:spcAft>
                <a:spcPts val="1200"/>
              </a:spcAft>
              <a:buFont typeface="Courier New" panose="02070309020205020404" pitchFamily="49" charset="0"/>
              <a:buChar char="o"/>
            </a:pPr>
            <a:r>
              <a:rPr lang="fr-FR" sz="1100">
                <a:solidFill>
                  <a:srgbClr val="FFFFFF"/>
                </a:solidFill>
                <a:latin typeface="Marianne"/>
              </a:rPr>
              <a:t>Une cartographie des options proposées dans l’académie de Versailles en 2023-24</a:t>
            </a:r>
          </a:p>
        </p:txBody>
      </p:sp>
      <p:sp>
        <p:nvSpPr>
          <p:cNvPr id="58" name="TextBox 58"/>
          <p:cNvSpPr txBox="1"/>
          <p:nvPr/>
        </p:nvSpPr>
        <p:spPr>
          <a:xfrm>
            <a:off x="179080" y="125888"/>
            <a:ext cx="4392920" cy="677108"/>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3</a:t>
            </a:r>
            <a:r>
              <a:rPr lang="fr-FR" sz="2400">
                <a:solidFill>
                  <a:srgbClr val="27347F"/>
                </a:solidFill>
                <a:latin typeface="Marianne ExtraBold" panose="02000000000000000000" pitchFamily="50" charset="0"/>
              </a:rPr>
              <a:t> </a:t>
            </a:r>
            <a:r>
              <a:rPr lang="fr-FR" sz="2000">
                <a:solidFill>
                  <a:srgbClr val="27347F"/>
                </a:solidFill>
                <a:latin typeface="Marianne" panose="02000000000000000000" pitchFamily="50" charset="0"/>
              </a:rPr>
              <a:t>- Permettre aux élèves de choisir des options</a:t>
            </a:r>
          </a:p>
        </p:txBody>
      </p:sp>
      <p:sp>
        <p:nvSpPr>
          <p:cNvPr id="59" name="TextBox 59"/>
          <p:cNvSpPr txBox="1"/>
          <p:nvPr/>
        </p:nvSpPr>
        <p:spPr>
          <a:xfrm>
            <a:off x="1346059" y="1079948"/>
            <a:ext cx="1118845" cy="257827"/>
          </a:xfrm>
          <a:prstGeom prst="rect">
            <a:avLst/>
          </a:prstGeom>
        </p:spPr>
        <p:txBody>
          <a:bodyPr wrap="square" lIns="0" tIns="0" rIns="0" bIns="0" rtlCol="0" anchor="t">
            <a:spAutoFit/>
          </a:bodyPr>
          <a:lstStyle/>
          <a:p>
            <a:pPr>
              <a:lnSpc>
                <a:spcPts val="2145"/>
              </a:lnSpc>
            </a:pPr>
            <a:r>
              <a:rPr lang="fr-FR" sz="1650">
                <a:solidFill>
                  <a:srgbClr val="FFA8A8"/>
                </a:solidFill>
                <a:latin typeface="Marianne ExtraBold"/>
              </a:rPr>
              <a:t>S’informer</a:t>
            </a:r>
            <a:endParaRPr lang="fr-FR" sz="1650">
              <a:solidFill>
                <a:srgbClr val="FFA8A8"/>
              </a:solidFill>
              <a:latin typeface="Marianne ExtraBold" panose="02000000000000000000" pitchFamily="50" charset="0"/>
            </a:endParaRPr>
          </a:p>
        </p:txBody>
      </p:sp>
      <p:sp>
        <p:nvSpPr>
          <p:cNvPr id="36" name="TextBox 56">
            <a:extLst>
              <a:ext uri="{FF2B5EF4-FFF2-40B4-BE49-F238E27FC236}">
                <a16:creationId xmlns:a16="http://schemas.microsoft.com/office/drawing/2014/main" id="{9A1AEDB3-A413-4B51-833E-A99A5D36820A}"/>
              </a:ext>
            </a:extLst>
          </p:cNvPr>
          <p:cNvSpPr txBox="1"/>
          <p:nvPr/>
        </p:nvSpPr>
        <p:spPr>
          <a:xfrm>
            <a:off x="4827181" y="137787"/>
            <a:ext cx="4137739" cy="923330"/>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panose="02000000000000000000" pitchFamily="50" charset="0"/>
              </a:rPr>
              <a:t>Une activité optionnelle constitue un élément d’épanouissement dans les apprentissages. Le lycéen professionnel aura l’opportunité de choisir des options.</a:t>
            </a:r>
          </a:p>
          <a:p>
            <a:pPr algn="just">
              <a:lnSpc>
                <a:spcPts val="1200"/>
              </a:lnSpc>
            </a:pPr>
            <a:r>
              <a:rPr lang="fr-FR" sz="1000">
                <a:solidFill>
                  <a:srgbClr val="545454"/>
                </a:solidFill>
                <a:latin typeface="Marianne" panose="02000000000000000000" pitchFamily="50" charset="0"/>
              </a:rPr>
              <a:t>Pourraient être envisagés des cours de langue, de codage, d’entrepreneuriat, en mobilisant des partenariats extérieurs et des professeurs volontaires.</a:t>
            </a:r>
          </a:p>
        </p:txBody>
      </p:sp>
      <p:pic>
        <p:nvPicPr>
          <p:cNvPr id="4" name="Image 3" descr="Une image contenant logo, croquis, clipart, Graphique&#10;&#10;Description générée automatiquement">
            <a:hlinkClick r:id="rId6"/>
            <a:extLst>
              <a:ext uri="{FF2B5EF4-FFF2-40B4-BE49-F238E27FC236}">
                <a16:creationId xmlns:a16="http://schemas.microsoft.com/office/drawing/2014/main" id="{579BF94E-D320-E62A-7518-CDE6A5D1D9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72552" y="2327088"/>
            <a:ext cx="464820" cy="466725"/>
          </a:xfrm>
          <a:prstGeom prst="rect">
            <a:avLst/>
          </a:prstGeom>
        </p:spPr>
      </p:pic>
      <p:pic>
        <p:nvPicPr>
          <p:cNvPr id="19" name="Image 18">
            <a:extLst>
              <a:ext uri="{FF2B5EF4-FFF2-40B4-BE49-F238E27FC236}">
                <a16:creationId xmlns:a16="http://schemas.microsoft.com/office/drawing/2014/main" id="{233C02FC-801C-4490-A436-E97851A78A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165" y="3496647"/>
            <a:ext cx="972354" cy="776523"/>
          </a:xfrm>
          <a:prstGeom prst="rect">
            <a:avLst/>
          </a:prstGeom>
        </p:spPr>
      </p:pic>
      <p:grpSp>
        <p:nvGrpSpPr>
          <p:cNvPr id="20" name="Group 31">
            <a:extLst>
              <a:ext uri="{FF2B5EF4-FFF2-40B4-BE49-F238E27FC236}">
                <a16:creationId xmlns:a16="http://schemas.microsoft.com/office/drawing/2014/main" id="{3F172EA0-26A5-40CF-9CC6-0C0042DDA215}"/>
              </a:ext>
            </a:extLst>
          </p:cNvPr>
          <p:cNvGrpSpPr/>
          <p:nvPr/>
        </p:nvGrpSpPr>
        <p:grpSpPr>
          <a:xfrm>
            <a:off x="3267649" y="971437"/>
            <a:ext cx="771525" cy="771525"/>
            <a:chOff x="0" y="0"/>
            <a:chExt cx="2057400" cy="2057400"/>
          </a:xfrm>
        </p:grpSpPr>
        <p:grpSp>
          <p:nvGrpSpPr>
            <p:cNvPr id="26" name="Group 32">
              <a:extLst>
                <a:ext uri="{FF2B5EF4-FFF2-40B4-BE49-F238E27FC236}">
                  <a16:creationId xmlns:a16="http://schemas.microsoft.com/office/drawing/2014/main" id="{E4EEC733-01E2-4443-94AE-4177495F7C95}"/>
                </a:ext>
              </a:extLst>
            </p:cNvPr>
            <p:cNvGrpSpPr/>
            <p:nvPr/>
          </p:nvGrpSpPr>
          <p:grpSpPr>
            <a:xfrm>
              <a:off x="0" y="0"/>
              <a:ext cx="2057400" cy="2057400"/>
              <a:chOff x="0" y="0"/>
              <a:chExt cx="812800" cy="812800"/>
            </a:xfrm>
          </p:grpSpPr>
          <p:sp>
            <p:nvSpPr>
              <p:cNvPr id="28" name="Freeform 33">
                <a:extLst>
                  <a:ext uri="{FF2B5EF4-FFF2-40B4-BE49-F238E27FC236}">
                    <a16:creationId xmlns:a16="http://schemas.microsoft.com/office/drawing/2014/main" id="{91C0C095-F020-4D2A-87DE-EAD5260F45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9" name="TextBox 34">
                <a:extLst>
                  <a:ext uri="{FF2B5EF4-FFF2-40B4-BE49-F238E27FC236}">
                    <a16:creationId xmlns:a16="http://schemas.microsoft.com/office/drawing/2014/main" id="{662096FF-B0F3-4836-A818-B57739836D4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7" name="Freeform 35">
              <a:extLst>
                <a:ext uri="{FF2B5EF4-FFF2-40B4-BE49-F238E27FC236}">
                  <a16:creationId xmlns:a16="http://schemas.microsoft.com/office/drawing/2014/main" id="{55FE373D-AB17-4E6A-80AA-C018A44FD373}"/>
                </a:ext>
              </a:extLst>
            </p:cNvPr>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30" name="TextBox 60">
            <a:extLst>
              <a:ext uri="{FF2B5EF4-FFF2-40B4-BE49-F238E27FC236}">
                <a16:creationId xmlns:a16="http://schemas.microsoft.com/office/drawing/2014/main" id="{9DF20E5C-E928-4844-BBAA-6A500ACD9300}"/>
              </a:ext>
            </a:extLst>
          </p:cNvPr>
          <p:cNvSpPr txBox="1"/>
          <p:nvPr/>
        </p:nvSpPr>
        <p:spPr>
          <a:xfrm>
            <a:off x="4214711" y="1082600"/>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pic>
        <p:nvPicPr>
          <p:cNvPr id="5" name="Image 4">
            <a:hlinkClick r:id="rId6"/>
            <a:extLst>
              <a:ext uri="{FF2B5EF4-FFF2-40B4-BE49-F238E27FC236}">
                <a16:creationId xmlns:a16="http://schemas.microsoft.com/office/drawing/2014/main" id="{91F2D9BB-23B1-42E5-9E00-AE194B48102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63212" y="2048153"/>
            <a:ext cx="4040372" cy="2268996"/>
          </a:xfrm>
          <a:prstGeom prst="rect">
            <a:avLst/>
          </a:prstGeom>
        </p:spPr>
      </p:pic>
      <p:sp>
        <p:nvSpPr>
          <p:cNvPr id="31" name="TextBox 57">
            <a:extLst>
              <a:ext uri="{FF2B5EF4-FFF2-40B4-BE49-F238E27FC236}">
                <a16:creationId xmlns:a16="http://schemas.microsoft.com/office/drawing/2014/main" id="{DBA1F5B8-68CD-4671-8349-F7C0644D320F}"/>
              </a:ext>
            </a:extLst>
          </p:cNvPr>
          <p:cNvSpPr txBox="1"/>
          <p:nvPr/>
        </p:nvSpPr>
        <p:spPr>
          <a:xfrm>
            <a:off x="330447" y="3765427"/>
            <a:ext cx="3542994" cy="958339"/>
          </a:xfrm>
          <a:prstGeom prst="rect">
            <a:avLst/>
          </a:prstGeom>
        </p:spPr>
        <p:txBody>
          <a:bodyPr wrap="square" lIns="0" tIns="0" rIns="0" bIns="0" rtlCol="0" anchor="t">
            <a:spAutoFit/>
          </a:bodyPr>
          <a:lstStyle/>
          <a:p>
            <a:pPr marL="171450" indent="-171450">
              <a:lnSpc>
                <a:spcPts val="1560"/>
              </a:lnSpc>
              <a:spcAft>
                <a:spcPts val="1200"/>
              </a:spcAft>
              <a:buFont typeface="Arial" panose="020B0604020202020204" pitchFamily="34" charset="0"/>
              <a:buChar char="•"/>
            </a:pPr>
            <a:r>
              <a:rPr lang="fr-FR" sz="1200" dirty="0">
                <a:solidFill>
                  <a:srgbClr val="FDE134"/>
                </a:solidFill>
                <a:latin typeface="Marianne Medium"/>
              </a:rPr>
              <a:t>Webinaire </a:t>
            </a:r>
            <a:r>
              <a:rPr lang="fr-FR" sz="1200" dirty="0">
                <a:solidFill>
                  <a:srgbClr val="FDE134"/>
                </a:solidFill>
                <a:latin typeface="Marianne"/>
              </a:rPr>
              <a:t>destiné aux équipes pédagogiques et encadrantes &gt; mercredi 12 juin 2024</a:t>
            </a:r>
          </a:p>
          <a:p>
            <a:pPr marL="171450" indent="-171450">
              <a:lnSpc>
                <a:spcPts val="1560"/>
              </a:lnSpc>
              <a:buFont typeface="Arial" panose="020B0604020202020204" pitchFamily="34" charset="0"/>
              <a:buChar char="•"/>
            </a:pPr>
            <a:r>
              <a:rPr lang="fr-FR" sz="1200" dirty="0">
                <a:solidFill>
                  <a:schemeClr val="bg1"/>
                </a:solidFill>
                <a:latin typeface="Marianne Medium"/>
                <a:hlinkClick r:id="rId12">
                  <a:extLst>
                    <a:ext uri="{A12FA001-AC4F-418D-AE19-62706E023703}">
                      <ahyp:hlinkClr xmlns:ahyp="http://schemas.microsoft.com/office/drawing/2018/hyperlinkcolor" val="tx"/>
                    </a:ext>
                  </a:extLst>
                </a:hlinkClick>
              </a:rPr>
              <a:t>Formations à Initiative Locale</a:t>
            </a:r>
            <a:r>
              <a:rPr lang="fr-FR" sz="1200" dirty="0">
                <a:solidFill>
                  <a:schemeClr val="bg1"/>
                </a:solidFill>
                <a:latin typeface="Marianne"/>
              </a:rPr>
              <a:t> (</a:t>
            </a:r>
            <a:r>
              <a:rPr lang="fr-FR" sz="1200" dirty="0">
                <a:solidFill>
                  <a:srgbClr val="FFFFFF"/>
                </a:solidFill>
                <a:latin typeface="Marianne"/>
              </a:rPr>
              <a:t>FIL) courant mai-juin 2024 et RS 2024</a:t>
            </a:r>
          </a:p>
        </p:txBody>
      </p:sp>
      <p:pic>
        <p:nvPicPr>
          <p:cNvPr id="32" name="Image 31" descr="Une image contenant logo, croquis, clipart, Graphique&#10;&#10;Description générée automatiquement">
            <a:hlinkClick r:id="rId6"/>
            <a:extLst>
              <a:ext uri="{FF2B5EF4-FFF2-40B4-BE49-F238E27FC236}">
                <a16:creationId xmlns:a16="http://schemas.microsoft.com/office/drawing/2014/main" id="{7129AC61-3D96-41BD-97F3-D6C0229A2CB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5285915">
            <a:off x="6380665" y="1661225"/>
            <a:ext cx="805466" cy="808767"/>
          </a:xfrm>
          <a:prstGeom prst="rect">
            <a:avLst/>
          </a:prstGeom>
        </p:spPr>
      </p:pic>
    </p:spTree>
    <p:extLst>
      <p:ext uri="{BB962C8B-B14F-4D97-AF65-F5344CB8AC3E}">
        <p14:creationId xmlns:p14="http://schemas.microsoft.com/office/powerpoint/2010/main" val="1040022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 coins arrondis 66">
            <a:extLst>
              <a:ext uri="{FF2B5EF4-FFF2-40B4-BE49-F238E27FC236}">
                <a16:creationId xmlns:a16="http://schemas.microsoft.com/office/drawing/2014/main" id="{09314313-E357-4004-AF1E-0BDA8929D365}"/>
              </a:ext>
            </a:extLst>
          </p:cNvPr>
          <p:cNvSpPr/>
          <p:nvPr/>
        </p:nvSpPr>
        <p:spPr>
          <a:xfrm>
            <a:off x="149204" y="1431358"/>
            <a:ext cx="4932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1" name="Group 31"/>
          <p:cNvGrpSpPr/>
          <p:nvPr/>
        </p:nvGrpSpPr>
        <p:grpSpPr>
          <a:xfrm>
            <a:off x="352660" y="1040553"/>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0" name="TextBox 60"/>
          <p:cNvSpPr txBox="1"/>
          <p:nvPr/>
        </p:nvSpPr>
        <p:spPr>
          <a:xfrm>
            <a:off x="1299722" y="1151716"/>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5220030" y="1431358"/>
            <a:ext cx="3774766"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46" name="Group 46"/>
          <p:cNvGrpSpPr/>
          <p:nvPr/>
        </p:nvGrpSpPr>
        <p:grpSpPr>
          <a:xfrm>
            <a:off x="5438367" y="1040553"/>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58" name="TextBox 58"/>
          <p:cNvSpPr txBox="1"/>
          <p:nvPr/>
        </p:nvSpPr>
        <p:spPr>
          <a:xfrm>
            <a:off x="179080" y="125888"/>
            <a:ext cx="4392920" cy="677108"/>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3</a:t>
            </a:r>
            <a:r>
              <a:rPr lang="fr-FR" sz="2400">
                <a:solidFill>
                  <a:srgbClr val="27347F"/>
                </a:solidFill>
                <a:latin typeface="Marianne ExtraBold" panose="02000000000000000000" pitchFamily="50" charset="0"/>
              </a:rPr>
              <a:t> </a:t>
            </a:r>
            <a:r>
              <a:rPr lang="fr-FR" sz="2000">
                <a:solidFill>
                  <a:srgbClr val="27347F"/>
                </a:solidFill>
                <a:latin typeface="Marianne" panose="02000000000000000000" pitchFamily="50" charset="0"/>
              </a:rPr>
              <a:t>- Permettre aux élèves de choisir des options</a:t>
            </a:r>
          </a:p>
        </p:txBody>
      </p:sp>
      <p:sp>
        <p:nvSpPr>
          <p:cNvPr id="61" name="TextBox 61"/>
          <p:cNvSpPr txBox="1"/>
          <p:nvPr/>
        </p:nvSpPr>
        <p:spPr>
          <a:xfrm>
            <a:off x="6327570" y="1151716"/>
            <a:ext cx="1561840" cy="254557"/>
          </a:xfrm>
          <a:prstGeom prst="rect">
            <a:avLst/>
          </a:prstGeom>
        </p:spPr>
        <p:txBody>
          <a:bodyPr wrap="square"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3" name="TextBox 63"/>
          <p:cNvSpPr txBox="1"/>
          <p:nvPr/>
        </p:nvSpPr>
        <p:spPr>
          <a:xfrm>
            <a:off x="5358809" y="1873976"/>
            <a:ext cx="3501340" cy="2394630"/>
          </a:xfrm>
          <a:prstGeom prst="rect">
            <a:avLst/>
          </a:prstGeom>
        </p:spPr>
        <p:txBody>
          <a:bodyPr wrap="square" lIns="0" tIns="0" rIns="0" bIns="0" rtlCol="0" anchor="t">
            <a:spAutoFit/>
          </a:bodyPr>
          <a:lstStyle/>
          <a:p>
            <a:pPr marL="171450" indent="-171450">
              <a:lnSpc>
                <a:spcPts val="1560"/>
              </a:lnSpc>
              <a:buFont typeface="Wingdings" panose="05000000000000000000" pitchFamily="2" charset="2"/>
              <a:buChar char="ü"/>
            </a:pPr>
            <a:r>
              <a:rPr lang="fr-FR" sz="1200">
                <a:solidFill>
                  <a:srgbClr val="FFFFFF"/>
                </a:solidFill>
                <a:latin typeface="Marianne Medium"/>
              </a:rPr>
              <a:t>Quelle organisation en EPLE ?</a:t>
            </a:r>
            <a:r>
              <a:rPr lang="fr-FR" sz="1100">
                <a:solidFill>
                  <a:srgbClr val="FFFFFF"/>
                </a:solidFill>
                <a:latin typeface="Marianne Medium"/>
              </a:rPr>
              <a:t> </a:t>
            </a:r>
            <a:r>
              <a:rPr lang="fr-FR" sz="1100">
                <a:solidFill>
                  <a:srgbClr val="FFFFFF"/>
                </a:solidFill>
                <a:latin typeface="Marianne"/>
              </a:rPr>
              <a:t>Interroger les instances N-1 internes (conseil pédagogique, conseil d’enseignement, CVL…) afin d’identifier les options possibles</a:t>
            </a:r>
          </a:p>
          <a:p>
            <a:pPr marL="399415" lvl="1" indent="-171450">
              <a:lnSpc>
                <a:spcPts val="1560"/>
              </a:lnSpc>
              <a:buFont typeface="Courier New" panose="02070309020205020404" pitchFamily="49" charset="0"/>
              <a:buChar char="o"/>
            </a:pPr>
            <a:r>
              <a:rPr lang="fr-FR" sz="1100">
                <a:solidFill>
                  <a:srgbClr val="FFFFFF"/>
                </a:solidFill>
                <a:latin typeface="Marianne"/>
              </a:rPr>
              <a:t>Utilisation du PACTE (pour les professeurs volontaires)</a:t>
            </a:r>
          </a:p>
          <a:p>
            <a:pPr marL="399415" lvl="1" indent="-171450">
              <a:lnSpc>
                <a:spcPts val="1560"/>
              </a:lnSpc>
              <a:buFont typeface="Courier New" panose="02070309020205020404" pitchFamily="49" charset="0"/>
              <a:buChar char="o"/>
            </a:pPr>
            <a:r>
              <a:rPr lang="fr-FR" sz="1100">
                <a:solidFill>
                  <a:srgbClr val="FFFFFF"/>
                </a:solidFill>
                <a:latin typeface="Marianne"/>
              </a:rPr>
              <a:t>Mobilisation des partenaires</a:t>
            </a:r>
          </a:p>
          <a:p>
            <a:pPr marL="399415" lvl="1" indent="-171450">
              <a:lnSpc>
                <a:spcPts val="1560"/>
              </a:lnSpc>
              <a:spcAft>
                <a:spcPts val="600"/>
              </a:spcAft>
              <a:buFont typeface="Courier New" panose="02070309020205020404" pitchFamily="49" charset="0"/>
              <a:buChar char="o"/>
            </a:pPr>
            <a:r>
              <a:rPr lang="fr-FR" sz="1100">
                <a:solidFill>
                  <a:srgbClr val="FFFFFF"/>
                </a:solidFill>
                <a:latin typeface="Marianne"/>
              </a:rPr>
              <a:t>Plus-value pour les élèves</a:t>
            </a:r>
          </a:p>
          <a:p>
            <a:pPr marL="171450" indent="-171450">
              <a:lnSpc>
                <a:spcPts val="1560"/>
              </a:lnSpc>
              <a:spcAft>
                <a:spcPts val="600"/>
              </a:spcAft>
              <a:buFont typeface="Wingdings" panose="05000000000000000000" pitchFamily="2" charset="2"/>
              <a:buChar char="ü"/>
            </a:pPr>
            <a:r>
              <a:rPr lang="fr-FR" sz="1200">
                <a:solidFill>
                  <a:srgbClr val="FFFFFF"/>
                </a:solidFill>
                <a:latin typeface="Marianne Medium"/>
              </a:rPr>
              <a:t>Quels besoins des équipes (formation, etc.) ?</a:t>
            </a:r>
          </a:p>
          <a:p>
            <a:pPr marL="171450" indent="-171450">
              <a:lnSpc>
                <a:spcPts val="1560"/>
              </a:lnSpc>
              <a:buFont typeface="Wingdings" panose="05000000000000000000" pitchFamily="2" charset="2"/>
              <a:buChar char="ü"/>
            </a:pPr>
            <a:r>
              <a:rPr lang="fr-FR" sz="1200">
                <a:solidFill>
                  <a:srgbClr val="FFFFFF"/>
                </a:solidFill>
                <a:latin typeface="Marianne Medium"/>
              </a:rPr>
              <a:t>Quels liens avec les autres mesures ? </a:t>
            </a:r>
            <a:endParaRPr lang="fr-FR" sz="1200">
              <a:solidFill>
                <a:srgbClr val="FFFFFF"/>
              </a:solidFill>
              <a:latin typeface="Marianne Medium" panose="02000000000000000000" pitchFamily="50" charset="0"/>
            </a:endParaRPr>
          </a:p>
          <a:p>
            <a:pPr marL="227965" lvl="1">
              <a:lnSpc>
                <a:spcPts val="1560"/>
              </a:lnSpc>
            </a:pPr>
            <a:r>
              <a:rPr lang="fr-FR" sz="1100">
                <a:solidFill>
                  <a:srgbClr val="FFFFFF"/>
                </a:solidFill>
                <a:latin typeface="Marianne"/>
              </a:rPr>
              <a:t>Ex : mesures 6, 12…</a:t>
            </a:r>
          </a:p>
        </p:txBody>
      </p:sp>
      <p:sp>
        <p:nvSpPr>
          <p:cNvPr id="24" name="Freeform 13">
            <a:extLst>
              <a:ext uri="{FF2B5EF4-FFF2-40B4-BE49-F238E27FC236}">
                <a16:creationId xmlns:a16="http://schemas.microsoft.com/office/drawing/2014/main" id="{3093964B-867D-4E53-9030-B3C54DB91F2C}"/>
              </a:ext>
            </a:extLst>
          </p:cNvPr>
          <p:cNvSpPr/>
          <p:nvPr/>
        </p:nvSpPr>
        <p:spPr>
          <a:xfrm>
            <a:off x="7218855" y="-1395937"/>
            <a:ext cx="2441070" cy="244107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57">
            <a:extLst>
              <a:ext uri="{FF2B5EF4-FFF2-40B4-BE49-F238E27FC236}">
                <a16:creationId xmlns:a16="http://schemas.microsoft.com/office/drawing/2014/main" id="{3F5F3479-6DA7-40EB-B0EA-99406A6AC2A7}"/>
              </a:ext>
            </a:extLst>
          </p:cNvPr>
          <p:cNvSpPr txBox="1"/>
          <p:nvPr/>
        </p:nvSpPr>
        <p:spPr>
          <a:xfrm>
            <a:off x="1158206" y="1530524"/>
            <a:ext cx="3312000" cy="395814"/>
          </a:xfrm>
          <a:prstGeom prst="rect">
            <a:avLst/>
          </a:prstGeom>
        </p:spPr>
        <p:txBody>
          <a:bodyPr wrap="square" lIns="0" tIns="0" rIns="0" bIns="0" rtlCol="0" anchor="t">
            <a:spAutoFit/>
          </a:bodyPr>
          <a:lstStyle/>
          <a:p>
            <a:pPr>
              <a:lnSpc>
                <a:spcPts val="1560"/>
              </a:lnSpc>
            </a:pPr>
            <a:r>
              <a:rPr lang="fr-FR" sz="1200">
                <a:solidFill>
                  <a:srgbClr val="FFFFFF"/>
                </a:solidFill>
                <a:latin typeface="Marianne Medium" panose="02000000000000000000" pitchFamily="50" charset="0"/>
              </a:rPr>
              <a:t>Infographie interactive </a:t>
            </a:r>
            <a:r>
              <a:rPr lang="fr-FR" sz="1100">
                <a:solidFill>
                  <a:srgbClr val="FFFFFF"/>
                </a:solidFill>
                <a:latin typeface="Marianne" panose="02000000000000000000" pitchFamily="50" charset="0"/>
              </a:rPr>
              <a:t>présentant les options et d’autres dispositifs de la voie professionnelle</a:t>
            </a:r>
            <a:endParaRPr lang="fr-FR"/>
          </a:p>
        </p:txBody>
      </p:sp>
      <p:pic>
        <p:nvPicPr>
          <p:cNvPr id="25" name="Image 24">
            <a:hlinkClick r:id="rId8"/>
            <a:extLst>
              <a:ext uri="{FF2B5EF4-FFF2-40B4-BE49-F238E27FC236}">
                <a16:creationId xmlns:a16="http://schemas.microsoft.com/office/drawing/2014/main" id="{AA6194A3-36E8-4F02-B401-F9D9D365B06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3851" y="2101153"/>
            <a:ext cx="4644807" cy="2605520"/>
          </a:xfrm>
          <a:prstGeom prst="rect">
            <a:avLst/>
          </a:prstGeom>
        </p:spPr>
      </p:pic>
      <p:pic>
        <p:nvPicPr>
          <p:cNvPr id="26" name="Image 25" descr="Une image contenant logo, croquis, clipart, Graphique&#10;&#10;Description générée automatiquement">
            <a:hlinkClick r:id="rId8"/>
            <a:extLst>
              <a:ext uri="{FF2B5EF4-FFF2-40B4-BE49-F238E27FC236}">
                <a16:creationId xmlns:a16="http://schemas.microsoft.com/office/drawing/2014/main" id="{26F1B436-78A1-4468-ACF7-53FFF2B1F5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5285915">
            <a:off x="4193283" y="1559038"/>
            <a:ext cx="805466" cy="808767"/>
          </a:xfrm>
          <a:prstGeom prst="rect">
            <a:avLst/>
          </a:prstGeom>
        </p:spPr>
      </p:pic>
    </p:spTree>
    <p:extLst>
      <p:ext uri="{BB962C8B-B14F-4D97-AF65-F5344CB8AC3E}">
        <p14:creationId xmlns:p14="http://schemas.microsoft.com/office/powerpoint/2010/main" val="16960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 coins arrondis 66">
            <a:extLst>
              <a:ext uri="{FF2B5EF4-FFF2-40B4-BE49-F238E27FC236}">
                <a16:creationId xmlns:a16="http://schemas.microsoft.com/office/drawing/2014/main" id="{09314313-E357-4004-AF1E-0BDA8929D365}"/>
              </a:ext>
            </a:extLst>
          </p:cNvPr>
          <p:cNvSpPr/>
          <p:nvPr/>
        </p:nvSpPr>
        <p:spPr>
          <a:xfrm>
            <a:off x="3291024" y="1558654"/>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260448" y="1558654"/>
            <a:ext cx="2736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411256"/>
            <a:ext cx="3060000" cy="3567397"/>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020452"/>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grpSp>
        <p:nvGrpSpPr>
          <p:cNvPr id="31" name="Group 31"/>
          <p:cNvGrpSpPr/>
          <p:nvPr/>
        </p:nvGrpSpPr>
        <p:grpSpPr>
          <a:xfrm>
            <a:off x="3494480" y="118941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46" name="Group 46"/>
          <p:cNvGrpSpPr/>
          <p:nvPr/>
        </p:nvGrpSpPr>
        <p:grpSpPr>
          <a:xfrm>
            <a:off x="6461338" y="1167849"/>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grpSp>
      <p:sp>
        <p:nvSpPr>
          <p:cNvPr id="56" name="TextBox 56"/>
          <p:cNvSpPr txBox="1"/>
          <p:nvPr/>
        </p:nvSpPr>
        <p:spPr>
          <a:xfrm>
            <a:off x="5527669" y="129530"/>
            <a:ext cx="3463932" cy="1231106"/>
          </a:xfrm>
          <a:prstGeom prst="rect">
            <a:avLst/>
          </a:prstGeom>
        </p:spPr>
        <p:txBody>
          <a:bodyPr wrap="square" lIns="0" tIns="0" rIns="0" bIns="0" rtlCol="0" anchor="t">
            <a:spAutoFit/>
          </a:bodyPr>
          <a:lstStyle/>
          <a:p>
            <a:pPr algn="just"/>
            <a:r>
              <a:rPr lang="fr-FR" sz="1000">
                <a:solidFill>
                  <a:srgbClr val="374151"/>
                </a:solidFill>
                <a:latin typeface="Marianne" panose="02000000000000000000" pitchFamily="50" charset="0"/>
                <a:ea typeface="+mn-lt"/>
                <a:cs typeface="+mn-lt"/>
              </a:rPr>
              <a:t>En terminale, les élèves pourront passer certaines épreuves plus tôt. Ils bénéficieront d'un accompagnement personnalisé pour comprendre le monde du travail et choisir le bon parcours. En fonction de leurs projets, la durée des stages sera augmentée de plus de 50% pour l'insertion professionnelle ou ils auront des cours intensifs adaptés aux études supérieures.</a:t>
            </a:r>
          </a:p>
        </p:txBody>
      </p:sp>
      <p:sp>
        <p:nvSpPr>
          <p:cNvPr id="57" name="TextBox 57"/>
          <p:cNvSpPr txBox="1"/>
          <p:nvPr/>
        </p:nvSpPr>
        <p:spPr>
          <a:xfrm>
            <a:off x="236713" y="1797199"/>
            <a:ext cx="2916000" cy="2870722"/>
          </a:xfrm>
          <a:prstGeom prst="rect">
            <a:avLst/>
          </a:prstGeom>
        </p:spPr>
        <p:txBody>
          <a:bodyPr lIns="0" tIns="0" rIns="0" bIns="0" rtlCol="0" anchor="t">
            <a:spAutoFit/>
          </a:bodyPr>
          <a:lstStyle/>
          <a:p>
            <a:pPr marL="171450" indent="-171450">
              <a:lnSpc>
                <a:spcPts val="1500"/>
              </a:lnSpc>
              <a:spcAft>
                <a:spcPts val="600"/>
              </a:spcAft>
              <a:buFont typeface="Arial" panose="020B0604020202020204" pitchFamily="34" charset="0"/>
              <a:buChar char="•"/>
            </a:pPr>
            <a:r>
              <a:rPr lang="fr-FR" sz="1050" dirty="0">
                <a:solidFill>
                  <a:srgbClr val="FDE134"/>
                </a:solidFill>
                <a:latin typeface="Marianne"/>
                <a:hlinkClick r:id="rId8">
                  <a:extLst>
                    <a:ext uri="{A12FA001-AC4F-418D-AE19-62706E023703}">
                      <ahyp:hlinkClr xmlns:ahyp="http://schemas.microsoft.com/office/drawing/2018/hyperlinkcolor" val="tx"/>
                    </a:ext>
                  </a:extLst>
                </a:hlinkClick>
              </a:rPr>
              <a:t>Note de service du 4 mars 2024</a:t>
            </a:r>
            <a:endParaRPr lang="fr-FR" sz="1050" dirty="0">
              <a:solidFill>
                <a:srgbClr val="FDE134"/>
              </a:solidFill>
              <a:latin typeface="Marianne"/>
            </a:endParaRPr>
          </a:p>
          <a:p>
            <a:pPr marL="171450" indent="-171450">
              <a:lnSpc>
                <a:spcPts val="1500"/>
              </a:lnSpc>
              <a:spcAft>
                <a:spcPts val="600"/>
              </a:spcAft>
              <a:buFont typeface="Arial" panose="020B0604020202020204" pitchFamily="34" charset="0"/>
              <a:buChar char="•"/>
            </a:pPr>
            <a:r>
              <a:rPr lang="fr-FR" sz="1050" dirty="0">
                <a:solidFill>
                  <a:srgbClr val="FDE134"/>
                </a:solidFill>
                <a:latin typeface="Marianne"/>
                <a:hlinkClick r:id="rId9">
                  <a:extLst>
                    <a:ext uri="{A12FA001-AC4F-418D-AE19-62706E023703}">
                      <ahyp:hlinkClr xmlns:ahyp="http://schemas.microsoft.com/office/drawing/2018/hyperlinkcolor" val="tx"/>
                    </a:ext>
                  </a:extLst>
                </a:hlinkClick>
              </a:rPr>
              <a:t>Ressource organisationnelle pour la terminale</a:t>
            </a:r>
            <a:endParaRPr lang="fr-FR" sz="1050" dirty="0">
              <a:solidFill>
                <a:srgbClr val="FDE134"/>
              </a:solidFill>
              <a:latin typeface="Marianne"/>
            </a:endParaRPr>
          </a:p>
          <a:p>
            <a:pPr marL="171450" indent="-171450">
              <a:lnSpc>
                <a:spcPts val="1500"/>
              </a:lnSpc>
              <a:spcAft>
                <a:spcPts val="600"/>
              </a:spcAft>
              <a:buFont typeface="Arial" panose="020B0604020202020204" pitchFamily="34" charset="0"/>
              <a:buChar char="•"/>
            </a:pPr>
            <a:r>
              <a:rPr lang="fr-FR" sz="1050" dirty="0">
                <a:solidFill>
                  <a:srgbClr val="FDE134"/>
                </a:solidFill>
                <a:latin typeface="Marianne"/>
                <a:hlinkClick r:id="rId10">
                  <a:extLst>
                    <a:ext uri="{A12FA001-AC4F-418D-AE19-62706E023703}">
                      <ahyp:hlinkClr xmlns:ahyp="http://schemas.microsoft.com/office/drawing/2018/hyperlinkcolor" val="tx"/>
                    </a:ext>
                  </a:extLst>
                </a:hlinkClick>
              </a:rPr>
              <a:t>Fiches synthétiques pour le parcours de préparation à la poursuite d’études supérieures en terminale</a:t>
            </a:r>
            <a:endParaRPr lang="fr-FR" sz="1050" dirty="0">
              <a:solidFill>
                <a:srgbClr val="FDE134"/>
              </a:solidFill>
              <a:latin typeface="Marianne"/>
              <a:hlinkClick r:id="rId11">
                <a:extLst>
                  <a:ext uri="{A12FA001-AC4F-418D-AE19-62706E023703}">
                    <ahyp:hlinkClr xmlns:ahyp="http://schemas.microsoft.com/office/drawing/2018/hyperlinkcolor" val="tx"/>
                  </a:ext>
                </a:extLst>
              </a:hlinkClick>
            </a:endParaRPr>
          </a:p>
          <a:p>
            <a:pPr marL="171450" indent="-171450">
              <a:lnSpc>
                <a:spcPts val="1500"/>
              </a:lnSpc>
              <a:spcAft>
                <a:spcPts val="600"/>
              </a:spcAft>
              <a:buFont typeface="Arial" panose="020B0604020202020204" pitchFamily="34" charset="0"/>
              <a:buChar char="•"/>
            </a:pPr>
            <a:r>
              <a:rPr lang="fr-FR" sz="1050" dirty="0">
                <a:solidFill>
                  <a:srgbClr val="FDE134"/>
                </a:solidFill>
                <a:latin typeface="Marianne"/>
                <a:hlinkClick r:id="rId11">
                  <a:extLst>
                    <a:ext uri="{A12FA001-AC4F-418D-AE19-62706E023703}">
                      <ahyp:hlinkClr xmlns:ahyp="http://schemas.microsoft.com/office/drawing/2018/hyperlinkcolor" val="tx"/>
                    </a:ext>
                  </a:extLst>
                </a:hlinkClick>
              </a:rPr>
              <a:t>Recensement des difficultés rencontrées par les lycéens pros dans les études supérieures </a:t>
            </a:r>
            <a:endParaRPr lang="fr-FR" sz="1050" dirty="0">
              <a:solidFill>
                <a:srgbClr val="FDE134"/>
              </a:solidFill>
              <a:latin typeface="Marianne" panose="02000000000000000000" pitchFamily="50" charset="0"/>
            </a:endParaRPr>
          </a:p>
          <a:p>
            <a:pPr marL="171450" indent="-171450">
              <a:lnSpc>
                <a:spcPts val="1500"/>
              </a:lnSpc>
              <a:spcAft>
                <a:spcPts val="600"/>
              </a:spcAft>
              <a:buFont typeface="Arial" panose="020B0604020202020204" pitchFamily="34" charset="0"/>
              <a:buChar char="•"/>
            </a:pPr>
            <a:r>
              <a:rPr lang="fr-FR" sz="1050" dirty="0">
                <a:solidFill>
                  <a:srgbClr val="FDE134"/>
                </a:solidFill>
                <a:latin typeface="Marianne"/>
                <a:hlinkClick r:id="rId12">
                  <a:extLst>
                    <a:ext uri="{A12FA001-AC4F-418D-AE19-62706E023703}">
                      <ahyp:hlinkClr xmlns:ahyp="http://schemas.microsoft.com/office/drawing/2018/hyperlinkcolor" val="tx"/>
                    </a:ext>
                  </a:extLst>
                </a:hlinkClick>
              </a:rPr>
              <a:t>Propositions de FIL</a:t>
            </a:r>
            <a:endParaRPr lang="fr-FR" sz="1050" dirty="0">
              <a:solidFill>
                <a:srgbClr val="FDE134"/>
              </a:solidFill>
              <a:latin typeface="Marianne" panose="02000000000000000000" pitchFamily="50" charset="0"/>
            </a:endParaRPr>
          </a:p>
          <a:p>
            <a:pPr marL="171450" indent="-171450">
              <a:lnSpc>
                <a:spcPts val="1500"/>
              </a:lnSpc>
              <a:buFont typeface="Arial" panose="020B0604020202020204" pitchFamily="34" charset="0"/>
              <a:buChar char="•"/>
            </a:pPr>
            <a:r>
              <a:rPr lang="fr-FR" sz="1050" dirty="0">
                <a:solidFill>
                  <a:schemeClr val="bg1"/>
                </a:solidFill>
                <a:latin typeface="Marianne"/>
                <a:hlinkClick r:id="rId13">
                  <a:extLst>
                    <a:ext uri="{A12FA001-AC4F-418D-AE19-62706E023703}">
                      <ahyp:hlinkClr xmlns:ahyp="http://schemas.microsoft.com/office/drawing/2018/hyperlinkcolor" val="tx"/>
                    </a:ext>
                  </a:extLst>
                </a:hlinkClick>
              </a:rPr>
              <a:t>Ressources </a:t>
            </a:r>
            <a:r>
              <a:rPr lang="fr-FR" sz="1050" dirty="0" err="1">
                <a:solidFill>
                  <a:schemeClr val="bg1"/>
                </a:solidFill>
                <a:latin typeface="Marianne"/>
                <a:hlinkClick r:id="rId13">
                  <a:extLst>
                    <a:ext uri="{A12FA001-AC4F-418D-AE19-62706E023703}">
                      <ahyp:hlinkClr xmlns:ahyp="http://schemas.microsoft.com/office/drawing/2018/hyperlinkcolor" val="tx"/>
                    </a:ext>
                  </a:extLst>
                </a:hlinkClick>
              </a:rPr>
              <a:t>Pearltrees</a:t>
            </a:r>
            <a:r>
              <a:rPr lang="fr-FR" sz="1050" dirty="0">
                <a:solidFill>
                  <a:schemeClr val="bg1"/>
                </a:solidFill>
                <a:latin typeface="Marianne"/>
                <a:hlinkClick r:id="rId13">
                  <a:extLst>
                    <a:ext uri="{A12FA001-AC4F-418D-AE19-62706E023703}">
                      <ahyp:hlinkClr xmlns:ahyp="http://schemas.microsoft.com/office/drawing/2018/hyperlinkcolor" val="tx"/>
                    </a:ext>
                  </a:extLst>
                </a:hlinkClick>
              </a:rPr>
              <a:t> « choix d’avenir pour les lycéens Pro »</a:t>
            </a:r>
            <a:endParaRPr lang="fr-FR" sz="1050" dirty="0">
              <a:solidFill>
                <a:schemeClr val="bg1"/>
              </a:solidFill>
              <a:latin typeface="Marianne"/>
              <a:hlinkClick r:id="rId14">
                <a:extLst>
                  <a:ext uri="{A12FA001-AC4F-418D-AE19-62706E023703}">
                    <ahyp:hlinkClr xmlns:ahyp="http://schemas.microsoft.com/office/drawing/2018/hyperlinkcolor" val="tx"/>
                  </a:ext>
                </a:extLst>
              </a:hlinkClick>
            </a:endParaRPr>
          </a:p>
          <a:p>
            <a:pPr marL="227965" lvl="1">
              <a:lnSpc>
                <a:spcPts val="1500"/>
              </a:lnSpc>
            </a:pPr>
            <a:r>
              <a:rPr lang="fr-FR" sz="1000" dirty="0">
                <a:solidFill>
                  <a:schemeClr val="bg1"/>
                </a:solidFill>
                <a:latin typeface="Marianne"/>
                <a:hlinkClick r:id="rId15">
                  <a:extLst>
                    <a:ext uri="{A12FA001-AC4F-418D-AE19-62706E023703}">
                      <ahyp:hlinkClr xmlns:ahyp="http://schemas.microsoft.com/office/drawing/2018/hyperlinkcolor" val="tx"/>
                    </a:ext>
                  </a:extLst>
                </a:hlinkClick>
              </a:rPr>
              <a:t>Vidéo de présentation de la ressource</a:t>
            </a:r>
            <a:endParaRPr lang="fr-FR" sz="1000" dirty="0">
              <a:solidFill>
                <a:schemeClr val="bg1"/>
              </a:solidFill>
              <a:latin typeface="Marianne"/>
            </a:endParaRPr>
          </a:p>
        </p:txBody>
      </p:sp>
      <p:sp>
        <p:nvSpPr>
          <p:cNvPr id="58" name="TextBox 58"/>
          <p:cNvSpPr txBox="1"/>
          <p:nvPr/>
        </p:nvSpPr>
        <p:spPr>
          <a:xfrm>
            <a:off x="179081" y="125888"/>
            <a:ext cx="5330611" cy="892552"/>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4</a:t>
            </a:r>
            <a:r>
              <a:rPr lang="fr-FR" sz="2400">
                <a:solidFill>
                  <a:srgbClr val="27347F"/>
                </a:solidFill>
                <a:latin typeface="Marianne ExtraBold" panose="02000000000000000000" pitchFamily="50" charset="0"/>
              </a:rPr>
              <a:t> </a:t>
            </a:r>
            <a:r>
              <a:rPr lang="fr-FR" sz="1600">
                <a:solidFill>
                  <a:srgbClr val="27347F"/>
                </a:solidFill>
                <a:latin typeface="Marianne" panose="02000000000000000000" pitchFamily="50" charset="0"/>
              </a:rPr>
              <a:t>- Organiser l’année de terminale en lien avec le projet de l’élève : obtenir un diplôme puis, soit accéder à l’emploi, soit poursuivre ses études</a:t>
            </a:r>
          </a:p>
        </p:txBody>
      </p:sp>
      <p:sp>
        <p:nvSpPr>
          <p:cNvPr id="59" name="TextBox 59"/>
          <p:cNvSpPr txBox="1"/>
          <p:nvPr/>
        </p:nvSpPr>
        <p:spPr>
          <a:xfrm>
            <a:off x="1246670" y="1131615"/>
            <a:ext cx="1227174" cy="257827"/>
          </a:xfrm>
          <a:prstGeom prst="rect">
            <a:avLst/>
          </a:prstGeom>
        </p:spPr>
        <p:txBody>
          <a:bodyPr lIns="0" tIns="0" rIns="0" bIns="0" rtlCol="0" anchor="t">
            <a:spAutoFit/>
          </a:bodyPr>
          <a:lstStyle/>
          <a:p>
            <a:pPr>
              <a:lnSpc>
                <a:spcPts val="2145"/>
              </a:lnSpc>
            </a:pPr>
            <a:r>
              <a:rPr lang="fr-FR" sz="1650" dirty="0">
                <a:solidFill>
                  <a:srgbClr val="FFA8A8"/>
                </a:solidFill>
                <a:latin typeface="Marianne ExtraBold" panose="02000000000000000000" pitchFamily="50" charset="0"/>
              </a:rPr>
              <a:t>S’informer</a:t>
            </a:r>
          </a:p>
        </p:txBody>
      </p:sp>
      <p:sp>
        <p:nvSpPr>
          <p:cNvPr id="60" name="TextBox 60"/>
          <p:cNvSpPr txBox="1"/>
          <p:nvPr/>
        </p:nvSpPr>
        <p:spPr>
          <a:xfrm>
            <a:off x="4362030" y="1300578"/>
            <a:ext cx="1227174" cy="254557"/>
          </a:xfrm>
          <a:prstGeom prst="rect">
            <a:avLst/>
          </a:prstGeom>
        </p:spPr>
        <p:txBody>
          <a:bodyPr lIns="0" tIns="0" rIns="0" bIns="0" rtlCol="0" anchor="t">
            <a:spAutoFit/>
          </a:bodyPr>
          <a:lstStyle/>
          <a:p>
            <a:pPr>
              <a:lnSpc>
                <a:spcPts val="2145"/>
              </a:lnSpc>
            </a:pPr>
            <a:r>
              <a:rPr lang="fr-FR" sz="1650" dirty="0">
                <a:solidFill>
                  <a:srgbClr val="FFA8A8"/>
                </a:solidFill>
                <a:latin typeface="Marianne ExtraBold" panose="02000000000000000000" pitchFamily="50" charset="0"/>
              </a:rPr>
              <a:t>S’inspirer</a:t>
            </a:r>
          </a:p>
        </p:txBody>
      </p:sp>
      <p:sp>
        <p:nvSpPr>
          <p:cNvPr id="61" name="TextBox 61"/>
          <p:cNvSpPr txBox="1"/>
          <p:nvPr/>
        </p:nvSpPr>
        <p:spPr>
          <a:xfrm>
            <a:off x="7303013" y="1279012"/>
            <a:ext cx="1561840" cy="254557"/>
          </a:xfrm>
          <a:prstGeom prst="rect">
            <a:avLst/>
          </a:prstGeom>
        </p:spPr>
        <p:txBody>
          <a:bodyPr lIns="0" tIns="0" rIns="0" bIns="0" rtlCol="0" anchor="t">
            <a:spAutoFit/>
          </a:bodyPr>
          <a:lstStyle/>
          <a:p>
            <a:pPr>
              <a:lnSpc>
                <a:spcPts val="2145"/>
              </a:lnSpc>
            </a:pPr>
            <a:r>
              <a:rPr lang="fr-FR" sz="1650" dirty="0">
                <a:solidFill>
                  <a:srgbClr val="FFA8A8"/>
                </a:solidFill>
                <a:latin typeface="Marianne ExtraBold" panose="02000000000000000000" pitchFamily="50" charset="0"/>
              </a:rPr>
              <a:t>Se questionner</a:t>
            </a:r>
          </a:p>
        </p:txBody>
      </p:sp>
      <p:sp>
        <p:nvSpPr>
          <p:cNvPr id="62" name="TextBox 62"/>
          <p:cNvSpPr txBox="1"/>
          <p:nvPr/>
        </p:nvSpPr>
        <p:spPr>
          <a:xfrm>
            <a:off x="3355517" y="1972589"/>
            <a:ext cx="2745994" cy="2753767"/>
          </a:xfrm>
          <a:prstGeom prst="rect">
            <a:avLst/>
          </a:prstGeom>
        </p:spPr>
        <p:txBody>
          <a:bodyPr wrap="square" lIns="0" tIns="0" rIns="0" bIns="0" rtlCol="0" anchor="t">
            <a:spAutoFit/>
          </a:bodyPr>
          <a:lstStyle/>
          <a:p>
            <a:pPr marL="171450" indent="-171450">
              <a:lnSpc>
                <a:spcPts val="1560"/>
              </a:lnSpc>
              <a:spcAft>
                <a:spcPts val="800"/>
              </a:spcAft>
              <a:buFont typeface="Arial" panose="020B0604020202020204" pitchFamily="34" charset="0"/>
              <a:buChar char="•"/>
            </a:pPr>
            <a:r>
              <a:rPr lang="fr-FR" sz="1050" dirty="0">
                <a:solidFill>
                  <a:schemeClr val="bg1"/>
                </a:solidFill>
                <a:latin typeface="Marianne"/>
                <a:hlinkClick r:id="rId16">
                  <a:extLst>
                    <a:ext uri="{A12FA001-AC4F-418D-AE19-62706E023703}">
                      <ahyp:hlinkClr xmlns:ahyp="http://schemas.microsoft.com/office/drawing/2018/hyperlinkcolor" val="tx"/>
                    </a:ext>
                  </a:extLst>
                </a:hlinkClick>
              </a:rPr>
              <a:t>Proposition de rétroplanning d’organisation du parcours différencié</a:t>
            </a:r>
            <a:endParaRPr lang="fr-FR" sz="1050" dirty="0">
              <a:solidFill>
                <a:schemeClr val="bg1"/>
              </a:solidFill>
              <a:latin typeface="Marianne"/>
            </a:endParaRPr>
          </a:p>
          <a:p>
            <a:pPr marL="171450" indent="-171450">
              <a:lnSpc>
                <a:spcPts val="1560"/>
              </a:lnSpc>
              <a:buFont typeface="Arial" panose="020B0604020202020204" pitchFamily="34" charset="0"/>
              <a:buChar char="•"/>
            </a:pPr>
            <a:r>
              <a:rPr lang="fr-FR" sz="1050" dirty="0">
                <a:solidFill>
                  <a:schemeClr val="bg1"/>
                </a:solidFill>
                <a:latin typeface="Marianne"/>
              </a:rPr>
              <a:t>Mise en œuvre du dispositif « prépa BTS 2024 » - en cours de déploiement</a:t>
            </a:r>
            <a:endParaRPr lang="fr-FR" sz="1050" dirty="0">
              <a:solidFill>
                <a:schemeClr val="bg1"/>
              </a:solidFill>
            </a:endParaRPr>
          </a:p>
          <a:p>
            <a:pPr marL="227965" lvl="1">
              <a:lnSpc>
                <a:spcPts val="1560"/>
              </a:lnSpc>
              <a:spcAft>
                <a:spcPts val="800"/>
              </a:spcAft>
            </a:pPr>
            <a:r>
              <a:rPr lang="fr-FR" sz="1050" dirty="0">
                <a:solidFill>
                  <a:schemeClr val="bg1"/>
                </a:solidFill>
                <a:latin typeface="Marianne"/>
                <a:hlinkClick r:id="rId17">
                  <a:extLst>
                    <a:ext uri="{A12FA001-AC4F-418D-AE19-62706E023703}">
                      <ahyp:hlinkClr xmlns:ahyp="http://schemas.microsoft.com/office/drawing/2018/hyperlinkcolor" val="tx"/>
                    </a:ext>
                  </a:extLst>
                </a:hlinkClick>
              </a:rPr>
              <a:t>Exemple du lycée Parc de </a:t>
            </a:r>
            <a:r>
              <a:rPr lang="fr-FR" sz="1050" dirty="0" err="1">
                <a:solidFill>
                  <a:schemeClr val="bg1"/>
                </a:solidFill>
                <a:latin typeface="Marianne"/>
                <a:hlinkClick r:id="rId17">
                  <a:extLst>
                    <a:ext uri="{A12FA001-AC4F-418D-AE19-62706E023703}">
                      <ahyp:hlinkClr xmlns:ahyp="http://schemas.microsoft.com/office/drawing/2018/hyperlinkcolor" val="tx"/>
                    </a:ext>
                  </a:extLst>
                </a:hlinkClick>
              </a:rPr>
              <a:t>Vilgénis</a:t>
            </a:r>
            <a:endParaRPr lang="fr-FR" sz="1050" dirty="0">
              <a:solidFill>
                <a:schemeClr val="bg1"/>
              </a:solidFill>
              <a:latin typeface="Calibri"/>
              <a:ea typeface="Calibri"/>
              <a:cs typeface="Calibri"/>
            </a:endParaRPr>
          </a:p>
          <a:p>
            <a:pPr marL="170815" indent="-171450">
              <a:lnSpc>
                <a:spcPts val="1560"/>
              </a:lnSpc>
              <a:spcAft>
                <a:spcPts val="800"/>
              </a:spcAft>
              <a:buFont typeface="Arial" panose="020B0604020202020204" pitchFamily="34" charset="0"/>
              <a:buChar char="•"/>
            </a:pPr>
            <a:r>
              <a:rPr lang="fr-FR" sz="1050" dirty="0">
                <a:solidFill>
                  <a:srgbClr val="FDE134"/>
                </a:solidFill>
                <a:latin typeface="Marianne"/>
                <a:hlinkClick r:id="rId12">
                  <a:extLst>
                    <a:ext uri="{A12FA001-AC4F-418D-AE19-62706E023703}">
                      <ahyp:hlinkClr xmlns:ahyp="http://schemas.microsoft.com/office/drawing/2018/hyperlinkcolor" val="tx"/>
                    </a:ext>
                  </a:extLst>
                </a:hlinkClick>
              </a:rPr>
              <a:t>Ressources apportant des éléments aux équipes pédagogiques pour la création de contenus des 6 semaines de poursuite d'études</a:t>
            </a:r>
            <a:endParaRPr lang="fr-FR" sz="1050" dirty="0">
              <a:solidFill>
                <a:srgbClr val="FDE134"/>
              </a:solidFill>
              <a:latin typeface="Marianne"/>
              <a:ea typeface="Calibri"/>
              <a:cs typeface="Calibri"/>
            </a:endParaRPr>
          </a:p>
          <a:p>
            <a:pPr marL="170815" indent="-171450">
              <a:lnSpc>
                <a:spcPts val="1560"/>
              </a:lnSpc>
              <a:buFont typeface="Arial" panose="020B0604020202020204" pitchFamily="34" charset="0"/>
              <a:buChar char="•"/>
            </a:pPr>
            <a:r>
              <a:rPr lang="fr-FR" sz="1050" dirty="0">
                <a:solidFill>
                  <a:schemeClr val="bg1"/>
                </a:solidFill>
                <a:latin typeface="Marianne"/>
              </a:rPr>
              <a:t>Trois propositions de calendrier des PFMP (année de terminale)</a:t>
            </a:r>
            <a:endParaRPr lang="fr-FR" sz="1050" dirty="0">
              <a:solidFill>
                <a:schemeClr val="bg1"/>
              </a:solidFill>
              <a:latin typeface="Marianne"/>
              <a:cs typeface="Calibri"/>
            </a:endParaRPr>
          </a:p>
          <a:p>
            <a:pPr marL="227965" lvl="1">
              <a:lnSpc>
                <a:spcPts val="1560"/>
              </a:lnSpc>
              <a:spcAft>
                <a:spcPts val="1200"/>
              </a:spcAft>
            </a:pPr>
            <a:r>
              <a:rPr lang="fr-FR" sz="1050" dirty="0">
                <a:solidFill>
                  <a:schemeClr val="bg1"/>
                </a:solidFill>
                <a:latin typeface="Marianne"/>
                <a:hlinkClick r:id="rId18">
                  <a:extLst>
                    <a:ext uri="{A12FA001-AC4F-418D-AE19-62706E023703}">
                      <ahyp:hlinkClr xmlns:ahyp="http://schemas.microsoft.com/office/drawing/2018/hyperlinkcolor" val="tx"/>
                    </a:ext>
                  </a:extLst>
                </a:hlinkClick>
              </a:rPr>
              <a:t>Exemple 1</a:t>
            </a:r>
            <a:r>
              <a:rPr lang="fr-FR" sz="1050" dirty="0">
                <a:solidFill>
                  <a:schemeClr val="bg1"/>
                </a:solidFill>
                <a:latin typeface="Marianne"/>
              </a:rPr>
              <a:t>  </a:t>
            </a:r>
            <a:r>
              <a:rPr lang="fr-FR" sz="1050" dirty="0">
                <a:solidFill>
                  <a:schemeClr val="bg1"/>
                </a:solidFill>
                <a:latin typeface="Marianne"/>
                <a:hlinkClick r:id="rId19">
                  <a:extLst>
                    <a:ext uri="{A12FA001-AC4F-418D-AE19-62706E023703}">
                      <ahyp:hlinkClr xmlns:ahyp="http://schemas.microsoft.com/office/drawing/2018/hyperlinkcolor" val="tx"/>
                    </a:ext>
                  </a:extLst>
                </a:hlinkClick>
              </a:rPr>
              <a:t>Exemple 2</a:t>
            </a:r>
            <a:r>
              <a:rPr lang="fr-FR" sz="1050" dirty="0">
                <a:solidFill>
                  <a:schemeClr val="bg1"/>
                </a:solidFill>
                <a:latin typeface="Marianne"/>
              </a:rPr>
              <a:t>  </a:t>
            </a:r>
            <a:r>
              <a:rPr lang="fr-FR" sz="1050" dirty="0">
                <a:solidFill>
                  <a:schemeClr val="bg1"/>
                </a:solidFill>
                <a:latin typeface="Marianne"/>
                <a:hlinkClick r:id="rId20">
                  <a:extLst>
                    <a:ext uri="{A12FA001-AC4F-418D-AE19-62706E023703}">
                      <ahyp:hlinkClr xmlns:ahyp="http://schemas.microsoft.com/office/drawing/2018/hyperlinkcolor" val="tx"/>
                    </a:ext>
                  </a:extLst>
                </a:hlinkClick>
              </a:rPr>
              <a:t>Exemple 3</a:t>
            </a:r>
            <a:endParaRPr lang="fr-FR" sz="1050" dirty="0">
              <a:solidFill>
                <a:schemeClr val="bg1"/>
              </a:solidFill>
              <a:latin typeface="Marianne"/>
            </a:endParaRPr>
          </a:p>
        </p:txBody>
      </p:sp>
      <p:sp>
        <p:nvSpPr>
          <p:cNvPr id="63" name="TextBox 63"/>
          <p:cNvSpPr txBox="1"/>
          <p:nvPr/>
        </p:nvSpPr>
        <p:spPr>
          <a:xfrm>
            <a:off x="6347834" y="1947259"/>
            <a:ext cx="2592000" cy="2726644"/>
          </a:xfrm>
          <a:prstGeom prst="rect">
            <a:avLst/>
          </a:prstGeom>
        </p:spPr>
        <p:txBody>
          <a:bodyPr wrap="square" lIns="0" tIns="0" rIns="0" bIns="0" rtlCol="0" anchor="t">
            <a:spAutoFit/>
          </a:bodyPr>
          <a:lstStyle/>
          <a:p>
            <a:pPr marL="171450" indent="-171450">
              <a:lnSpc>
                <a:spcPct val="150000"/>
              </a:lnSpc>
              <a:buFont typeface="Wingdings" panose="05000000000000000000" pitchFamily="2" charset="2"/>
              <a:buChar char="ü"/>
            </a:pPr>
            <a:r>
              <a:rPr lang="fr-FR" sz="850" dirty="0">
                <a:solidFill>
                  <a:srgbClr val="FFFFFF"/>
                </a:solidFill>
                <a:latin typeface="Marianne"/>
              </a:rPr>
              <a:t>Les dates des PFMP : l’évaluation des situations 1&amp;2 en PFMP (ex.  bac pro Commerce/Vente), le positionnement des CCF, les dates de remontée du CCF (Cyclades)</a:t>
            </a:r>
          </a:p>
          <a:p>
            <a:pPr marL="171450" indent="-171450">
              <a:lnSpc>
                <a:spcPct val="150000"/>
              </a:lnSpc>
              <a:buFont typeface="Wingdings" panose="05000000000000000000" pitchFamily="2" charset="2"/>
              <a:buChar char="ü"/>
            </a:pPr>
            <a:r>
              <a:rPr lang="fr-FR" sz="850" dirty="0">
                <a:solidFill>
                  <a:srgbClr val="FFFFFF"/>
                </a:solidFill>
                <a:latin typeface="Marianne"/>
              </a:rPr>
              <a:t>L’organisation des 6 semaines au lycée : la modalité, des modules ou un projet global, l’offre personnalisée ou non selon le projet de l’élève et les attendus des diplômes visés</a:t>
            </a:r>
          </a:p>
          <a:p>
            <a:pPr marL="171450" indent="-171450">
              <a:lnSpc>
                <a:spcPct val="150000"/>
              </a:lnSpc>
              <a:buFont typeface="Wingdings" panose="05000000000000000000" pitchFamily="2" charset="2"/>
              <a:buChar char="ü"/>
            </a:pPr>
            <a:r>
              <a:rPr lang="fr-FR" sz="850" dirty="0">
                <a:solidFill>
                  <a:srgbClr val="FFFFFF"/>
                </a:solidFill>
                <a:latin typeface="Marianne"/>
              </a:rPr>
              <a:t>Le choix du parcours par les élèves : le calendrier, le choix à faire pour les alternants post bac (PFMP ou  préparation… ), la question du nombre d’élèves selon les parcours </a:t>
            </a:r>
            <a:endParaRPr lang="fr-FR" sz="850" dirty="0">
              <a:solidFill>
                <a:srgbClr val="FFFFFF"/>
              </a:solidFill>
              <a:latin typeface="Marianne" panose="02000000000000000000" pitchFamily="50" charset="0"/>
            </a:endParaRPr>
          </a:p>
          <a:p>
            <a:pPr marL="171450" indent="-171450">
              <a:lnSpc>
                <a:spcPct val="150000"/>
              </a:lnSpc>
              <a:buFont typeface="Wingdings" panose="05000000000000000000" pitchFamily="2" charset="2"/>
              <a:buChar char="ü"/>
            </a:pPr>
            <a:r>
              <a:rPr lang="fr-FR" sz="850" dirty="0">
                <a:solidFill>
                  <a:srgbClr val="FFFFFF"/>
                </a:solidFill>
                <a:latin typeface="Marianne"/>
              </a:rPr>
              <a:t>La préparation des élèves en PFMP à l’épreuve de PSE et à l’oral de projet</a:t>
            </a:r>
          </a:p>
        </p:txBody>
      </p:sp>
      <p:pic>
        <p:nvPicPr>
          <p:cNvPr id="38" name="Image 37" descr="Une image contenant logo, croquis, clipart, Graphique&#10;&#10;Description générée automatiquement">
            <a:extLst>
              <a:ext uri="{FF2B5EF4-FFF2-40B4-BE49-F238E27FC236}">
                <a16:creationId xmlns:a16="http://schemas.microsoft.com/office/drawing/2014/main" id="{087F3C55-CF16-4B08-BA44-B2289CC85D9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724077" y="4423088"/>
            <a:ext cx="464820" cy="466725"/>
          </a:xfrm>
          <a:prstGeom prst="rect">
            <a:avLst/>
          </a:prstGeom>
        </p:spPr>
      </p:pic>
      <p:pic>
        <p:nvPicPr>
          <p:cNvPr id="36" name="Image 35" descr="Une image contenant logo, croquis, clipart, Graphique&#10;&#10;Description générée automatiquement">
            <a:extLst>
              <a:ext uri="{FF2B5EF4-FFF2-40B4-BE49-F238E27FC236}">
                <a16:creationId xmlns:a16="http://schemas.microsoft.com/office/drawing/2014/main" id="{33B30CFD-51A7-475D-A3D0-CC2A98CE8F3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770697" y="2737293"/>
            <a:ext cx="464820" cy="466725"/>
          </a:xfrm>
          <a:prstGeom prst="rect">
            <a:avLst/>
          </a:prstGeom>
        </p:spPr>
      </p:pic>
      <p:pic>
        <p:nvPicPr>
          <p:cNvPr id="2" name="Graphique 1" descr="Clap avec un remplissage uni">
            <a:extLst>
              <a:ext uri="{FF2B5EF4-FFF2-40B4-BE49-F238E27FC236}">
                <a16:creationId xmlns:a16="http://schemas.microsoft.com/office/drawing/2014/main" id="{0DAA66EB-9775-2A89-937C-90BEAB844B1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695357" y="4529072"/>
            <a:ext cx="466725" cy="466725"/>
          </a:xfrm>
          <a:prstGeom prst="rect">
            <a:avLst/>
          </a:prstGeom>
        </p:spPr>
      </p:pic>
      <p:pic>
        <p:nvPicPr>
          <p:cNvPr id="39" name="Image 38" descr="Une image contenant logo, croquis, clipart, Graphique&#10;&#10;Description générée automatiquement">
            <a:extLst>
              <a:ext uri="{FF2B5EF4-FFF2-40B4-BE49-F238E27FC236}">
                <a16:creationId xmlns:a16="http://schemas.microsoft.com/office/drawing/2014/main" id="{A925CA87-308B-46F8-B89F-0770000216E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16369734">
            <a:off x="5426312" y="1764909"/>
            <a:ext cx="464820" cy="466725"/>
          </a:xfrm>
          <a:prstGeom prst="rect">
            <a:avLst/>
          </a:prstGeom>
        </p:spPr>
      </p:pic>
      <p:pic>
        <p:nvPicPr>
          <p:cNvPr id="41" name="Image 40" descr="Une image contenant logo, croquis, clipart, Graphique&#10;&#10;Description générée automatiquement">
            <a:extLst>
              <a:ext uri="{FF2B5EF4-FFF2-40B4-BE49-F238E27FC236}">
                <a16:creationId xmlns:a16="http://schemas.microsoft.com/office/drawing/2014/main" id="{98A831A2-BAD9-40C2-BAE0-ACA02FD09D24}"/>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595383" y="3539611"/>
            <a:ext cx="464820" cy="466725"/>
          </a:xfrm>
          <a:prstGeom prst="rect">
            <a:avLst/>
          </a:prstGeom>
        </p:spPr>
      </p:pic>
      <p:pic>
        <p:nvPicPr>
          <p:cNvPr id="43" name="Image 42" descr="Une image contenant logo, croquis, clipart, Graphique&#10;&#10;Description générée automatiquement">
            <a:extLst>
              <a:ext uri="{FF2B5EF4-FFF2-40B4-BE49-F238E27FC236}">
                <a16:creationId xmlns:a16="http://schemas.microsoft.com/office/drawing/2014/main" id="{06E94628-C486-45BC-8163-0651635CFD0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577452" y="1642242"/>
            <a:ext cx="860414" cy="863940"/>
          </a:xfrm>
          <a:prstGeom prst="rect">
            <a:avLst/>
          </a:prstGeom>
        </p:spPr>
      </p:pic>
      <p:pic>
        <p:nvPicPr>
          <p:cNvPr id="51" name="Image 50">
            <a:extLst>
              <a:ext uri="{FF2B5EF4-FFF2-40B4-BE49-F238E27FC236}">
                <a16:creationId xmlns:a16="http://schemas.microsoft.com/office/drawing/2014/main" id="{9AD3756F-D895-4DA1-83C2-F0E5867A554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26483" y="1006780"/>
            <a:ext cx="972354" cy="776523"/>
          </a:xfrm>
          <a:prstGeom prst="rect">
            <a:avLst/>
          </a:prstGeom>
        </p:spPr>
      </p:pic>
    </p:spTree>
    <p:extLst>
      <p:ext uri="{BB962C8B-B14F-4D97-AF65-F5344CB8AC3E}">
        <p14:creationId xmlns:p14="http://schemas.microsoft.com/office/powerpoint/2010/main" val="1285042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E859A418-9431-4930-B185-E9E01D5FC479}"/>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52" name="Rectangle : coins arrondis 51">
            <a:extLst>
              <a:ext uri="{FF2B5EF4-FFF2-40B4-BE49-F238E27FC236}">
                <a16:creationId xmlns:a16="http://schemas.microsoft.com/office/drawing/2014/main" id="{15AA657D-570A-4E9F-884A-AEB2C8A4BDF6}"/>
              </a:ext>
            </a:extLst>
          </p:cNvPr>
          <p:cNvSpPr/>
          <p:nvPr/>
        </p:nvSpPr>
        <p:spPr>
          <a:xfrm>
            <a:off x="152400" y="1239541"/>
            <a:ext cx="8820150" cy="372015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3" name="Freeform 13"/>
          <p:cNvSpPr/>
          <p:nvPr/>
        </p:nvSpPr>
        <p:spPr>
          <a:xfrm>
            <a:off x="8078898" y="-659444"/>
            <a:ext cx="1507690" cy="150769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3" name="Groupe 2">
            <a:extLst>
              <a:ext uri="{FF2B5EF4-FFF2-40B4-BE49-F238E27FC236}">
                <a16:creationId xmlns:a16="http://schemas.microsoft.com/office/drawing/2014/main" id="{7E0EC697-427F-40D3-8E98-15776BA47755}"/>
              </a:ext>
            </a:extLst>
          </p:cNvPr>
          <p:cNvGrpSpPr/>
          <p:nvPr/>
        </p:nvGrpSpPr>
        <p:grpSpPr>
          <a:xfrm>
            <a:off x="244963" y="1759905"/>
            <a:ext cx="8644513" cy="3077671"/>
            <a:chOff x="244963" y="1759905"/>
            <a:chExt cx="8644513" cy="3077671"/>
          </a:xfrm>
        </p:grpSpPr>
        <p:sp>
          <p:nvSpPr>
            <p:cNvPr id="41" name="object 3">
              <a:extLst>
                <a:ext uri="{FF2B5EF4-FFF2-40B4-BE49-F238E27FC236}">
                  <a16:creationId xmlns:a16="http://schemas.microsoft.com/office/drawing/2014/main" id="{097AA31B-7F07-4E20-9F22-8713915C4956}"/>
                </a:ext>
              </a:extLst>
            </p:cNvPr>
            <p:cNvSpPr/>
            <p:nvPr/>
          </p:nvSpPr>
          <p:spPr>
            <a:xfrm>
              <a:off x="382767" y="2892300"/>
              <a:ext cx="8349894" cy="1945275"/>
            </a:xfrm>
            <a:custGeom>
              <a:avLst/>
              <a:gdLst/>
              <a:ahLst/>
              <a:cxnLst/>
              <a:rect l="l" t="t" r="r" b="b"/>
              <a:pathLst>
                <a:path w="6991350" h="1628775">
                  <a:moveTo>
                    <a:pt x="6991350" y="0"/>
                  </a:moveTo>
                  <a:lnTo>
                    <a:pt x="0" y="0"/>
                  </a:lnTo>
                  <a:lnTo>
                    <a:pt x="0" y="1628775"/>
                  </a:lnTo>
                  <a:lnTo>
                    <a:pt x="6991350" y="1628775"/>
                  </a:lnTo>
                  <a:lnTo>
                    <a:pt x="6991350" y="0"/>
                  </a:lnTo>
                  <a:close/>
                </a:path>
              </a:pathLst>
            </a:custGeom>
            <a:solidFill>
              <a:srgbClr val="EBF0F8"/>
            </a:solidFill>
          </p:spPr>
          <p:txBody>
            <a:bodyPr wrap="square" lIns="0" tIns="0" rIns="0" bIns="0" rtlCol="0"/>
            <a:lstStyle/>
            <a:p>
              <a:endParaRPr sz="528"/>
            </a:p>
          </p:txBody>
        </p:sp>
        <p:pic>
          <p:nvPicPr>
            <p:cNvPr id="43" name="object 5">
              <a:extLst>
                <a:ext uri="{FF2B5EF4-FFF2-40B4-BE49-F238E27FC236}">
                  <a16:creationId xmlns:a16="http://schemas.microsoft.com/office/drawing/2014/main" id="{65682BDD-4FB7-4865-8F6D-7A20847E82FE}"/>
                </a:ext>
              </a:extLst>
            </p:cNvPr>
            <p:cNvPicPr/>
            <p:nvPr/>
          </p:nvPicPr>
          <p:blipFill>
            <a:blip r:embed="rId4" cstate="print"/>
            <a:stretch>
              <a:fillRect/>
            </a:stretch>
          </p:blipFill>
          <p:spPr>
            <a:xfrm>
              <a:off x="244963" y="2194926"/>
              <a:ext cx="8644513" cy="691610"/>
            </a:xfrm>
            <a:prstGeom prst="rect">
              <a:avLst/>
            </a:prstGeom>
          </p:spPr>
        </p:pic>
        <p:sp>
          <p:nvSpPr>
            <p:cNvPr id="45" name="object 7">
              <a:extLst>
                <a:ext uri="{FF2B5EF4-FFF2-40B4-BE49-F238E27FC236}">
                  <a16:creationId xmlns:a16="http://schemas.microsoft.com/office/drawing/2014/main" id="{D50AEFA3-29AA-4007-BC04-94C51D420B1C}"/>
                </a:ext>
              </a:extLst>
            </p:cNvPr>
            <p:cNvSpPr/>
            <p:nvPr/>
          </p:nvSpPr>
          <p:spPr>
            <a:xfrm>
              <a:off x="6195840" y="2903676"/>
              <a:ext cx="671177" cy="1922523"/>
            </a:xfrm>
            <a:custGeom>
              <a:avLst/>
              <a:gdLst/>
              <a:ahLst/>
              <a:cxnLst/>
              <a:rect l="l" t="t" r="r" b="b"/>
              <a:pathLst>
                <a:path w="561975" h="1609725">
                  <a:moveTo>
                    <a:pt x="0" y="1609725"/>
                  </a:moveTo>
                  <a:lnTo>
                    <a:pt x="561975" y="1609725"/>
                  </a:lnTo>
                  <a:lnTo>
                    <a:pt x="561975" y="0"/>
                  </a:lnTo>
                  <a:lnTo>
                    <a:pt x="0" y="0"/>
                  </a:lnTo>
                  <a:lnTo>
                    <a:pt x="0" y="1609725"/>
                  </a:lnTo>
                  <a:close/>
                </a:path>
              </a:pathLst>
            </a:custGeom>
            <a:ln w="12700">
              <a:solidFill>
                <a:srgbClr val="2E528F"/>
              </a:solidFill>
            </a:ln>
          </p:spPr>
          <p:txBody>
            <a:bodyPr wrap="square" lIns="0" tIns="0" rIns="0" bIns="0" rtlCol="0"/>
            <a:lstStyle/>
            <a:p>
              <a:endParaRPr sz="528"/>
            </a:p>
          </p:txBody>
        </p:sp>
        <p:sp>
          <p:nvSpPr>
            <p:cNvPr id="22" name="object 8">
              <a:extLst>
                <a:ext uri="{FF2B5EF4-FFF2-40B4-BE49-F238E27FC236}">
                  <a16:creationId xmlns:a16="http://schemas.microsoft.com/office/drawing/2014/main" id="{1CC9539E-1CB3-4705-AA6E-5A084F5B9DC0}"/>
                </a:ext>
              </a:extLst>
            </p:cNvPr>
            <p:cNvSpPr txBox="1"/>
            <p:nvPr/>
          </p:nvSpPr>
          <p:spPr>
            <a:xfrm>
              <a:off x="6158283" y="3568332"/>
              <a:ext cx="637638" cy="842824"/>
            </a:xfrm>
            <a:prstGeom prst="rect">
              <a:avLst/>
            </a:prstGeom>
          </p:spPr>
          <p:txBody>
            <a:bodyPr vert="horz" wrap="square" lIns="0" tIns="6350" rIns="0" bIns="0" rtlCol="0">
              <a:spAutoFit/>
            </a:bodyPr>
            <a:lstStyle/>
            <a:p>
              <a:pPr marL="47629" marR="12384" indent="4763" algn="ctr">
                <a:lnSpc>
                  <a:spcPct val="100099"/>
                </a:lnSpc>
                <a:spcBef>
                  <a:spcPts val="50"/>
                </a:spcBef>
              </a:pPr>
              <a:r>
                <a:rPr lang="fr-FR" sz="800" b="1" spc="-5">
                  <a:latin typeface="Calibri"/>
                  <a:cs typeface="Calibri"/>
                </a:rPr>
                <a:t>Epreuves</a:t>
              </a:r>
              <a:r>
                <a:rPr lang="fr-FR" sz="800" b="1" spc="250">
                  <a:latin typeface="Calibri"/>
                  <a:cs typeface="Calibri"/>
                </a:rPr>
                <a:t> </a:t>
              </a:r>
              <a:r>
                <a:rPr lang="fr-FR" sz="800" b="1" spc="-10">
                  <a:latin typeface="Calibri"/>
                  <a:cs typeface="Calibri"/>
                </a:rPr>
                <a:t>ponctuelles</a:t>
              </a:r>
              <a:r>
                <a:rPr lang="fr-FR" sz="800" b="1" spc="250">
                  <a:latin typeface="Calibri"/>
                  <a:cs typeface="Calibri"/>
                </a:rPr>
                <a:t> </a:t>
              </a:r>
              <a:r>
                <a:rPr lang="fr-FR" sz="800" b="1" spc="-5">
                  <a:latin typeface="Calibri"/>
                  <a:cs typeface="Calibri"/>
                </a:rPr>
                <a:t>français,</a:t>
              </a:r>
              <a:r>
                <a:rPr lang="fr-FR" sz="800" b="1" spc="250">
                  <a:latin typeface="Calibri"/>
                  <a:cs typeface="Calibri"/>
                </a:rPr>
                <a:t> </a:t>
              </a:r>
              <a:r>
                <a:rPr lang="fr-FR" sz="800" b="1">
                  <a:latin typeface="Calibri"/>
                  <a:cs typeface="Calibri"/>
                </a:rPr>
                <a:t>HG</a:t>
              </a:r>
              <a:r>
                <a:rPr lang="fr-FR" sz="800" b="1" spc="-5">
                  <a:latin typeface="Calibri"/>
                  <a:cs typeface="Calibri"/>
                </a:rPr>
                <a:t>, </a:t>
              </a:r>
              <a:r>
                <a:rPr lang="fr-FR" sz="800" b="1" spc="-13">
                  <a:latin typeface="Calibri"/>
                  <a:cs typeface="Calibri"/>
                </a:rPr>
                <a:t>éco</a:t>
              </a:r>
              <a:r>
                <a:rPr lang="fr-FR" sz="800" b="1" spc="250">
                  <a:latin typeface="Calibri"/>
                  <a:cs typeface="Calibri"/>
                </a:rPr>
                <a:t> </a:t>
              </a:r>
              <a:r>
                <a:rPr lang="fr-FR" sz="800" b="1" spc="-5">
                  <a:latin typeface="Calibri"/>
                  <a:cs typeface="Calibri"/>
                </a:rPr>
                <a:t>gestion</a:t>
              </a:r>
              <a:r>
                <a:rPr lang="fr-FR" sz="800" b="1" spc="8">
                  <a:latin typeface="Calibri"/>
                  <a:cs typeface="Calibri"/>
                </a:rPr>
                <a:t> </a:t>
              </a:r>
              <a:r>
                <a:rPr lang="fr-FR" sz="800" b="1" spc="-13">
                  <a:latin typeface="Calibri"/>
                  <a:cs typeface="Calibri"/>
                </a:rPr>
                <a:t>ou</a:t>
              </a:r>
              <a:r>
                <a:rPr lang="fr-FR" sz="800" b="1" spc="250">
                  <a:latin typeface="Calibri"/>
                  <a:cs typeface="Calibri"/>
                </a:rPr>
                <a:t> </a:t>
              </a:r>
              <a:r>
                <a:rPr lang="fr-FR" sz="800" b="1" spc="-5">
                  <a:latin typeface="Calibri"/>
                  <a:cs typeface="Calibri"/>
                </a:rPr>
                <a:t>éco</a:t>
              </a:r>
              <a:r>
                <a:rPr lang="fr-FR" sz="800" b="1" spc="-10">
                  <a:latin typeface="Calibri"/>
                  <a:cs typeface="Calibri"/>
                </a:rPr>
                <a:t> </a:t>
              </a:r>
              <a:r>
                <a:rPr lang="fr-FR" sz="800" b="1" spc="-5">
                  <a:latin typeface="Calibri"/>
                  <a:cs typeface="Calibri"/>
                </a:rPr>
                <a:t>droit</a:t>
              </a:r>
              <a:endParaRPr lang="fr-FR" sz="800">
                <a:latin typeface="Calibri"/>
                <a:cs typeface="Calibri"/>
              </a:endParaRPr>
            </a:p>
          </p:txBody>
        </p:sp>
        <p:grpSp>
          <p:nvGrpSpPr>
            <p:cNvPr id="23" name="object 9">
              <a:extLst>
                <a:ext uri="{FF2B5EF4-FFF2-40B4-BE49-F238E27FC236}">
                  <a16:creationId xmlns:a16="http://schemas.microsoft.com/office/drawing/2014/main" id="{44C0616C-39B0-45CF-883D-6418FC517677}"/>
                </a:ext>
              </a:extLst>
            </p:cNvPr>
            <p:cNvGrpSpPr/>
            <p:nvPr/>
          </p:nvGrpSpPr>
          <p:grpSpPr>
            <a:xfrm>
              <a:off x="382768" y="2892300"/>
              <a:ext cx="6086094" cy="546042"/>
              <a:chOff x="2386076" y="2862326"/>
              <a:chExt cx="5095875" cy="457200"/>
            </a:xfrm>
          </p:grpSpPr>
          <p:sp>
            <p:nvSpPr>
              <p:cNvPr id="39" name="object 10">
                <a:extLst>
                  <a:ext uri="{FF2B5EF4-FFF2-40B4-BE49-F238E27FC236}">
                    <a16:creationId xmlns:a16="http://schemas.microsoft.com/office/drawing/2014/main" id="{A607A4CA-7DB7-4F0F-8BB4-021FA296FA79}"/>
                  </a:ext>
                </a:extLst>
              </p:cNvPr>
              <p:cNvSpPr/>
              <p:nvPr/>
            </p:nvSpPr>
            <p:spPr>
              <a:xfrm>
                <a:off x="2386076" y="2862326"/>
                <a:ext cx="5095875" cy="457200"/>
              </a:xfrm>
              <a:custGeom>
                <a:avLst/>
                <a:gdLst/>
                <a:ahLst/>
                <a:cxnLst/>
                <a:rect l="l" t="t" r="r" b="b"/>
                <a:pathLst>
                  <a:path w="5095875" h="457200">
                    <a:moveTo>
                      <a:pt x="4867275" y="0"/>
                    </a:moveTo>
                    <a:lnTo>
                      <a:pt x="0" y="0"/>
                    </a:lnTo>
                    <a:lnTo>
                      <a:pt x="0" y="457200"/>
                    </a:lnTo>
                    <a:lnTo>
                      <a:pt x="4867275" y="457200"/>
                    </a:lnTo>
                    <a:lnTo>
                      <a:pt x="5095875" y="228600"/>
                    </a:lnTo>
                    <a:lnTo>
                      <a:pt x="4867275" y="0"/>
                    </a:lnTo>
                    <a:close/>
                  </a:path>
                </a:pathLst>
              </a:custGeom>
              <a:solidFill>
                <a:srgbClr val="F5F5F5"/>
              </a:solidFill>
            </p:spPr>
            <p:txBody>
              <a:bodyPr wrap="square" lIns="0" tIns="0" rIns="0" bIns="0" rtlCol="0"/>
              <a:lstStyle/>
              <a:p>
                <a:endParaRPr sz="528"/>
              </a:p>
            </p:txBody>
          </p:sp>
          <p:sp>
            <p:nvSpPr>
              <p:cNvPr id="40" name="object 11">
                <a:extLst>
                  <a:ext uri="{FF2B5EF4-FFF2-40B4-BE49-F238E27FC236}">
                    <a16:creationId xmlns:a16="http://schemas.microsoft.com/office/drawing/2014/main" id="{24A6983A-1F82-4477-A79D-FCF12F381FC6}"/>
                  </a:ext>
                </a:extLst>
              </p:cNvPr>
              <p:cNvSpPr/>
              <p:nvPr/>
            </p:nvSpPr>
            <p:spPr>
              <a:xfrm>
                <a:off x="2386076" y="2862326"/>
                <a:ext cx="5095875" cy="457200"/>
              </a:xfrm>
              <a:custGeom>
                <a:avLst/>
                <a:gdLst/>
                <a:ahLst/>
                <a:cxnLst/>
                <a:rect l="l" t="t" r="r" b="b"/>
                <a:pathLst>
                  <a:path w="5095875" h="457200">
                    <a:moveTo>
                      <a:pt x="0" y="0"/>
                    </a:moveTo>
                    <a:lnTo>
                      <a:pt x="4867275" y="0"/>
                    </a:lnTo>
                    <a:lnTo>
                      <a:pt x="5095875" y="228600"/>
                    </a:lnTo>
                    <a:lnTo>
                      <a:pt x="4867275" y="457200"/>
                    </a:lnTo>
                    <a:lnTo>
                      <a:pt x="0" y="457200"/>
                    </a:lnTo>
                    <a:lnTo>
                      <a:pt x="0" y="0"/>
                    </a:lnTo>
                    <a:close/>
                  </a:path>
                </a:pathLst>
              </a:custGeom>
              <a:ln w="12700">
                <a:solidFill>
                  <a:srgbClr val="2E528F"/>
                </a:solidFill>
              </a:ln>
            </p:spPr>
            <p:txBody>
              <a:bodyPr wrap="square" lIns="0" tIns="0" rIns="0" bIns="0" rtlCol="0"/>
              <a:lstStyle/>
              <a:p>
                <a:endParaRPr sz="528"/>
              </a:p>
            </p:txBody>
          </p:sp>
        </p:grpSp>
        <p:sp>
          <p:nvSpPr>
            <p:cNvPr id="24" name="object 12">
              <a:extLst>
                <a:ext uri="{FF2B5EF4-FFF2-40B4-BE49-F238E27FC236}">
                  <a16:creationId xmlns:a16="http://schemas.microsoft.com/office/drawing/2014/main" id="{89AED0DD-BEC8-462B-A56C-90ACB95B2202}"/>
                </a:ext>
              </a:extLst>
            </p:cNvPr>
            <p:cNvSpPr txBox="1"/>
            <p:nvPr/>
          </p:nvSpPr>
          <p:spPr>
            <a:xfrm>
              <a:off x="716621" y="2979204"/>
              <a:ext cx="5253455" cy="382156"/>
            </a:xfrm>
            <a:prstGeom prst="rect">
              <a:avLst/>
            </a:prstGeom>
          </p:spPr>
          <p:txBody>
            <a:bodyPr vert="horz" wrap="square" lIns="0" tIns="12700" rIns="0" bIns="0" rtlCol="0" anchor="t">
              <a:spAutoFit/>
            </a:bodyPr>
            <a:lstStyle/>
            <a:p>
              <a:pPr marL="614680" marR="2540" indent="-614680">
                <a:spcBef>
                  <a:spcPts val="100"/>
                </a:spcBef>
              </a:pPr>
              <a:r>
                <a:rPr sz="1200" b="1">
                  <a:latin typeface="Calibri"/>
                  <a:cs typeface="Calibri"/>
                </a:rPr>
                <a:t>CCF</a:t>
              </a:r>
              <a:r>
                <a:rPr sz="1200" b="1" spc="33">
                  <a:latin typeface="Calibri"/>
                  <a:cs typeface="Calibri"/>
                </a:rPr>
                <a:t> </a:t>
              </a:r>
              <a:r>
                <a:rPr sz="1200" b="1">
                  <a:latin typeface="Calibri"/>
                  <a:cs typeface="Calibri"/>
                </a:rPr>
                <a:t>en</a:t>
              </a:r>
              <a:r>
                <a:rPr sz="1200" b="1" spc="-25">
                  <a:latin typeface="Calibri"/>
                  <a:cs typeface="Calibri"/>
                </a:rPr>
                <a:t> </a:t>
              </a:r>
              <a:r>
                <a:rPr sz="1200" b="1">
                  <a:latin typeface="Calibri"/>
                  <a:cs typeface="Calibri"/>
                </a:rPr>
                <a:t>enseignement</a:t>
              </a:r>
              <a:r>
                <a:rPr sz="1200" b="1" spc="-33">
                  <a:latin typeface="Calibri"/>
                  <a:cs typeface="Calibri"/>
                </a:rPr>
                <a:t> </a:t>
              </a:r>
              <a:r>
                <a:rPr sz="1200" b="1">
                  <a:latin typeface="Calibri"/>
                  <a:cs typeface="Calibri"/>
                </a:rPr>
                <a:t>général</a:t>
              </a:r>
              <a:r>
                <a:rPr sz="1200" b="1" spc="-8">
                  <a:latin typeface="Calibri"/>
                  <a:cs typeface="Calibri"/>
                </a:rPr>
                <a:t> </a:t>
              </a:r>
              <a:r>
                <a:rPr sz="1200" b="1" spc="-5">
                  <a:latin typeface="Calibri"/>
                  <a:cs typeface="Calibri"/>
                </a:rPr>
                <a:t>(Mathématiques,</a:t>
              </a:r>
              <a:r>
                <a:rPr lang="fr-FR" sz="1200" b="1" spc="-5">
                  <a:latin typeface="Calibri"/>
                  <a:cs typeface="Calibri"/>
                </a:rPr>
                <a:t> </a:t>
              </a:r>
              <a:r>
                <a:rPr sz="1200" b="1" spc="-5">
                  <a:latin typeface="Calibri"/>
                  <a:cs typeface="Calibri"/>
                </a:rPr>
                <a:t>LV1,</a:t>
              </a:r>
              <a:r>
                <a:rPr sz="1200" b="1" spc="-18">
                  <a:latin typeface="Calibri"/>
                  <a:cs typeface="Calibri"/>
                </a:rPr>
                <a:t> </a:t>
              </a:r>
              <a:r>
                <a:rPr sz="1200" b="1" spc="-5">
                  <a:latin typeface="Calibri"/>
                  <a:cs typeface="Calibri"/>
                </a:rPr>
                <a:t>Arts</a:t>
              </a:r>
              <a:r>
                <a:rPr sz="1200" b="1" spc="-22">
                  <a:latin typeface="Calibri"/>
                  <a:cs typeface="Calibri"/>
                </a:rPr>
                <a:t> </a:t>
              </a:r>
              <a:r>
                <a:rPr sz="1200" b="1">
                  <a:latin typeface="Calibri"/>
                  <a:cs typeface="Calibri"/>
                </a:rPr>
                <a:t>appliqués,</a:t>
              </a:r>
              <a:r>
                <a:rPr sz="1200" b="1" spc="-18">
                  <a:latin typeface="Calibri"/>
                  <a:cs typeface="Calibri"/>
                </a:rPr>
                <a:t> </a:t>
              </a:r>
              <a:r>
                <a:rPr sz="1200" b="1" spc="-5">
                  <a:latin typeface="Calibri"/>
                  <a:cs typeface="Calibri"/>
                </a:rPr>
                <a:t>EPS,</a:t>
              </a:r>
              <a:r>
                <a:rPr sz="1200" b="1" spc="-18">
                  <a:latin typeface="Calibri"/>
                  <a:cs typeface="Calibri"/>
                </a:rPr>
                <a:t> </a:t>
              </a:r>
              <a:r>
                <a:rPr sz="1200" b="1">
                  <a:latin typeface="Calibri"/>
                  <a:cs typeface="Calibri"/>
                </a:rPr>
                <a:t>PC</a:t>
              </a:r>
              <a:r>
                <a:rPr sz="1200" b="1" spc="31">
                  <a:latin typeface="Calibri"/>
                  <a:cs typeface="Calibri"/>
                </a:rPr>
                <a:t> </a:t>
              </a:r>
              <a:r>
                <a:rPr sz="1200" b="1" spc="-13">
                  <a:latin typeface="Calibri"/>
                  <a:cs typeface="Calibri"/>
                </a:rPr>
                <a:t>ou </a:t>
              </a:r>
              <a:r>
                <a:rPr sz="1200" b="1" spc="5">
                  <a:latin typeface="Calibri"/>
                  <a:cs typeface="Calibri"/>
                </a:rPr>
                <a:t>LV2</a:t>
              </a:r>
              <a:r>
                <a:rPr lang="fr-FR" sz="1200" b="1" spc="5">
                  <a:latin typeface="Calibri"/>
                  <a:cs typeface="Calibri"/>
                </a:rPr>
                <a:t>)</a:t>
              </a:r>
              <a:r>
                <a:rPr sz="1200" b="1" spc="21">
                  <a:latin typeface="Calibri"/>
                  <a:cs typeface="Calibri"/>
                </a:rPr>
                <a:t> </a:t>
              </a:r>
              <a:r>
                <a:rPr sz="1200" b="1" spc="5">
                  <a:latin typeface="Calibri"/>
                  <a:cs typeface="Calibri"/>
                </a:rPr>
                <a:t>et</a:t>
              </a:r>
              <a:r>
                <a:rPr sz="1200" b="1" spc="-47">
                  <a:latin typeface="Calibri"/>
                  <a:cs typeface="Calibri"/>
                </a:rPr>
                <a:t> </a:t>
              </a:r>
              <a:r>
                <a:rPr sz="1200" b="1" spc="5">
                  <a:latin typeface="Calibri"/>
                  <a:cs typeface="Calibri"/>
                </a:rPr>
                <a:t>enseignement</a:t>
              </a:r>
              <a:r>
                <a:rPr sz="1200" b="1" spc="-45">
                  <a:latin typeface="Calibri"/>
                  <a:cs typeface="Calibri"/>
                </a:rPr>
                <a:t> </a:t>
              </a:r>
              <a:r>
                <a:rPr sz="1200" b="1" spc="-5">
                  <a:latin typeface="Calibri"/>
                  <a:cs typeface="Calibri"/>
                </a:rPr>
                <a:t>professionnel</a:t>
              </a:r>
              <a:endParaRPr lang="fr-FR" sz="1200">
                <a:latin typeface="Calibri"/>
                <a:ea typeface="Calibri"/>
                <a:cs typeface="Calibri"/>
              </a:endParaRPr>
            </a:p>
          </p:txBody>
        </p:sp>
        <p:sp>
          <p:nvSpPr>
            <p:cNvPr id="25" name="object 13">
              <a:extLst>
                <a:ext uri="{FF2B5EF4-FFF2-40B4-BE49-F238E27FC236}">
                  <a16:creationId xmlns:a16="http://schemas.microsoft.com/office/drawing/2014/main" id="{8C6D12AF-2E3B-42CE-AA99-0359DD33BED9}"/>
                </a:ext>
              </a:extLst>
            </p:cNvPr>
            <p:cNvSpPr txBox="1"/>
            <p:nvPr/>
          </p:nvSpPr>
          <p:spPr>
            <a:xfrm>
              <a:off x="7030072" y="3159559"/>
              <a:ext cx="830438" cy="145064"/>
            </a:xfrm>
            <a:prstGeom prst="rect">
              <a:avLst/>
            </a:prstGeom>
          </p:spPr>
          <p:txBody>
            <a:bodyPr vert="horz" wrap="square" lIns="0" tIns="0" rIns="0" bIns="0" rtlCol="0">
              <a:spAutoFit/>
            </a:bodyPr>
            <a:lstStyle/>
            <a:p>
              <a:pPr marL="953" algn="ctr">
                <a:lnSpc>
                  <a:spcPts val="428"/>
                </a:lnSpc>
              </a:pPr>
              <a:r>
                <a:rPr sz="451">
                  <a:solidFill>
                    <a:srgbClr val="FFFFFF"/>
                  </a:solidFill>
                  <a:latin typeface="Calibri"/>
                  <a:cs typeface="Calibri"/>
                </a:rPr>
                <a:t>Parcours</a:t>
              </a:r>
              <a:r>
                <a:rPr sz="451" spc="82">
                  <a:solidFill>
                    <a:srgbClr val="FFFFFF"/>
                  </a:solidFill>
                  <a:latin typeface="Calibri"/>
                  <a:cs typeface="Calibri"/>
                </a:rPr>
                <a:t> </a:t>
              </a:r>
              <a:r>
                <a:rPr sz="451" spc="-13">
                  <a:solidFill>
                    <a:srgbClr val="FFFFFF"/>
                  </a:solidFill>
                  <a:latin typeface="Calibri"/>
                  <a:cs typeface="Calibri"/>
                </a:rPr>
                <a:t>IP</a:t>
              </a:r>
              <a:endParaRPr sz="451">
                <a:latin typeface="Calibri"/>
                <a:cs typeface="Calibri"/>
              </a:endParaRPr>
            </a:p>
            <a:p>
              <a:pPr algn="ctr">
                <a:lnSpc>
                  <a:spcPts val="525"/>
                </a:lnSpc>
                <a:spcBef>
                  <a:spcPts val="53"/>
                </a:spcBef>
              </a:pPr>
              <a:r>
                <a:rPr sz="451" spc="5">
                  <a:solidFill>
                    <a:srgbClr val="FFFFFF"/>
                  </a:solidFill>
                  <a:latin typeface="Calibri"/>
                  <a:cs typeface="Calibri"/>
                </a:rPr>
                <a:t>6</a:t>
              </a:r>
              <a:r>
                <a:rPr sz="451" spc="31">
                  <a:solidFill>
                    <a:srgbClr val="FFFFFF"/>
                  </a:solidFill>
                  <a:latin typeface="Calibri"/>
                  <a:cs typeface="Calibri"/>
                </a:rPr>
                <a:t> </a:t>
              </a:r>
              <a:r>
                <a:rPr sz="451" spc="5">
                  <a:solidFill>
                    <a:srgbClr val="FFFFFF"/>
                  </a:solidFill>
                  <a:latin typeface="Calibri"/>
                  <a:cs typeface="Calibri"/>
                </a:rPr>
                <a:t>semaines </a:t>
              </a:r>
              <a:r>
                <a:rPr sz="451" spc="-13">
                  <a:solidFill>
                    <a:srgbClr val="FFFFFF"/>
                  </a:solidFill>
                  <a:latin typeface="Calibri"/>
                  <a:cs typeface="Calibri"/>
                </a:rPr>
                <a:t>de</a:t>
              </a:r>
              <a:r>
                <a:rPr sz="451" spc="250">
                  <a:solidFill>
                    <a:srgbClr val="FFFFFF"/>
                  </a:solidFill>
                  <a:latin typeface="Calibri"/>
                  <a:cs typeface="Calibri"/>
                </a:rPr>
                <a:t> </a:t>
              </a:r>
              <a:r>
                <a:rPr sz="451" spc="-10">
                  <a:solidFill>
                    <a:srgbClr val="FFFFFF"/>
                  </a:solidFill>
                  <a:latin typeface="Calibri"/>
                  <a:cs typeface="Calibri"/>
                </a:rPr>
                <a:t>PFMP</a:t>
              </a:r>
              <a:endParaRPr sz="451">
                <a:latin typeface="Calibri"/>
                <a:cs typeface="Calibri"/>
              </a:endParaRPr>
            </a:p>
          </p:txBody>
        </p:sp>
        <p:grpSp>
          <p:nvGrpSpPr>
            <p:cNvPr id="26" name="object 14">
              <a:extLst>
                <a:ext uri="{FF2B5EF4-FFF2-40B4-BE49-F238E27FC236}">
                  <a16:creationId xmlns:a16="http://schemas.microsoft.com/office/drawing/2014/main" id="{52B63513-8683-4CBD-82D0-E8132788F417}"/>
                </a:ext>
              </a:extLst>
            </p:cNvPr>
            <p:cNvGrpSpPr/>
            <p:nvPr/>
          </p:nvGrpSpPr>
          <p:grpSpPr>
            <a:xfrm>
              <a:off x="6787384" y="3882001"/>
              <a:ext cx="1319601" cy="955573"/>
              <a:chOff x="7748651" y="3691001"/>
              <a:chExt cx="1104900" cy="800100"/>
            </a:xfrm>
          </p:grpSpPr>
          <p:sp>
            <p:nvSpPr>
              <p:cNvPr id="37" name="object 15">
                <a:extLst>
                  <a:ext uri="{FF2B5EF4-FFF2-40B4-BE49-F238E27FC236}">
                    <a16:creationId xmlns:a16="http://schemas.microsoft.com/office/drawing/2014/main" id="{72528FFC-6FB6-4018-BEE4-28DE7F39828C}"/>
                  </a:ext>
                </a:extLst>
              </p:cNvPr>
              <p:cNvSpPr/>
              <p:nvPr/>
            </p:nvSpPr>
            <p:spPr>
              <a:xfrm>
                <a:off x="7748651" y="3691001"/>
                <a:ext cx="1104900" cy="800100"/>
              </a:xfrm>
              <a:custGeom>
                <a:avLst/>
                <a:gdLst/>
                <a:ahLst/>
                <a:cxnLst/>
                <a:rect l="l" t="t" r="r" b="b"/>
                <a:pathLst>
                  <a:path w="1104900" h="800100">
                    <a:moveTo>
                      <a:pt x="1104900" y="0"/>
                    </a:moveTo>
                    <a:lnTo>
                      <a:pt x="0" y="0"/>
                    </a:lnTo>
                    <a:lnTo>
                      <a:pt x="0" y="800100"/>
                    </a:lnTo>
                    <a:lnTo>
                      <a:pt x="1104900" y="800100"/>
                    </a:lnTo>
                    <a:lnTo>
                      <a:pt x="1104900" y="0"/>
                    </a:lnTo>
                    <a:close/>
                  </a:path>
                </a:pathLst>
              </a:custGeom>
              <a:solidFill>
                <a:schemeClr val="tx2">
                  <a:lumMod val="75000"/>
                </a:schemeClr>
              </a:solidFill>
              <a:ln>
                <a:solidFill>
                  <a:schemeClr val="tx2">
                    <a:lumMod val="75000"/>
                  </a:schemeClr>
                </a:solidFill>
              </a:ln>
            </p:spPr>
            <p:txBody>
              <a:bodyPr wrap="square" lIns="0" tIns="0" rIns="0" bIns="0" rtlCol="0"/>
              <a:lstStyle/>
              <a:p>
                <a:endParaRPr sz="528"/>
              </a:p>
            </p:txBody>
          </p:sp>
          <p:sp>
            <p:nvSpPr>
              <p:cNvPr id="38" name="object 16">
                <a:extLst>
                  <a:ext uri="{FF2B5EF4-FFF2-40B4-BE49-F238E27FC236}">
                    <a16:creationId xmlns:a16="http://schemas.microsoft.com/office/drawing/2014/main" id="{B977D49D-E607-4A0B-B33C-94CA9EF07233}"/>
                  </a:ext>
                </a:extLst>
              </p:cNvPr>
              <p:cNvSpPr/>
              <p:nvPr/>
            </p:nvSpPr>
            <p:spPr>
              <a:xfrm>
                <a:off x="7748651" y="3691001"/>
                <a:ext cx="1104900" cy="800100"/>
              </a:xfrm>
              <a:custGeom>
                <a:avLst/>
                <a:gdLst/>
                <a:ahLst/>
                <a:cxnLst/>
                <a:rect l="l" t="t" r="r" b="b"/>
                <a:pathLst>
                  <a:path w="1104900" h="800100">
                    <a:moveTo>
                      <a:pt x="0" y="800100"/>
                    </a:moveTo>
                    <a:lnTo>
                      <a:pt x="1104900" y="800100"/>
                    </a:lnTo>
                    <a:lnTo>
                      <a:pt x="1104900" y="0"/>
                    </a:lnTo>
                    <a:lnTo>
                      <a:pt x="0" y="0"/>
                    </a:lnTo>
                    <a:lnTo>
                      <a:pt x="0" y="800100"/>
                    </a:lnTo>
                    <a:close/>
                  </a:path>
                </a:pathLst>
              </a:custGeom>
              <a:solidFill>
                <a:schemeClr val="tx2">
                  <a:lumMod val="75000"/>
                </a:schemeClr>
              </a:solidFill>
              <a:ln w="12700">
                <a:solidFill>
                  <a:schemeClr val="tx2">
                    <a:lumMod val="75000"/>
                  </a:schemeClr>
                </a:solidFill>
              </a:ln>
            </p:spPr>
            <p:txBody>
              <a:bodyPr wrap="square" lIns="0" tIns="0" rIns="0" bIns="0" rtlCol="0"/>
              <a:lstStyle/>
              <a:p>
                <a:endParaRPr sz="528"/>
              </a:p>
            </p:txBody>
          </p:sp>
        </p:grpSp>
        <p:sp>
          <p:nvSpPr>
            <p:cNvPr id="27" name="object 17">
              <a:extLst>
                <a:ext uri="{FF2B5EF4-FFF2-40B4-BE49-F238E27FC236}">
                  <a16:creationId xmlns:a16="http://schemas.microsoft.com/office/drawing/2014/main" id="{0F3B1E16-5267-42E8-B3B3-CD006C4D7F8D}"/>
                </a:ext>
              </a:extLst>
            </p:cNvPr>
            <p:cNvSpPr txBox="1"/>
            <p:nvPr/>
          </p:nvSpPr>
          <p:spPr>
            <a:xfrm>
              <a:off x="6848903" y="3949872"/>
              <a:ext cx="1239971" cy="817945"/>
            </a:xfrm>
            <a:prstGeom prst="rect">
              <a:avLst/>
            </a:prstGeom>
            <a:solidFill>
              <a:schemeClr val="tx2">
                <a:lumMod val="75000"/>
              </a:schemeClr>
            </a:solidFill>
            <a:ln w="12700">
              <a:noFill/>
            </a:ln>
          </p:spPr>
          <p:txBody>
            <a:bodyPr vert="horz" wrap="square" lIns="0" tIns="26035" rIns="0" bIns="0" rtlCol="0">
              <a:spAutoFit/>
            </a:bodyPr>
            <a:lstStyle/>
            <a:p>
              <a:pPr>
                <a:spcBef>
                  <a:spcPts val="205"/>
                </a:spcBef>
              </a:pPr>
              <a:endParaRPr lang="fr-FR" sz="528">
                <a:latin typeface="Times New Roman"/>
                <a:cs typeface="Times New Roman"/>
              </a:endParaRPr>
            </a:p>
            <a:p>
              <a:pPr marR="35246" algn="ctr">
                <a:spcBef>
                  <a:spcPts val="3"/>
                </a:spcBef>
              </a:pPr>
              <a:r>
                <a:rPr lang="fr-FR" sz="1000">
                  <a:solidFill>
                    <a:srgbClr val="FFFFFF"/>
                  </a:solidFill>
                  <a:latin typeface="Calibri"/>
                  <a:cs typeface="Calibri"/>
                </a:rPr>
                <a:t>Parcours</a:t>
              </a:r>
              <a:r>
                <a:rPr lang="fr-FR" sz="1000" spc="93">
                  <a:solidFill>
                    <a:srgbClr val="FFFFFF"/>
                  </a:solidFill>
                  <a:latin typeface="Calibri"/>
                  <a:cs typeface="Calibri"/>
                </a:rPr>
                <a:t> </a:t>
              </a:r>
              <a:r>
                <a:rPr lang="fr-FR" sz="1000" spc="-13">
                  <a:solidFill>
                    <a:srgbClr val="FFFFFF"/>
                  </a:solidFill>
                  <a:latin typeface="Calibri"/>
                  <a:cs typeface="Calibri"/>
                </a:rPr>
                <a:t>Poursuite d’études</a:t>
              </a:r>
              <a:endParaRPr lang="fr-FR" sz="1000">
                <a:latin typeface="Calibri"/>
                <a:cs typeface="Calibri"/>
              </a:endParaRPr>
            </a:p>
            <a:p>
              <a:pPr marR="37469" algn="ctr">
                <a:spcBef>
                  <a:spcPts val="22"/>
                </a:spcBef>
              </a:pPr>
              <a:r>
                <a:rPr lang="fr-FR" sz="1000" i="1">
                  <a:solidFill>
                    <a:srgbClr val="FFFFFF"/>
                  </a:solidFill>
                  <a:latin typeface="Calibri"/>
                  <a:cs typeface="Calibri"/>
                </a:rPr>
                <a:t>6</a:t>
              </a:r>
              <a:r>
                <a:rPr lang="fr-FR" sz="1000" i="1" spc="5">
                  <a:solidFill>
                    <a:srgbClr val="FFFFFF"/>
                  </a:solidFill>
                  <a:latin typeface="Calibri"/>
                  <a:cs typeface="Calibri"/>
                </a:rPr>
                <a:t> </a:t>
              </a:r>
              <a:r>
                <a:rPr lang="fr-FR" sz="1000" i="1" spc="-5">
                  <a:solidFill>
                    <a:srgbClr val="FFFFFF"/>
                  </a:solidFill>
                  <a:latin typeface="Calibri"/>
                  <a:cs typeface="Calibri"/>
                </a:rPr>
                <a:t>semaines</a:t>
              </a:r>
              <a:endParaRPr lang="fr-FR" sz="1000" i="1">
                <a:latin typeface="Calibri"/>
                <a:cs typeface="Calibri"/>
              </a:endParaRPr>
            </a:p>
            <a:p>
              <a:pPr marR="33023" algn="ctr">
                <a:spcBef>
                  <a:spcPts val="38"/>
                </a:spcBef>
              </a:pPr>
              <a:r>
                <a:rPr lang="fr-FR" sz="1000" i="1" spc="-5">
                  <a:solidFill>
                    <a:srgbClr val="FFFFFF"/>
                  </a:solidFill>
                  <a:latin typeface="Calibri"/>
                  <a:cs typeface="Calibri"/>
                </a:rPr>
                <a:t>d’accompagnement</a:t>
              </a:r>
              <a:endParaRPr lang="fr-FR" sz="801" i="1">
                <a:latin typeface="Calibri"/>
                <a:cs typeface="Calibri"/>
              </a:endParaRPr>
            </a:p>
          </p:txBody>
        </p:sp>
        <p:grpSp>
          <p:nvGrpSpPr>
            <p:cNvPr id="28" name="object 18">
              <a:extLst>
                <a:ext uri="{FF2B5EF4-FFF2-40B4-BE49-F238E27FC236}">
                  <a16:creationId xmlns:a16="http://schemas.microsoft.com/office/drawing/2014/main" id="{655933B5-4868-4F7F-809D-3AEA8F5CFA4A}"/>
                </a:ext>
              </a:extLst>
            </p:cNvPr>
            <p:cNvGrpSpPr/>
            <p:nvPr/>
          </p:nvGrpSpPr>
          <p:grpSpPr>
            <a:xfrm>
              <a:off x="6787388" y="2903678"/>
              <a:ext cx="1328137" cy="978326"/>
              <a:chOff x="7748651" y="2871851"/>
              <a:chExt cx="1112046" cy="819150"/>
            </a:xfrm>
          </p:grpSpPr>
          <p:sp>
            <p:nvSpPr>
              <p:cNvPr id="35" name="object 19">
                <a:extLst>
                  <a:ext uri="{FF2B5EF4-FFF2-40B4-BE49-F238E27FC236}">
                    <a16:creationId xmlns:a16="http://schemas.microsoft.com/office/drawing/2014/main" id="{73B9932A-31D0-453F-9CCF-C7C07938BBB8}"/>
                  </a:ext>
                </a:extLst>
              </p:cNvPr>
              <p:cNvSpPr/>
              <p:nvPr/>
            </p:nvSpPr>
            <p:spPr>
              <a:xfrm>
                <a:off x="7755797" y="2871851"/>
                <a:ext cx="1104900" cy="819150"/>
              </a:xfrm>
              <a:custGeom>
                <a:avLst/>
                <a:gdLst/>
                <a:ahLst/>
                <a:cxnLst/>
                <a:rect l="l" t="t" r="r" b="b"/>
                <a:pathLst>
                  <a:path w="1104900" h="819150">
                    <a:moveTo>
                      <a:pt x="1104900" y="0"/>
                    </a:moveTo>
                    <a:lnTo>
                      <a:pt x="0" y="0"/>
                    </a:lnTo>
                    <a:lnTo>
                      <a:pt x="0" y="819150"/>
                    </a:lnTo>
                    <a:lnTo>
                      <a:pt x="1104900" y="819150"/>
                    </a:lnTo>
                    <a:lnTo>
                      <a:pt x="1104900" y="0"/>
                    </a:lnTo>
                    <a:close/>
                  </a:path>
                </a:pathLst>
              </a:custGeom>
              <a:solidFill>
                <a:schemeClr val="accent1"/>
              </a:solidFill>
            </p:spPr>
            <p:txBody>
              <a:bodyPr wrap="square" lIns="0" tIns="0" rIns="0" bIns="0" rtlCol="0"/>
              <a:lstStyle/>
              <a:p>
                <a:endParaRPr sz="528"/>
              </a:p>
            </p:txBody>
          </p:sp>
          <p:sp>
            <p:nvSpPr>
              <p:cNvPr id="36" name="object 20">
                <a:extLst>
                  <a:ext uri="{FF2B5EF4-FFF2-40B4-BE49-F238E27FC236}">
                    <a16:creationId xmlns:a16="http://schemas.microsoft.com/office/drawing/2014/main" id="{852AD3BE-C37D-432D-96CE-6AF92CC6A4F4}"/>
                  </a:ext>
                </a:extLst>
              </p:cNvPr>
              <p:cNvSpPr/>
              <p:nvPr/>
            </p:nvSpPr>
            <p:spPr>
              <a:xfrm>
                <a:off x="7748651" y="2871851"/>
                <a:ext cx="1104900" cy="819150"/>
              </a:xfrm>
              <a:custGeom>
                <a:avLst/>
                <a:gdLst/>
                <a:ahLst/>
                <a:cxnLst/>
                <a:rect l="l" t="t" r="r" b="b"/>
                <a:pathLst>
                  <a:path w="1104900" h="819150">
                    <a:moveTo>
                      <a:pt x="0" y="819150"/>
                    </a:moveTo>
                    <a:lnTo>
                      <a:pt x="1104900" y="819150"/>
                    </a:lnTo>
                    <a:lnTo>
                      <a:pt x="1104900" y="0"/>
                    </a:lnTo>
                    <a:lnTo>
                      <a:pt x="0" y="0"/>
                    </a:lnTo>
                    <a:lnTo>
                      <a:pt x="0" y="819150"/>
                    </a:lnTo>
                    <a:close/>
                  </a:path>
                </a:pathLst>
              </a:custGeom>
              <a:solidFill>
                <a:schemeClr val="accent1"/>
              </a:solidFill>
              <a:ln w="12700">
                <a:solidFill>
                  <a:srgbClr val="2E528F"/>
                </a:solidFill>
              </a:ln>
            </p:spPr>
            <p:txBody>
              <a:bodyPr wrap="square" lIns="0" tIns="0" rIns="0" bIns="0" rtlCol="0"/>
              <a:lstStyle/>
              <a:p>
                <a:endParaRPr sz="528"/>
              </a:p>
            </p:txBody>
          </p:sp>
        </p:grpSp>
        <p:sp>
          <p:nvSpPr>
            <p:cNvPr id="29" name="object 21">
              <a:extLst>
                <a:ext uri="{FF2B5EF4-FFF2-40B4-BE49-F238E27FC236}">
                  <a16:creationId xmlns:a16="http://schemas.microsoft.com/office/drawing/2014/main" id="{F7F6406D-07B0-461A-BC0F-5948BCA67F59}"/>
                </a:ext>
              </a:extLst>
            </p:cNvPr>
            <p:cNvSpPr txBox="1"/>
            <p:nvPr/>
          </p:nvSpPr>
          <p:spPr>
            <a:xfrm>
              <a:off x="6874603" y="3153668"/>
              <a:ext cx="1224803" cy="719155"/>
            </a:xfrm>
            <a:prstGeom prst="rect">
              <a:avLst/>
            </a:prstGeom>
            <a:solidFill>
              <a:schemeClr val="accent1"/>
            </a:solidFill>
          </p:spPr>
          <p:txBody>
            <a:bodyPr vert="horz" wrap="square" lIns="0" tIns="20002" rIns="0" bIns="0" rtlCol="0">
              <a:spAutoFit/>
            </a:bodyPr>
            <a:lstStyle/>
            <a:p>
              <a:pPr marR="29530" algn="ctr">
                <a:spcBef>
                  <a:spcPts val="158"/>
                </a:spcBef>
              </a:pPr>
              <a:r>
                <a:rPr lang="fr-FR" sz="1000">
                  <a:solidFill>
                    <a:srgbClr val="FFFFFF"/>
                  </a:solidFill>
                  <a:latin typeface="Calibri"/>
                  <a:cs typeface="Calibri"/>
                </a:rPr>
                <a:t>Parcours</a:t>
              </a:r>
              <a:r>
                <a:rPr lang="fr-FR" sz="1000" spc="82">
                  <a:solidFill>
                    <a:srgbClr val="FFFFFF"/>
                  </a:solidFill>
                  <a:latin typeface="Calibri"/>
                  <a:cs typeface="Calibri"/>
                </a:rPr>
                <a:t> </a:t>
              </a:r>
              <a:r>
                <a:rPr lang="fr-FR" sz="1000" spc="-13">
                  <a:solidFill>
                    <a:srgbClr val="FFFFFF"/>
                  </a:solidFill>
                  <a:latin typeface="Calibri"/>
                  <a:cs typeface="Calibri"/>
                </a:rPr>
                <a:t>Insertion professionnelle</a:t>
              </a:r>
              <a:endParaRPr lang="fr-FR" sz="1000">
                <a:latin typeface="Calibri"/>
                <a:cs typeface="Calibri"/>
              </a:endParaRPr>
            </a:p>
            <a:p>
              <a:pPr marR="31118" algn="ctr"/>
              <a:r>
                <a:rPr lang="fr-FR" sz="1000" i="1" spc="5">
                  <a:solidFill>
                    <a:srgbClr val="FFFFFF"/>
                  </a:solidFill>
                  <a:latin typeface="Calibri"/>
                  <a:cs typeface="Calibri"/>
                </a:rPr>
                <a:t>6</a:t>
              </a:r>
              <a:r>
                <a:rPr lang="fr-FR" sz="1000" i="1" spc="28">
                  <a:solidFill>
                    <a:srgbClr val="FFFFFF"/>
                  </a:solidFill>
                  <a:latin typeface="Calibri"/>
                  <a:cs typeface="Calibri"/>
                </a:rPr>
                <a:t> </a:t>
              </a:r>
              <a:r>
                <a:rPr lang="fr-FR" sz="1000" i="1" spc="5">
                  <a:solidFill>
                    <a:srgbClr val="FFFFFF"/>
                  </a:solidFill>
                  <a:latin typeface="Calibri"/>
                  <a:cs typeface="Calibri"/>
                </a:rPr>
                <a:t>semaines </a:t>
              </a:r>
              <a:r>
                <a:rPr lang="fr-FR" sz="1000" i="1" spc="-13">
                  <a:solidFill>
                    <a:srgbClr val="FFFFFF"/>
                  </a:solidFill>
                  <a:latin typeface="Calibri"/>
                  <a:cs typeface="Calibri"/>
                </a:rPr>
                <a:t>de</a:t>
              </a:r>
              <a:endParaRPr lang="fr-FR" sz="1000" i="1">
                <a:latin typeface="Calibri"/>
                <a:cs typeface="Calibri"/>
              </a:endParaRPr>
            </a:p>
            <a:p>
              <a:pPr marR="34929" algn="ctr">
                <a:spcBef>
                  <a:spcPts val="22"/>
                </a:spcBef>
              </a:pPr>
              <a:r>
                <a:rPr lang="fr-FR" sz="1000" i="1" spc="-10">
                  <a:solidFill>
                    <a:srgbClr val="FFFFFF"/>
                  </a:solidFill>
                  <a:latin typeface="Calibri"/>
                  <a:cs typeface="Calibri"/>
                </a:rPr>
                <a:t>PFMP</a:t>
              </a:r>
              <a:endParaRPr lang="fr-FR" sz="1000" i="1">
                <a:latin typeface="Calibri"/>
                <a:cs typeface="Calibri"/>
              </a:endParaRPr>
            </a:p>
          </p:txBody>
        </p:sp>
        <p:sp>
          <p:nvSpPr>
            <p:cNvPr id="30" name="object 22">
              <a:extLst>
                <a:ext uri="{FF2B5EF4-FFF2-40B4-BE49-F238E27FC236}">
                  <a16:creationId xmlns:a16="http://schemas.microsoft.com/office/drawing/2014/main" id="{9B8964B8-08FC-4B01-870B-78F0ADB93EC5}"/>
                </a:ext>
              </a:extLst>
            </p:cNvPr>
            <p:cNvSpPr/>
            <p:nvPr/>
          </p:nvSpPr>
          <p:spPr>
            <a:xfrm>
              <a:off x="8106989" y="2903678"/>
              <a:ext cx="625674" cy="1933898"/>
            </a:xfrm>
            <a:custGeom>
              <a:avLst/>
              <a:gdLst/>
              <a:ahLst/>
              <a:cxnLst/>
              <a:rect l="l" t="t" r="r" b="b"/>
              <a:pathLst>
                <a:path w="523875" h="1619250">
                  <a:moveTo>
                    <a:pt x="0" y="1619250"/>
                  </a:moveTo>
                  <a:lnTo>
                    <a:pt x="523875" y="1619250"/>
                  </a:lnTo>
                  <a:lnTo>
                    <a:pt x="523875" y="0"/>
                  </a:lnTo>
                  <a:lnTo>
                    <a:pt x="0" y="0"/>
                  </a:lnTo>
                  <a:lnTo>
                    <a:pt x="0" y="1619250"/>
                  </a:lnTo>
                  <a:close/>
                </a:path>
              </a:pathLst>
            </a:custGeom>
            <a:ln w="12700">
              <a:solidFill>
                <a:srgbClr val="2E528F"/>
              </a:solidFill>
            </a:ln>
          </p:spPr>
          <p:txBody>
            <a:bodyPr wrap="square" lIns="0" tIns="0" rIns="0" bIns="0" rtlCol="0"/>
            <a:lstStyle/>
            <a:p>
              <a:endParaRPr sz="528"/>
            </a:p>
          </p:txBody>
        </p:sp>
        <p:sp>
          <p:nvSpPr>
            <p:cNvPr id="31" name="object 23">
              <a:extLst>
                <a:ext uri="{FF2B5EF4-FFF2-40B4-BE49-F238E27FC236}">
                  <a16:creationId xmlns:a16="http://schemas.microsoft.com/office/drawing/2014/main" id="{5244E16D-7000-4A10-8825-F1B4BE1741E4}"/>
                </a:ext>
              </a:extLst>
            </p:cNvPr>
            <p:cNvSpPr txBox="1"/>
            <p:nvPr/>
          </p:nvSpPr>
          <p:spPr>
            <a:xfrm>
              <a:off x="8106987" y="3557147"/>
              <a:ext cx="650659" cy="599478"/>
            </a:xfrm>
            <a:prstGeom prst="rect">
              <a:avLst/>
            </a:prstGeom>
            <a:noFill/>
          </p:spPr>
          <p:txBody>
            <a:bodyPr vert="horz" wrap="square" lIns="0" tIns="0" rIns="0" bIns="0" rtlCol="0">
              <a:spAutoFit/>
            </a:bodyPr>
            <a:lstStyle/>
            <a:p>
              <a:pPr marL="57155" marR="49217" indent="-4763" algn="ctr">
                <a:lnSpc>
                  <a:spcPct val="106300"/>
                </a:lnSpc>
              </a:pPr>
              <a:r>
                <a:rPr lang="fr-FR" sz="800" b="1" spc="-5">
                  <a:latin typeface="Calibri"/>
                  <a:cs typeface="Calibri"/>
                </a:rPr>
                <a:t>Épreuves</a:t>
              </a:r>
              <a:r>
                <a:rPr lang="fr-FR" sz="800" b="1" spc="250">
                  <a:latin typeface="Calibri"/>
                  <a:cs typeface="Calibri"/>
                </a:rPr>
                <a:t> </a:t>
              </a:r>
              <a:r>
                <a:rPr lang="fr-FR" sz="800" b="1" spc="-5">
                  <a:latin typeface="Calibri"/>
                  <a:cs typeface="Calibri"/>
                </a:rPr>
                <a:t>terminales</a:t>
              </a:r>
              <a:r>
                <a:rPr lang="fr-FR" sz="800" b="1" spc="250">
                  <a:latin typeface="Calibri"/>
                  <a:cs typeface="Calibri"/>
                </a:rPr>
                <a:t> </a:t>
              </a:r>
              <a:r>
                <a:rPr lang="fr-FR" sz="800" b="1" spc="-13">
                  <a:latin typeface="Calibri"/>
                  <a:cs typeface="Calibri"/>
                </a:rPr>
                <a:t>PSE</a:t>
              </a:r>
              <a:endParaRPr lang="fr-FR" sz="800">
                <a:latin typeface="Calibri"/>
                <a:cs typeface="Calibri"/>
              </a:endParaRPr>
            </a:p>
            <a:p>
              <a:pPr marL="6986" algn="ctr">
                <a:spcBef>
                  <a:spcPts val="40"/>
                </a:spcBef>
              </a:pPr>
              <a:r>
                <a:rPr sz="800" b="1" spc="-5">
                  <a:latin typeface="Calibri"/>
                  <a:cs typeface="Calibri"/>
                </a:rPr>
                <a:t>Projet</a:t>
              </a:r>
              <a:endParaRPr sz="800">
                <a:latin typeface="Calibri"/>
                <a:cs typeface="Calibri"/>
              </a:endParaRPr>
            </a:p>
          </p:txBody>
        </p:sp>
        <p:pic>
          <p:nvPicPr>
            <p:cNvPr id="32" name="object 24">
              <a:extLst>
                <a:ext uri="{FF2B5EF4-FFF2-40B4-BE49-F238E27FC236}">
                  <a16:creationId xmlns:a16="http://schemas.microsoft.com/office/drawing/2014/main" id="{79271DFC-FE9A-4678-94A8-1E6143CDED79}"/>
                </a:ext>
              </a:extLst>
            </p:cNvPr>
            <p:cNvPicPr/>
            <p:nvPr/>
          </p:nvPicPr>
          <p:blipFill>
            <a:blip r:embed="rId5" cstate="print"/>
            <a:stretch>
              <a:fillRect/>
            </a:stretch>
          </p:blipFill>
          <p:spPr>
            <a:xfrm>
              <a:off x="6784253" y="2901903"/>
              <a:ext cx="1076258" cy="264941"/>
            </a:xfrm>
            <a:prstGeom prst="rect">
              <a:avLst/>
            </a:prstGeom>
            <a:ln>
              <a:noFill/>
            </a:ln>
          </p:spPr>
        </p:pic>
        <p:sp>
          <p:nvSpPr>
            <p:cNvPr id="33" name="object 25">
              <a:extLst>
                <a:ext uri="{FF2B5EF4-FFF2-40B4-BE49-F238E27FC236}">
                  <a16:creationId xmlns:a16="http://schemas.microsoft.com/office/drawing/2014/main" id="{4DFF62E0-794F-4B85-B4A8-41604B1DB3ED}"/>
                </a:ext>
              </a:extLst>
            </p:cNvPr>
            <p:cNvSpPr txBox="1"/>
            <p:nvPr/>
          </p:nvSpPr>
          <p:spPr>
            <a:xfrm>
              <a:off x="6807973" y="2916822"/>
              <a:ext cx="1245340" cy="252775"/>
            </a:xfrm>
            <a:prstGeom prst="rect">
              <a:avLst/>
            </a:prstGeom>
          </p:spPr>
          <p:txBody>
            <a:bodyPr vert="horz" wrap="square" lIns="0" tIns="7938" rIns="0" bIns="0" rtlCol="0">
              <a:spAutoFit/>
            </a:bodyPr>
            <a:lstStyle/>
            <a:p>
              <a:pPr marL="57472" marR="46042" indent="-57472">
                <a:spcBef>
                  <a:spcPts val="63"/>
                </a:spcBef>
              </a:pPr>
              <a:r>
                <a:rPr lang="fr-FR" sz="700" b="1" spc="-40">
                  <a:latin typeface="Calibri"/>
                  <a:cs typeface="Calibri"/>
                </a:rPr>
                <a:t>Épreuves Ens. Pro. candidats</a:t>
              </a:r>
              <a:br>
                <a:rPr lang="fr-FR" sz="700" b="1" spc="-40">
                  <a:latin typeface="Calibri"/>
                  <a:cs typeface="Calibri"/>
                </a:rPr>
              </a:br>
              <a:r>
                <a:rPr lang="fr-FR" sz="700" b="1" spc="-40">
                  <a:latin typeface="Calibri"/>
                  <a:cs typeface="Calibri"/>
                </a:rPr>
                <a:t>individuels et hors contrat</a:t>
              </a:r>
              <a:endParaRPr lang="fr-FR" sz="700" spc="-40">
                <a:latin typeface="Calibri"/>
                <a:cs typeface="Calibri"/>
              </a:endParaRPr>
            </a:p>
          </p:txBody>
        </p:sp>
        <p:sp>
          <p:nvSpPr>
            <p:cNvPr id="34" name="object 26">
              <a:extLst>
                <a:ext uri="{FF2B5EF4-FFF2-40B4-BE49-F238E27FC236}">
                  <a16:creationId xmlns:a16="http://schemas.microsoft.com/office/drawing/2014/main" id="{656F4B65-4207-4E56-9B96-46887D7427B0}"/>
                </a:ext>
              </a:extLst>
            </p:cNvPr>
            <p:cNvSpPr txBox="1"/>
            <p:nvPr/>
          </p:nvSpPr>
          <p:spPr>
            <a:xfrm>
              <a:off x="1231712" y="3602479"/>
              <a:ext cx="4443651" cy="961802"/>
            </a:xfrm>
            <a:prstGeom prst="rect">
              <a:avLst/>
            </a:prstGeom>
          </p:spPr>
          <p:txBody>
            <a:bodyPr vert="horz" wrap="square" lIns="0" tIns="12700" rIns="0" bIns="0" rtlCol="0">
              <a:spAutoFit/>
            </a:bodyPr>
            <a:lstStyle/>
            <a:p>
              <a:pPr marL="171450" marR="265771" indent="-171450">
                <a:spcBef>
                  <a:spcPts val="100"/>
                </a:spcBef>
                <a:buFont typeface="Arial" panose="020B0604020202020204" pitchFamily="34" charset="0"/>
                <a:buChar char="•"/>
              </a:pPr>
              <a:r>
                <a:rPr lang="fr-FR" sz="1200">
                  <a:solidFill>
                    <a:srgbClr val="E62967"/>
                  </a:solidFill>
                  <a:latin typeface="Calibri"/>
                  <a:cs typeface="Calibri"/>
                </a:rPr>
                <a:t>Programme</a:t>
              </a:r>
              <a:r>
                <a:rPr lang="fr-FR" sz="1200" spc="8">
                  <a:solidFill>
                    <a:srgbClr val="E62967"/>
                  </a:solidFill>
                  <a:latin typeface="Calibri"/>
                  <a:cs typeface="Calibri"/>
                </a:rPr>
                <a:t> </a:t>
              </a:r>
              <a:r>
                <a:rPr lang="fr-FR" sz="1200">
                  <a:solidFill>
                    <a:srgbClr val="E62967"/>
                  </a:solidFill>
                  <a:latin typeface="Calibri"/>
                  <a:cs typeface="Calibri"/>
                </a:rPr>
                <a:t>commun</a:t>
              </a:r>
              <a:r>
                <a:rPr lang="fr-FR" sz="1200" spc="-15">
                  <a:solidFill>
                    <a:srgbClr val="E62967"/>
                  </a:solidFill>
                  <a:latin typeface="Calibri"/>
                  <a:cs typeface="Calibri"/>
                </a:rPr>
                <a:t> </a:t>
              </a:r>
              <a:r>
                <a:rPr lang="fr-FR" sz="1200">
                  <a:solidFill>
                    <a:srgbClr val="E62967"/>
                  </a:solidFill>
                  <a:latin typeface="Calibri"/>
                  <a:cs typeface="Calibri"/>
                </a:rPr>
                <a:t>à</a:t>
              </a:r>
              <a:r>
                <a:rPr lang="fr-FR" sz="1200" spc="-28">
                  <a:solidFill>
                    <a:srgbClr val="E62967"/>
                  </a:solidFill>
                  <a:latin typeface="Calibri"/>
                  <a:cs typeface="Calibri"/>
                </a:rPr>
                <a:t> </a:t>
              </a:r>
              <a:r>
                <a:rPr lang="fr-FR" sz="1200">
                  <a:solidFill>
                    <a:srgbClr val="E62967"/>
                  </a:solidFill>
                  <a:latin typeface="Calibri"/>
                  <a:cs typeface="Calibri"/>
                </a:rPr>
                <a:t>tous</a:t>
              </a:r>
              <a:r>
                <a:rPr lang="fr-FR" sz="1200" spc="-13">
                  <a:solidFill>
                    <a:srgbClr val="E62967"/>
                  </a:solidFill>
                  <a:latin typeface="Calibri"/>
                  <a:cs typeface="Calibri"/>
                </a:rPr>
                <a:t> </a:t>
              </a:r>
              <a:r>
                <a:rPr lang="fr-FR" sz="1200">
                  <a:solidFill>
                    <a:srgbClr val="E62967"/>
                  </a:solidFill>
                  <a:latin typeface="Calibri"/>
                  <a:cs typeface="Calibri"/>
                </a:rPr>
                <a:t>les</a:t>
              </a:r>
              <a:r>
                <a:rPr lang="fr-FR" sz="1200" spc="-13">
                  <a:solidFill>
                    <a:srgbClr val="E62967"/>
                  </a:solidFill>
                  <a:latin typeface="Calibri"/>
                  <a:cs typeface="Calibri"/>
                </a:rPr>
                <a:t> </a:t>
              </a:r>
              <a:r>
                <a:rPr lang="fr-FR" sz="1200" spc="-5">
                  <a:solidFill>
                    <a:srgbClr val="E62967"/>
                  </a:solidFill>
                  <a:latin typeface="Calibri"/>
                  <a:cs typeface="Calibri"/>
                </a:rPr>
                <a:t>élèves</a:t>
              </a:r>
            </a:p>
            <a:p>
              <a:pPr marL="171450" marR="265771" indent="-171450">
                <a:spcBef>
                  <a:spcPts val="100"/>
                </a:spcBef>
                <a:buFont typeface="Arial" panose="020B0604020202020204" pitchFamily="34" charset="0"/>
                <a:buChar char="•"/>
              </a:pPr>
              <a:r>
                <a:rPr lang="fr-FR" sz="1200" spc="5">
                  <a:solidFill>
                    <a:srgbClr val="E62967"/>
                  </a:solidFill>
                  <a:latin typeface="Calibri"/>
                  <a:cs typeface="Calibri"/>
                </a:rPr>
                <a:t>Enseignements</a:t>
              </a:r>
              <a:r>
                <a:rPr lang="fr-FR" sz="1200" spc="-33">
                  <a:solidFill>
                    <a:srgbClr val="E62967"/>
                  </a:solidFill>
                  <a:latin typeface="Calibri"/>
                  <a:cs typeface="Calibri"/>
                </a:rPr>
                <a:t> </a:t>
              </a:r>
              <a:r>
                <a:rPr lang="fr-FR" sz="1200">
                  <a:solidFill>
                    <a:srgbClr val="E62967"/>
                  </a:solidFill>
                  <a:latin typeface="Calibri"/>
                  <a:cs typeface="Calibri"/>
                </a:rPr>
                <a:t>généraux</a:t>
              </a:r>
              <a:r>
                <a:rPr lang="fr-FR" sz="1200" spc="-15">
                  <a:solidFill>
                    <a:srgbClr val="E62967"/>
                  </a:solidFill>
                  <a:latin typeface="Calibri"/>
                  <a:cs typeface="Calibri"/>
                </a:rPr>
                <a:t> </a:t>
              </a:r>
              <a:r>
                <a:rPr lang="fr-FR" sz="1200" spc="5">
                  <a:solidFill>
                    <a:srgbClr val="E62967"/>
                  </a:solidFill>
                  <a:latin typeface="Calibri"/>
                  <a:cs typeface="Calibri"/>
                </a:rPr>
                <a:t>et</a:t>
              </a:r>
              <a:r>
                <a:rPr lang="fr-FR" sz="1200" spc="-38">
                  <a:solidFill>
                    <a:srgbClr val="E62967"/>
                  </a:solidFill>
                  <a:latin typeface="Calibri"/>
                  <a:cs typeface="Calibri"/>
                </a:rPr>
                <a:t> </a:t>
              </a:r>
              <a:r>
                <a:rPr lang="fr-FR" sz="1200" spc="-5">
                  <a:solidFill>
                    <a:srgbClr val="E62967"/>
                  </a:solidFill>
                  <a:latin typeface="Calibri"/>
                  <a:cs typeface="Calibri"/>
                </a:rPr>
                <a:t>professionnels</a:t>
              </a:r>
            </a:p>
            <a:p>
              <a:pPr marL="171450" marR="265771" indent="-171450">
                <a:spcBef>
                  <a:spcPts val="100"/>
                </a:spcBef>
                <a:buFont typeface="Arial" panose="020B0604020202020204" pitchFamily="34" charset="0"/>
                <a:buChar char="•"/>
              </a:pPr>
              <a:r>
                <a:rPr lang="fr-FR" sz="1200" spc="5">
                  <a:solidFill>
                    <a:srgbClr val="E62967"/>
                  </a:solidFill>
                  <a:latin typeface="Calibri"/>
                  <a:cs typeface="Calibri"/>
                </a:rPr>
                <a:t>Avenir</a:t>
              </a:r>
              <a:r>
                <a:rPr lang="fr-FR" sz="1200" spc="-40">
                  <a:solidFill>
                    <a:srgbClr val="E62967"/>
                  </a:solidFill>
                  <a:latin typeface="Calibri"/>
                  <a:cs typeface="Calibri"/>
                </a:rPr>
                <a:t> </a:t>
              </a:r>
              <a:r>
                <a:rPr lang="fr-FR" sz="1200" spc="5">
                  <a:solidFill>
                    <a:srgbClr val="E62967"/>
                  </a:solidFill>
                  <a:latin typeface="Calibri"/>
                  <a:cs typeface="Calibri"/>
                </a:rPr>
                <a:t>Pro</a:t>
              </a:r>
              <a:r>
                <a:rPr lang="fr-FR" sz="1200" spc="-25">
                  <a:solidFill>
                    <a:srgbClr val="E62967"/>
                  </a:solidFill>
                  <a:latin typeface="Calibri"/>
                  <a:cs typeface="Calibri"/>
                </a:rPr>
                <a:t> </a:t>
              </a:r>
              <a:r>
                <a:rPr lang="fr-FR" sz="1200" spc="5">
                  <a:solidFill>
                    <a:srgbClr val="E62967"/>
                  </a:solidFill>
                  <a:latin typeface="Calibri"/>
                  <a:cs typeface="Calibri"/>
                </a:rPr>
                <a:t>avec</a:t>
              </a:r>
              <a:r>
                <a:rPr lang="fr-FR" sz="1200" spc="-43">
                  <a:solidFill>
                    <a:srgbClr val="E62967"/>
                  </a:solidFill>
                  <a:latin typeface="Calibri"/>
                  <a:cs typeface="Calibri"/>
                </a:rPr>
                <a:t> </a:t>
              </a:r>
              <a:r>
                <a:rPr lang="fr-FR" sz="1200">
                  <a:solidFill>
                    <a:srgbClr val="E62967"/>
                  </a:solidFill>
                  <a:latin typeface="Calibri"/>
                  <a:cs typeface="Calibri"/>
                </a:rPr>
                <a:t>France</a:t>
              </a:r>
              <a:r>
                <a:rPr lang="fr-FR" sz="1200" spc="-3">
                  <a:solidFill>
                    <a:srgbClr val="E62967"/>
                  </a:solidFill>
                  <a:latin typeface="Calibri"/>
                  <a:cs typeface="Calibri"/>
                </a:rPr>
                <a:t> </a:t>
              </a:r>
              <a:r>
                <a:rPr lang="fr-FR" sz="1200" spc="-5">
                  <a:solidFill>
                    <a:srgbClr val="E62967"/>
                  </a:solidFill>
                  <a:latin typeface="Calibri"/>
                  <a:cs typeface="Calibri"/>
                </a:rPr>
                <a:t>Travail</a:t>
              </a:r>
              <a:endParaRPr lang="fr-FR" sz="1200">
                <a:solidFill>
                  <a:srgbClr val="E62967"/>
                </a:solidFill>
                <a:latin typeface="Calibri"/>
                <a:cs typeface="Calibri"/>
              </a:endParaRPr>
            </a:p>
            <a:p>
              <a:pPr marL="171450" indent="-171450">
                <a:buFont typeface="Arial" panose="020B0604020202020204" pitchFamily="34" charset="0"/>
                <a:buChar char="•"/>
              </a:pPr>
              <a:r>
                <a:rPr lang="fr-FR" sz="1200" spc="5">
                  <a:solidFill>
                    <a:srgbClr val="E62967"/>
                  </a:solidFill>
                  <a:latin typeface="Calibri"/>
                  <a:cs typeface="Calibri"/>
                </a:rPr>
                <a:t>Soutien</a:t>
              </a:r>
              <a:r>
                <a:rPr lang="fr-FR" sz="1200" spc="-15">
                  <a:solidFill>
                    <a:srgbClr val="E62967"/>
                  </a:solidFill>
                  <a:latin typeface="Calibri"/>
                  <a:cs typeface="Calibri"/>
                </a:rPr>
                <a:t> </a:t>
              </a:r>
              <a:r>
                <a:rPr lang="fr-FR" sz="1200">
                  <a:solidFill>
                    <a:srgbClr val="E62967"/>
                  </a:solidFill>
                  <a:latin typeface="Calibri"/>
                  <a:cs typeface="Calibri"/>
                </a:rPr>
                <a:t>au</a:t>
              </a:r>
              <a:r>
                <a:rPr lang="fr-FR" sz="1200" spc="-15">
                  <a:solidFill>
                    <a:srgbClr val="E62967"/>
                  </a:solidFill>
                  <a:latin typeface="Calibri"/>
                  <a:cs typeface="Calibri"/>
                </a:rPr>
                <a:t> </a:t>
              </a:r>
              <a:r>
                <a:rPr lang="fr-FR" sz="1200" spc="-5">
                  <a:solidFill>
                    <a:srgbClr val="E62967"/>
                  </a:solidFill>
                  <a:latin typeface="Calibri"/>
                  <a:cs typeface="Calibri"/>
                </a:rPr>
                <a:t>parcours</a:t>
              </a:r>
              <a:endParaRPr lang="fr-FR" sz="1200">
                <a:solidFill>
                  <a:srgbClr val="E62967"/>
                </a:solidFill>
                <a:latin typeface="Calibri"/>
                <a:cs typeface="Calibri"/>
              </a:endParaRPr>
            </a:p>
            <a:p>
              <a:pPr marL="171450" indent="-171450">
                <a:buFont typeface="Arial" panose="020B0604020202020204" pitchFamily="34" charset="0"/>
                <a:buChar char="•"/>
              </a:pPr>
              <a:r>
                <a:rPr lang="fr-FR" sz="1200">
                  <a:solidFill>
                    <a:srgbClr val="E62967"/>
                  </a:solidFill>
                  <a:latin typeface="Calibri"/>
                  <a:cs typeface="Calibri"/>
                </a:rPr>
                <a:t>6</a:t>
              </a:r>
              <a:r>
                <a:rPr lang="fr-FR" sz="1200" spc="47">
                  <a:solidFill>
                    <a:srgbClr val="E62967"/>
                  </a:solidFill>
                  <a:latin typeface="Calibri"/>
                  <a:cs typeface="Calibri"/>
                </a:rPr>
                <a:t> </a:t>
              </a:r>
              <a:r>
                <a:rPr lang="fr-FR" sz="1200">
                  <a:solidFill>
                    <a:srgbClr val="E62967"/>
                  </a:solidFill>
                  <a:latin typeface="Calibri"/>
                  <a:cs typeface="Calibri"/>
                </a:rPr>
                <a:t>semaines</a:t>
              </a:r>
              <a:r>
                <a:rPr lang="fr-FR" sz="1200" spc="-18">
                  <a:solidFill>
                    <a:srgbClr val="E62967"/>
                  </a:solidFill>
                  <a:latin typeface="Calibri"/>
                  <a:cs typeface="Calibri"/>
                </a:rPr>
                <a:t> </a:t>
              </a:r>
              <a:r>
                <a:rPr lang="fr-FR" sz="1200">
                  <a:solidFill>
                    <a:srgbClr val="E62967"/>
                  </a:solidFill>
                  <a:latin typeface="Calibri"/>
                  <a:cs typeface="Calibri"/>
                </a:rPr>
                <a:t>de</a:t>
              </a:r>
              <a:r>
                <a:rPr lang="fr-FR" sz="1200" spc="5">
                  <a:solidFill>
                    <a:srgbClr val="E62967"/>
                  </a:solidFill>
                  <a:latin typeface="Calibri"/>
                  <a:cs typeface="Calibri"/>
                </a:rPr>
                <a:t> </a:t>
              </a:r>
              <a:r>
                <a:rPr lang="fr-FR" sz="1200">
                  <a:solidFill>
                    <a:srgbClr val="E62967"/>
                  </a:solidFill>
                  <a:latin typeface="Calibri"/>
                  <a:cs typeface="Calibri"/>
                </a:rPr>
                <a:t>PFMP</a:t>
              </a:r>
              <a:r>
                <a:rPr lang="fr-FR" sz="1200" spc="-13">
                  <a:solidFill>
                    <a:srgbClr val="E62967"/>
                  </a:solidFill>
                  <a:latin typeface="Calibri"/>
                  <a:cs typeface="Calibri"/>
                </a:rPr>
                <a:t> </a:t>
              </a:r>
              <a:r>
                <a:rPr lang="fr-FR" sz="1200">
                  <a:solidFill>
                    <a:srgbClr val="E62967"/>
                  </a:solidFill>
                  <a:latin typeface="Calibri"/>
                  <a:cs typeface="Calibri"/>
                </a:rPr>
                <a:t>planifiées</a:t>
              </a:r>
              <a:r>
                <a:rPr lang="fr-FR" sz="1200" spc="-15">
                  <a:solidFill>
                    <a:srgbClr val="E62967"/>
                  </a:solidFill>
                  <a:latin typeface="Calibri"/>
                  <a:cs typeface="Calibri"/>
                </a:rPr>
                <a:t> </a:t>
              </a:r>
              <a:r>
                <a:rPr lang="fr-FR" sz="1200">
                  <a:solidFill>
                    <a:srgbClr val="E62967"/>
                  </a:solidFill>
                  <a:latin typeface="Calibri"/>
                  <a:cs typeface="Calibri"/>
                </a:rPr>
                <a:t>à</a:t>
              </a:r>
              <a:r>
                <a:rPr lang="fr-FR" sz="1200" spc="-35">
                  <a:solidFill>
                    <a:srgbClr val="E62967"/>
                  </a:solidFill>
                  <a:latin typeface="Calibri"/>
                  <a:cs typeface="Calibri"/>
                </a:rPr>
                <a:t> </a:t>
              </a:r>
              <a:r>
                <a:rPr lang="fr-FR" sz="1200">
                  <a:solidFill>
                    <a:srgbClr val="E62967"/>
                  </a:solidFill>
                  <a:latin typeface="Calibri"/>
                  <a:cs typeface="Calibri"/>
                </a:rPr>
                <a:t>l’initiative</a:t>
              </a:r>
              <a:r>
                <a:rPr lang="fr-FR" sz="1200" spc="5">
                  <a:solidFill>
                    <a:srgbClr val="E62967"/>
                  </a:solidFill>
                  <a:latin typeface="Calibri"/>
                  <a:cs typeface="Calibri"/>
                </a:rPr>
                <a:t> </a:t>
              </a:r>
              <a:r>
                <a:rPr lang="fr-FR" sz="1200">
                  <a:solidFill>
                    <a:srgbClr val="E62967"/>
                  </a:solidFill>
                  <a:latin typeface="Calibri"/>
                  <a:cs typeface="Calibri"/>
                </a:rPr>
                <a:t>des</a:t>
              </a:r>
              <a:r>
                <a:rPr sz="1200" spc="-15">
                  <a:solidFill>
                    <a:srgbClr val="E62967"/>
                  </a:solidFill>
                  <a:latin typeface="Calibri"/>
                  <a:cs typeface="Calibri"/>
                </a:rPr>
                <a:t> </a:t>
              </a:r>
              <a:r>
                <a:rPr sz="1200" spc="-10">
                  <a:solidFill>
                    <a:srgbClr val="E62967"/>
                  </a:solidFill>
                  <a:latin typeface="Calibri"/>
                  <a:cs typeface="Calibri"/>
                </a:rPr>
                <a:t>EPLE</a:t>
              </a:r>
              <a:endParaRPr sz="1200">
                <a:solidFill>
                  <a:srgbClr val="E62967"/>
                </a:solidFill>
                <a:latin typeface="Calibri"/>
                <a:cs typeface="Calibri"/>
              </a:endParaRPr>
            </a:p>
          </p:txBody>
        </p:sp>
        <p:sp>
          <p:nvSpPr>
            <p:cNvPr id="4" name="Rectangle 3">
              <a:extLst>
                <a:ext uri="{FF2B5EF4-FFF2-40B4-BE49-F238E27FC236}">
                  <a16:creationId xmlns:a16="http://schemas.microsoft.com/office/drawing/2014/main" id="{E7F585E1-98FB-411A-9B1F-2F8A32D8C17A}"/>
                </a:ext>
              </a:extLst>
            </p:cNvPr>
            <p:cNvSpPr/>
            <p:nvPr/>
          </p:nvSpPr>
          <p:spPr>
            <a:xfrm>
              <a:off x="3762711" y="2198589"/>
              <a:ext cx="878290" cy="42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bas 43">
              <a:extLst>
                <a:ext uri="{FF2B5EF4-FFF2-40B4-BE49-F238E27FC236}">
                  <a16:creationId xmlns:a16="http://schemas.microsoft.com/office/drawing/2014/main" id="{FAB2AC9A-838F-45AC-9BDA-3768CAF7ABA2}"/>
                </a:ext>
              </a:extLst>
            </p:cNvPr>
            <p:cNvSpPr/>
            <p:nvPr/>
          </p:nvSpPr>
          <p:spPr>
            <a:xfrm>
              <a:off x="3628172" y="1759905"/>
              <a:ext cx="1190434" cy="821393"/>
            </a:xfrm>
            <a:prstGeom prst="downArrow">
              <a:avLst>
                <a:gd name="adj1" fmla="val 72381"/>
                <a:gd name="adj2" fmla="val 480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Fin des vœux </a:t>
              </a:r>
              <a:r>
                <a:rPr lang="fr-FR" err="1"/>
                <a:t>Parcoursup</a:t>
              </a:r>
              <a:endParaRPr lang="fr-FR"/>
            </a:p>
          </p:txBody>
        </p:sp>
        <p:sp>
          <p:nvSpPr>
            <p:cNvPr id="42" name="object 4">
              <a:extLst>
                <a:ext uri="{FF2B5EF4-FFF2-40B4-BE49-F238E27FC236}">
                  <a16:creationId xmlns:a16="http://schemas.microsoft.com/office/drawing/2014/main" id="{E51B5E6A-A8CE-4451-B7EC-CCD052AC5B59}"/>
                </a:ext>
              </a:extLst>
            </p:cNvPr>
            <p:cNvSpPr/>
            <p:nvPr/>
          </p:nvSpPr>
          <p:spPr>
            <a:xfrm>
              <a:off x="382767" y="2892300"/>
              <a:ext cx="8349894" cy="1945275"/>
            </a:xfrm>
            <a:custGeom>
              <a:avLst/>
              <a:gdLst/>
              <a:ahLst/>
              <a:cxnLst/>
              <a:rect l="l" t="t" r="r" b="b"/>
              <a:pathLst>
                <a:path w="6991350" h="1628775">
                  <a:moveTo>
                    <a:pt x="0" y="1628775"/>
                  </a:moveTo>
                  <a:lnTo>
                    <a:pt x="6991350" y="1628775"/>
                  </a:lnTo>
                  <a:lnTo>
                    <a:pt x="6991350" y="0"/>
                  </a:lnTo>
                  <a:lnTo>
                    <a:pt x="0" y="0"/>
                  </a:lnTo>
                  <a:lnTo>
                    <a:pt x="0" y="1628775"/>
                  </a:lnTo>
                  <a:close/>
                </a:path>
              </a:pathLst>
            </a:custGeom>
            <a:ln w="38100">
              <a:solidFill>
                <a:srgbClr val="002060"/>
              </a:solidFill>
            </a:ln>
          </p:spPr>
          <p:txBody>
            <a:bodyPr wrap="square" lIns="0" tIns="0" rIns="0" bIns="0" rtlCol="0"/>
            <a:lstStyle/>
            <a:p>
              <a:endParaRPr sz="528"/>
            </a:p>
          </p:txBody>
        </p:sp>
      </p:grpSp>
      <p:sp>
        <p:nvSpPr>
          <p:cNvPr id="51" name="TextBox 3">
            <a:extLst>
              <a:ext uri="{FF2B5EF4-FFF2-40B4-BE49-F238E27FC236}">
                <a16:creationId xmlns:a16="http://schemas.microsoft.com/office/drawing/2014/main" id="{C2E10134-55C8-434D-9C8F-E8F4E9F245FD}"/>
              </a:ext>
            </a:extLst>
          </p:cNvPr>
          <p:cNvSpPr txBox="1"/>
          <p:nvPr/>
        </p:nvSpPr>
        <p:spPr>
          <a:xfrm>
            <a:off x="5827763" y="1260350"/>
            <a:ext cx="1932342" cy="369332"/>
          </a:xfrm>
          <a:prstGeom prst="rect">
            <a:avLst/>
          </a:prstGeom>
        </p:spPr>
        <p:txBody>
          <a:bodyPr wrap="square" lIns="0" tIns="0" rIns="0" bIns="0" rtlCol="0" anchor="t">
            <a:spAutoFit/>
          </a:bodyPr>
          <a:lstStyle/>
          <a:p>
            <a:r>
              <a:rPr lang="fr-FR" sz="2400">
                <a:solidFill>
                  <a:schemeClr val="bg1"/>
                </a:solidFill>
                <a:latin typeface="Bahnschrift SemiBold"/>
              </a:rPr>
              <a:t>2024-2025</a:t>
            </a:r>
            <a:endParaRPr lang="en-US" sz="2400">
              <a:solidFill>
                <a:schemeClr val="bg1"/>
              </a:solidFill>
              <a:latin typeface="Bahnschrift SemiBold"/>
            </a:endParaRPr>
          </a:p>
        </p:txBody>
      </p:sp>
      <p:sp>
        <p:nvSpPr>
          <p:cNvPr id="53" name="TextBox 12">
            <a:extLst>
              <a:ext uri="{FF2B5EF4-FFF2-40B4-BE49-F238E27FC236}">
                <a16:creationId xmlns:a16="http://schemas.microsoft.com/office/drawing/2014/main" id="{506A4A39-F467-41F5-9B6D-68E861226922}"/>
              </a:ext>
            </a:extLst>
          </p:cNvPr>
          <p:cNvSpPr txBox="1"/>
          <p:nvPr/>
        </p:nvSpPr>
        <p:spPr>
          <a:xfrm>
            <a:off x="2441246" y="1397065"/>
            <a:ext cx="3564285" cy="218008"/>
          </a:xfrm>
          <a:prstGeom prst="rect">
            <a:avLst/>
          </a:prstGeom>
        </p:spPr>
        <p:txBody>
          <a:bodyPr wrap="square" lIns="0" tIns="0" rIns="0" bIns="0" rtlCol="0" anchor="t">
            <a:spAutoFit/>
          </a:bodyPr>
          <a:lstStyle/>
          <a:p>
            <a:pPr>
              <a:lnSpc>
                <a:spcPts val="1680"/>
              </a:lnSpc>
            </a:pPr>
            <a:r>
              <a:rPr lang="fr-FR" sz="1650">
                <a:solidFill>
                  <a:schemeClr val="bg1"/>
                </a:solidFill>
                <a:latin typeface="Marianne Medium" panose="02000000000000000000" pitchFamily="50" charset="0"/>
              </a:rPr>
              <a:t>Schéma organisationnel retenu</a:t>
            </a:r>
          </a:p>
        </p:txBody>
      </p:sp>
      <p:sp>
        <p:nvSpPr>
          <p:cNvPr id="59" name="TextBox 59">
            <a:extLst>
              <a:ext uri="{FF2B5EF4-FFF2-40B4-BE49-F238E27FC236}">
                <a16:creationId xmlns:a16="http://schemas.microsoft.com/office/drawing/2014/main" id="{AA7411C0-F7EF-4EE6-A4D7-C92867C9D289}"/>
              </a:ext>
            </a:extLst>
          </p:cNvPr>
          <p:cNvSpPr txBox="1"/>
          <p:nvPr/>
        </p:nvSpPr>
        <p:spPr>
          <a:xfrm>
            <a:off x="1346060" y="959899"/>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1" name="TextBox 58">
            <a:extLst>
              <a:ext uri="{FF2B5EF4-FFF2-40B4-BE49-F238E27FC236}">
                <a16:creationId xmlns:a16="http://schemas.microsoft.com/office/drawing/2014/main" id="{E041D772-3EB7-4054-A755-DD810BBE81F1}"/>
              </a:ext>
            </a:extLst>
          </p:cNvPr>
          <p:cNvSpPr txBox="1"/>
          <p:nvPr/>
        </p:nvSpPr>
        <p:spPr>
          <a:xfrm>
            <a:off x="179080" y="125888"/>
            <a:ext cx="8088619" cy="615553"/>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4</a:t>
            </a:r>
            <a:r>
              <a:rPr lang="fr-FR" sz="2400">
                <a:solidFill>
                  <a:srgbClr val="27347F"/>
                </a:solidFill>
                <a:latin typeface="Marianne ExtraBold" panose="02000000000000000000" pitchFamily="50" charset="0"/>
              </a:rPr>
              <a:t> </a:t>
            </a:r>
            <a:r>
              <a:rPr lang="fr-FR" sz="1600">
                <a:solidFill>
                  <a:srgbClr val="27347F"/>
                </a:solidFill>
                <a:latin typeface="Marianne" panose="02000000000000000000" pitchFamily="50" charset="0"/>
              </a:rPr>
              <a:t>- Organiser l’année de terminale en lien avec le projet de l’élève : obtenir un diplôme puis, soit accéder à l’emploi, soit poursuivre ses études</a:t>
            </a:r>
          </a:p>
        </p:txBody>
      </p:sp>
      <p:grpSp>
        <p:nvGrpSpPr>
          <p:cNvPr id="46" name="Group 21">
            <a:extLst>
              <a:ext uri="{FF2B5EF4-FFF2-40B4-BE49-F238E27FC236}">
                <a16:creationId xmlns:a16="http://schemas.microsoft.com/office/drawing/2014/main" id="{89B8CD4D-F962-4C0C-B7DB-FD7AB272575D}"/>
              </a:ext>
            </a:extLst>
          </p:cNvPr>
          <p:cNvGrpSpPr/>
          <p:nvPr/>
        </p:nvGrpSpPr>
        <p:grpSpPr>
          <a:xfrm>
            <a:off x="362225" y="848457"/>
            <a:ext cx="771525" cy="771525"/>
            <a:chOff x="0" y="0"/>
            <a:chExt cx="2057400" cy="2057400"/>
          </a:xfrm>
        </p:grpSpPr>
        <p:grpSp>
          <p:nvGrpSpPr>
            <p:cNvPr id="47" name="Group 22">
              <a:extLst>
                <a:ext uri="{FF2B5EF4-FFF2-40B4-BE49-F238E27FC236}">
                  <a16:creationId xmlns:a16="http://schemas.microsoft.com/office/drawing/2014/main" id="{D751449B-1D68-4A8E-844F-1736BD0E51AF}"/>
                </a:ext>
              </a:extLst>
            </p:cNvPr>
            <p:cNvGrpSpPr/>
            <p:nvPr/>
          </p:nvGrpSpPr>
          <p:grpSpPr>
            <a:xfrm>
              <a:off x="0" y="0"/>
              <a:ext cx="2057400" cy="2057400"/>
              <a:chOff x="0" y="0"/>
              <a:chExt cx="812800" cy="812800"/>
            </a:xfrm>
          </p:grpSpPr>
          <p:sp>
            <p:nvSpPr>
              <p:cNvPr id="49" name="Freeform 23">
                <a:extLst>
                  <a:ext uri="{FF2B5EF4-FFF2-40B4-BE49-F238E27FC236}">
                    <a16:creationId xmlns:a16="http://schemas.microsoft.com/office/drawing/2014/main" id="{F21FD39A-FB4A-4C74-9C38-F9D70C36BF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50" name="TextBox 24">
                <a:extLst>
                  <a:ext uri="{FF2B5EF4-FFF2-40B4-BE49-F238E27FC236}">
                    <a16:creationId xmlns:a16="http://schemas.microsoft.com/office/drawing/2014/main" id="{7D21B239-A729-4B57-9A62-7F275550FAB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48" name="Freeform 25">
              <a:extLst>
                <a:ext uri="{FF2B5EF4-FFF2-40B4-BE49-F238E27FC236}">
                  <a16:creationId xmlns:a16="http://schemas.microsoft.com/office/drawing/2014/main" id="{A535D37E-9F1A-41A8-8A1F-C8EF0AE92F0E}"/>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 coins arrondis 56">
            <a:extLst>
              <a:ext uri="{FF2B5EF4-FFF2-40B4-BE49-F238E27FC236}">
                <a16:creationId xmlns:a16="http://schemas.microsoft.com/office/drawing/2014/main" id="{7EEE143A-ACB4-4C64-B5AB-2430B92B45E5}"/>
              </a:ext>
            </a:extLst>
          </p:cNvPr>
          <p:cNvSpPr/>
          <p:nvPr/>
        </p:nvSpPr>
        <p:spPr>
          <a:xfrm>
            <a:off x="6400800" y="993307"/>
            <a:ext cx="2453696" cy="3864443"/>
          </a:xfrm>
          <a:prstGeom prst="roundRect">
            <a:avLst>
              <a:gd name="adj" fmla="val 19005"/>
            </a:avLst>
          </a:prstGeom>
          <a:solidFill>
            <a:srgbClr val="ED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446" algn="ctr">
              <a:spcBef>
                <a:spcPts val="410"/>
              </a:spcBef>
            </a:pPr>
            <a:endParaRPr lang="fr-FR" sz="1100">
              <a:solidFill>
                <a:schemeClr val="bg1"/>
              </a:solidFill>
              <a:latin typeface="Marianne" panose="02000000000000000000" pitchFamily="50" charset="0"/>
              <a:cs typeface="Calibri"/>
            </a:endParaRPr>
          </a:p>
        </p:txBody>
      </p:sp>
      <p:sp>
        <p:nvSpPr>
          <p:cNvPr id="42" name="Rectangle : coins arrondis 41">
            <a:extLst>
              <a:ext uri="{FF2B5EF4-FFF2-40B4-BE49-F238E27FC236}">
                <a16:creationId xmlns:a16="http://schemas.microsoft.com/office/drawing/2014/main" id="{4246E1F0-462E-4F05-995A-E775893C0D5D}"/>
              </a:ext>
            </a:extLst>
          </p:cNvPr>
          <p:cNvSpPr/>
          <p:nvPr/>
        </p:nvSpPr>
        <p:spPr>
          <a:xfrm>
            <a:off x="604682" y="993306"/>
            <a:ext cx="5668788" cy="3864443"/>
          </a:xfrm>
          <a:prstGeom prst="roundRect">
            <a:avLst>
              <a:gd name="adj" fmla="val 10448"/>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446" algn="ctr">
              <a:spcBef>
                <a:spcPts val="410"/>
              </a:spcBef>
            </a:pPr>
            <a:endParaRPr lang="fr-FR" sz="1100">
              <a:solidFill>
                <a:schemeClr val="bg1"/>
              </a:solidFill>
              <a:latin typeface="Marianne" panose="02000000000000000000" pitchFamily="50" charset="0"/>
              <a:cs typeface="Calibri"/>
            </a:endParaRPr>
          </a:p>
        </p:txBody>
      </p:sp>
      <p:sp>
        <p:nvSpPr>
          <p:cNvPr id="2" name="TextBox 2"/>
          <p:cNvSpPr txBox="1"/>
          <p:nvPr/>
        </p:nvSpPr>
        <p:spPr>
          <a:xfrm>
            <a:off x="1223963" y="285750"/>
            <a:ext cx="7891462" cy="364459"/>
          </a:xfrm>
          <a:prstGeom prst="rect">
            <a:avLst/>
          </a:prstGeom>
        </p:spPr>
        <p:txBody>
          <a:bodyPr wrap="square" lIns="0" tIns="0" rIns="0" bIns="0" rtlCol="0" anchor="t">
            <a:spAutoFit/>
          </a:bodyPr>
          <a:lstStyle/>
          <a:p>
            <a:pPr algn="ctr">
              <a:lnSpc>
                <a:spcPts val="2772"/>
              </a:lnSpc>
            </a:pPr>
            <a:r>
              <a:rPr lang="en-US" sz="3400" spc="300" dirty="0">
                <a:solidFill>
                  <a:srgbClr val="2E54A2"/>
                </a:solidFill>
                <a:latin typeface="Bahnschrift Condensed"/>
              </a:rPr>
              <a:t>LES DIFFICULTÉS DU LYCÉE PROFESSIONNEL</a:t>
            </a:r>
          </a:p>
        </p:txBody>
      </p:sp>
      <p:sp>
        <p:nvSpPr>
          <p:cNvPr id="14" name="Freeform 6">
            <a:extLst>
              <a:ext uri="{FF2B5EF4-FFF2-40B4-BE49-F238E27FC236}">
                <a16:creationId xmlns:a16="http://schemas.microsoft.com/office/drawing/2014/main" id="{4FBCEEC7-C604-4BBD-AF0F-5310D1B9B555}"/>
              </a:ext>
            </a:extLst>
          </p:cNvPr>
          <p:cNvSpPr/>
          <p:nvPr/>
        </p:nvSpPr>
        <p:spPr>
          <a:xfrm>
            <a:off x="8472271" y="4817270"/>
            <a:ext cx="769199" cy="74462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317006" y="-2148062"/>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object 76">
            <a:extLst>
              <a:ext uri="{FF2B5EF4-FFF2-40B4-BE49-F238E27FC236}">
                <a16:creationId xmlns:a16="http://schemas.microsoft.com/office/drawing/2014/main" id="{B254F1BB-249D-4203-B689-DF27BF14476F}"/>
              </a:ext>
            </a:extLst>
          </p:cNvPr>
          <p:cNvSpPr txBox="1"/>
          <p:nvPr/>
        </p:nvSpPr>
        <p:spPr>
          <a:xfrm>
            <a:off x="6720687" y="3436385"/>
            <a:ext cx="1818631" cy="223459"/>
          </a:xfrm>
          <a:prstGeom prst="rect">
            <a:avLst/>
          </a:prstGeom>
        </p:spPr>
        <p:txBody>
          <a:bodyPr vert="horz" wrap="square" lIns="0" tIns="7938" rIns="0" bIns="0" rtlCol="0">
            <a:spAutoFit/>
          </a:bodyPr>
          <a:lstStyle/>
          <a:p>
            <a:pPr marL="6351" algn="ctr">
              <a:spcBef>
                <a:spcPts val="63"/>
              </a:spcBef>
            </a:pPr>
            <a:r>
              <a:rPr sz="1400" b="1">
                <a:latin typeface="Marianne ExtraBold" panose="02000000000000000000" pitchFamily="50" charset="0"/>
                <a:cs typeface="Calibri"/>
              </a:rPr>
              <a:t>72</a:t>
            </a:r>
            <a:r>
              <a:rPr sz="1400" b="1" spc="-13">
                <a:latin typeface="Marianne ExtraBold" panose="02000000000000000000" pitchFamily="50" charset="0"/>
                <a:cs typeface="Calibri"/>
              </a:rPr>
              <a:t> </a:t>
            </a:r>
            <a:r>
              <a:rPr sz="1400" b="1">
                <a:latin typeface="Marianne ExtraBold" panose="02000000000000000000" pitchFamily="50" charset="0"/>
                <a:cs typeface="Calibri"/>
              </a:rPr>
              <a:t>900</a:t>
            </a:r>
            <a:r>
              <a:rPr sz="1400" b="1" spc="-3">
                <a:latin typeface="Marianne ExtraBold" panose="02000000000000000000" pitchFamily="50" charset="0"/>
                <a:cs typeface="Calibri"/>
              </a:rPr>
              <a:t> </a:t>
            </a:r>
            <a:r>
              <a:rPr sz="1400" spc="-5">
                <a:latin typeface="Marianne" panose="02000000000000000000" pitchFamily="50" charset="0"/>
                <a:cs typeface="Calibri"/>
              </a:rPr>
              <a:t>enseignants</a:t>
            </a:r>
            <a:endParaRPr sz="1400">
              <a:latin typeface="Marianne" panose="02000000000000000000" pitchFamily="50" charset="0"/>
              <a:cs typeface="Calibri"/>
            </a:endParaRPr>
          </a:p>
        </p:txBody>
      </p:sp>
      <p:sp>
        <p:nvSpPr>
          <p:cNvPr id="20" name="object 78">
            <a:extLst>
              <a:ext uri="{FF2B5EF4-FFF2-40B4-BE49-F238E27FC236}">
                <a16:creationId xmlns:a16="http://schemas.microsoft.com/office/drawing/2014/main" id="{1AE77608-1277-4D41-BE22-1889716BDA14}"/>
              </a:ext>
            </a:extLst>
          </p:cNvPr>
          <p:cNvSpPr txBox="1"/>
          <p:nvPr/>
        </p:nvSpPr>
        <p:spPr>
          <a:xfrm>
            <a:off x="6648777" y="2507342"/>
            <a:ext cx="1890541" cy="223459"/>
          </a:xfrm>
          <a:prstGeom prst="rect">
            <a:avLst/>
          </a:prstGeom>
        </p:spPr>
        <p:txBody>
          <a:bodyPr vert="horz" wrap="square" lIns="0" tIns="7938" rIns="0" bIns="0" rtlCol="0">
            <a:spAutoFit/>
          </a:bodyPr>
          <a:lstStyle/>
          <a:p>
            <a:pPr marL="6351" algn="ctr">
              <a:spcBef>
                <a:spcPts val="63"/>
              </a:spcBef>
            </a:pPr>
            <a:r>
              <a:rPr sz="1400" b="1">
                <a:latin typeface="Marianne ExtraBold" panose="02000000000000000000" pitchFamily="50" charset="0"/>
                <a:cs typeface="Calibri"/>
              </a:rPr>
              <a:t>2</a:t>
            </a:r>
            <a:r>
              <a:rPr sz="1400" b="1" spc="21">
                <a:latin typeface="Marianne ExtraBold" panose="02000000000000000000" pitchFamily="50" charset="0"/>
                <a:cs typeface="Calibri"/>
              </a:rPr>
              <a:t> </a:t>
            </a:r>
            <a:r>
              <a:rPr sz="1400" b="1">
                <a:latin typeface="Marianne ExtraBold" panose="02000000000000000000" pitchFamily="50" charset="0"/>
                <a:cs typeface="Calibri"/>
              </a:rPr>
              <a:t>100</a:t>
            </a:r>
            <a:r>
              <a:rPr sz="1400" b="1" spc="-15">
                <a:latin typeface="Marianne ExtraBold" panose="02000000000000000000" pitchFamily="50" charset="0"/>
                <a:cs typeface="Calibri"/>
              </a:rPr>
              <a:t> </a:t>
            </a:r>
            <a:r>
              <a:rPr sz="1400" spc="-5">
                <a:latin typeface="Marianne" panose="02000000000000000000" pitchFamily="50" charset="0"/>
                <a:cs typeface="Calibri"/>
              </a:rPr>
              <a:t>établissements</a:t>
            </a:r>
            <a:endParaRPr sz="1400">
              <a:latin typeface="Marianne" panose="02000000000000000000" pitchFamily="50" charset="0"/>
              <a:cs typeface="Calibri"/>
            </a:endParaRPr>
          </a:p>
        </p:txBody>
      </p:sp>
      <p:sp>
        <p:nvSpPr>
          <p:cNvPr id="21" name="object 79">
            <a:extLst>
              <a:ext uri="{FF2B5EF4-FFF2-40B4-BE49-F238E27FC236}">
                <a16:creationId xmlns:a16="http://schemas.microsoft.com/office/drawing/2014/main" id="{206BEC44-FC49-4AF2-8ECD-0C9419918B29}"/>
              </a:ext>
            </a:extLst>
          </p:cNvPr>
          <p:cNvSpPr txBox="1"/>
          <p:nvPr/>
        </p:nvSpPr>
        <p:spPr>
          <a:xfrm>
            <a:off x="6720687" y="4345644"/>
            <a:ext cx="1818631" cy="223459"/>
          </a:xfrm>
          <a:prstGeom prst="rect">
            <a:avLst/>
          </a:prstGeom>
        </p:spPr>
        <p:txBody>
          <a:bodyPr vert="horz" wrap="square" lIns="0" tIns="7938" rIns="0" bIns="0" rtlCol="0">
            <a:spAutoFit/>
          </a:bodyPr>
          <a:lstStyle/>
          <a:p>
            <a:pPr marL="6351" algn="ctr">
              <a:spcBef>
                <a:spcPts val="63"/>
              </a:spcBef>
            </a:pPr>
            <a:r>
              <a:rPr sz="1400" b="1">
                <a:latin typeface="Marianne ExtraBold" panose="02000000000000000000" pitchFamily="50" charset="0"/>
                <a:cs typeface="Calibri"/>
              </a:rPr>
              <a:t>550</a:t>
            </a:r>
            <a:r>
              <a:rPr sz="1400" b="1">
                <a:latin typeface="Marianne" panose="02000000000000000000" pitchFamily="50" charset="0"/>
                <a:cs typeface="Calibri"/>
              </a:rPr>
              <a:t> </a:t>
            </a:r>
            <a:r>
              <a:rPr sz="1400" spc="-5">
                <a:latin typeface="Marianne" panose="02000000000000000000" pitchFamily="50" charset="0"/>
                <a:cs typeface="Calibri"/>
              </a:rPr>
              <a:t>diplômes</a:t>
            </a:r>
            <a:endParaRPr sz="1400">
              <a:latin typeface="Marianne" panose="02000000000000000000" pitchFamily="50" charset="0"/>
              <a:cs typeface="Calibri"/>
            </a:endParaRPr>
          </a:p>
        </p:txBody>
      </p:sp>
      <p:sp>
        <p:nvSpPr>
          <p:cNvPr id="23" name="object 81">
            <a:extLst>
              <a:ext uri="{FF2B5EF4-FFF2-40B4-BE49-F238E27FC236}">
                <a16:creationId xmlns:a16="http://schemas.microsoft.com/office/drawing/2014/main" id="{DB690EFF-B68A-4BD0-8BEA-A223F622E928}"/>
              </a:ext>
            </a:extLst>
          </p:cNvPr>
          <p:cNvSpPr/>
          <p:nvPr/>
        </p:nvSpPr>
        <p:spPr>
          <a:xfrm>
            <a:off x="7285720" y="3821825"/>
            <a:ext cx="545851" cy="503038"/>
          </a:xfrm>
          <a:custGeom>
            <a:avLst/>
            <a:gdLst/>
            <a:ahLst/>
            <a:cxnLst/>
            <a:rect l="l" t="t" r="r" b="b"/>
            <a:pathLst>
              <a:path w="485775" h="447675">
                <a:moveTo>
                  <a:pt x="97154" y="253237"/>
                </a:moveTo>
                <a:lnTo>
                  <a:pt x="97154" y="352805"/>
                </a:lnTo>
                <a:lnTo>
                  <a:pt x="242950" y="447675"/>
                </a:lnTo>
                <a:lnTo>
                  <a:pt x="388620" y="352805"/>
                </a:lnTo>
                <a:lnTo>
                  <a:pt x="388620" y="348107"/>
                </a:lnTo>
                <a:lnTo>
                  <a:pt x="242950" y="348107"/>
                </a:lnTo>
                <a:lnTo>
                  <a:pt x="97154" y="253237"/>
                </a:lnTo>
                <a:close/>
              </a:path>
              <a:path w="485775" h="447675">
                <a:moveTo>
                  <a:pt x="456310" y="191897"/>
                </a:moveTo>
                <a:lnTo>
                  <a:pt x="440181" y="191897"/>
                </a:lnTo>
                <a:lnTo>
                  <a:pt x="440181" y="281686"/>
                </a:lnTo>
                <a:lnTo>
                  <a:pt x="432180" y="284734"/>
                </a:lnTo>
                <a:lnTo>
                  <a:pt x="426720" y="292480"/>
                </a:lnTo>
                <a:lnTo>
                  <a:pt x="426720" y="309499"/>
                </a:lnTo>
                <a:lnTo>
                  <a:pt x="430910" y="316484"/>
                </a:lnTo>
                <a:lnTo>
                  <a:pt x="437515" y="319913"/>
                </a:lnTo>
                <a:lnTo>
                  <a:pt x="421258" y="402463"/>
                </a:lnTo>
                <a:lnTo>
                  <a:pt x="475233" y="402463"/>
                </a:lnTo>
                <a:lnTo>
                  <a:pt x="458977" y="319913"/>
                </a:lnTo>
                <a:lnTo>
                  <a:pt x="465581" y="316484"/>
                </a:lnTo>
                <a:lnTo>
                  <a:pt x="469900" y="309499"/>
                </a:lnTo>
                <a:lnTo>
                  <a:pt x="469900" y="292480"/>
                </a:lnTo>
                <a:lnTo>
                  <a:pt x="464311" y="284734"/>
                </a:lnTo>
                <a:lnTo>
                  <a:pt x="456310" y="281686"/>
                </a:lnTo>
                <a:lnTo>
                  <a:pt x="456310" y="191897"/>
                </a:lnTo>
                <a:close/>
              </a:path>
              <a:path w="485775" h="447675">
                <a:moveTo>
                  <a:pt x="388620" y="253237"/>
                </a:moveTo>
                <a:lnTo>
                  <a:pt x="242950" y="348107"/>
                </a:lnTo>
                <a:lnTo>
                  <a:pt x="388620" y="348107"/>
                </a:lnTo>
                <a:lnTo>
                  <a:pt x="388620" y="253237"/>
                </a:lnTo>
                <a:close/>
              </a:path>
              <a:path w="485775" h="447675">
                <a:moveTo>
                  <a:pt x="242950" y="0"/>
                </a:moveTo>
                <a:lnTo>
                  <a:pt x="0" y="161544"/>
                </a:lnTo>
                <a:lnTo>
                  <a:pt x="242950" y="323088"/>
                </a:lnTo>
                <a:lnTo>
                  <a:pt x="440181" y="191897"/>
                </a:lnTo>
                <a:lnTo>
                  <a:pt x="456310" y="191897"/>
                </a:lnTo>
                <a:lnTo>
                  <a:pt x="456310" y="181101"/>
                </a:lnTo>
                <a:lnTo>
                  <a:pt x="485775" y="161544"/>
                </a:lnTo>
                <a:lnTo>
                  <a:pt x="242950" y="0"/>
                </a:lnTo>
                <a:close/>
              </a:path>
            </a:pathLst>
          </a:custGeom>
          <a:solidFill>
            <a:srgbClr val="0070C0"/>
          </a:solidFill>
        </p:spPr>
        <p:txBody>
          <a:bodyPr wrap="square" lIns="0" tIns="0" rIns="0" bIns="0" rtlCol="0"/>
          <a:lstStyle/>
          <a:p>
            <a:endParaRPr sz="528">
              <a:latin typeface="Marianne" panose="02000000000000000000" pitchFamily="50" charset="0"/>
            </a:endParaRPr>
          </a:p>
        </p:txBody>
      </p:sp>
      <p:pic>
        <p:nvPicPr>
          <p:cNvPr id="24" name="object 82" descr="Classe avec un remplissage uni">
            <a:extLst>
              <a:ext uri="{FF2B5EF4-FFF2-40B4-BE49-F238E27FC236}">
                <a16:creationId xmlns:a16="http://schemas.microsoft.com/office/drawing/2014/main" id="{A54F29EA-315D-4B36-8BBC-8092083C8E15}"/>
              </a:ext>
            </a:extLst>
          </p:cNvPr>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273974" y="2845518"/>
            <a:ext cx="620770" cy="620770"/>
          </a:xfrm>
          <a:prstGeom prst="rect">
            <a:avLst/>
          </a:prstGeom>
        </p:spPr>
      </p:pic>
      <p:sp>
        <p:nvSpPr>
          <p:cNvPr id="36" name="object 59">
            <a:extLst>
              <a:ext uri="{FF2B5EF4-FFF2-40B4-BE49-F238E27FC236}">
                <a16:creationId xmlns:a16="http://schemas.microsoft.com/office/drawing/2014/main" id="{CBEF77EE-EC57-4319-A1C7-716C8928F4AB}"/>
              </a:ext>
            </a:extLst>
          </p:cNvPr>
          <p:cNvSpPr/>
          <p:nvPr/>
        </p:nvSpPr>
        <p:spPr>
          <a:xfrm>
            <a:off x="3418254" y="1851161"/>
            <a:ext cx="152083" cy="99695"/>
          </a:xfrm>
          <a:custGeom>
            <a:avLst/>
            <a:gdLst/>
            <a:ahLst/>
            <a:cxnLst/>
            <a:rect l="l" t="t" r="r" b="b"/>
            <a:pathLst>
              <a:path w="304164" h="199389">
                <a:moveTo>
                  <a:pt x="57912" y="0"/>
                </a:moveTo>
                <a:lnTo>
                  <a:pt x="0" y="0"/>
                </a:lnTo>
                <a:lnTo>
                  <a:pt x="0" y="114680"/>
                </a:lnTo>
                <a:lnTo>
                  <a:pt x="3778" y="128105"/>
                </a:lnTo>
                <a:lnTo>
                  <a:pt x="13747" y="139684"/>
                </a:lnTo>
                <a:lnTo>
                  <a:pt x="27860" y="147810"/>
                </a:lnTo>
                <a:lnTo>
                  <a:pt x="44069" y="150875"/>
                </a:lnTo>
                <a:lnTo>
                  <a:pt x="202057" y="150875"/>
                </a:lnTo>
                <a:lnTo>
                  <a:pt x="202057" y="199389"/>
                </a:lnTo>
                <a:lnTo>
                  <a:pt x="304038" y="127000"/>
                </a:lnTo>
                <a:lnTo>
                  <a:pt x="202057" y="48513"/>
                </a:lnTo>
                <a:lnTo>
                  <a:pt x="202057" y="102362"/>
                </a:lnTo>
                <a:lnTo>
                  <a:pt x="57912" y="102362"/>
                </a:lnTo>
                <a:lnTo>
                  <a:pt x="57912" y="0"/>
                </a:lnTo>
                <a:close/>
              </a:path>
            </a:pathLst>
          </a:custGeom>
          <a:solidFill>
            <a:schemeClr val="tx1">
              <a:lumMod val="75000"/>
              <a:lumOff val="25000"/>
            </a:schemeClr>
          </a:solidFill>
        </p:spPr>
        <p:txBody>
          <a:bodyPr wrap="square" lIns="0" tIns="0" rIns="0" bIns="0" rtlCol="0"/>
          <a:lstStyle/>
          <a:p>
            <a:endParaRPr sz="1200">
              <a:latin typeface="Marianne" panose="02000000000000000000" pitchFamily="50" charset="0"/>
            </a:endParaRPr>
          </a:p>
        </p:txBody>
      </p:sp>
      <p:sp>
        <p:nvSpPr>
          <p:cNvPr id="37" name="object 60">
            <a:extLst>
              <a:ext uri="{FF2B5EF4-FFF2-40B4-BE49-F238E27FC236}">
                <a16:creationId xmlns:a16="http://schemas.microsoft.com/office/drawing/2014/main" id="{4383182A-E11E-460C-B7F7-E5BFC71CDAC5}"/>
              </a:ext>
            </a:extLst>
          </p:cNvPr>
          <p:cNvSpPr/>
          <p:nvPr/>
        </p:nvSpPr>
        <p:spPr>
          <a:xfrm>
            <a:off x="3405345" y="2568447"/>
            <a:ext cx="152083" cy="99695"/>
          </a:xfrm>
          <a:custGeom>
            <a:avLst/>
            <a:gdLst/>
            <a:ahLst/>
            <a:cxnLst/>
            <a:rect l="l" t="t" r="r" b="b"/>
            <a:pathLst>
              <a:path w="304164" h="199389">
                <a:moveTo>
                  <a:pt x="57912" y="0"/>
                </a:moveTo>
                <a:lnTo>
                  <a:pt x="0" y="0"/>
                </a:lnTo>
                <a:lnTo>
                  <a:pt x="0" y="114680"/>
                </a:lnTo>
                <a:lnTo>
                  <a:pt x="3778" y="128105"/>
                </a:lnTo>
                <a:lnTo>
                  <a:pt x="13747" y="139684"/>
                </a:lnTo>
                <a:lnTo>
                  <a:pt x="27860" y="147810"/>
                </a:lnTo>
                <a:lnTo>
                  <a:pt x="44069" y="150875"/>
                </a:lnTo>
                <a:lnTo>
                  <a:pt x="202057" y="150875"/>
                </a:lnTo>
                <a:lnTo>
                  <a:pt x="202057" y="199389"/>
                </a:lnTo>
                <a:lnTo>
                  <a:pt x="304038" y="127000"/>
                </a:lnTo>
                <a:lnTo>
                  <a:pt x="202057" y="48513"/>
                </a:lnTo>
                <a:lnTo>
                  <a:pt x="202057" y="102362"/>
                </a:lnTo>
                <a:lnTo>
                  <a:pt x="57912" y="102362"/>
                </a:lnTo>
                <a:lnTo>
                  <a:pt x="57912" y="0"/>
                </a:lnTo>
                <a:close/>
              </a:path>
            </a:pathLst>
          </a:custGeom>
          <a:solidFill>
            <a:schemeClr val="tx1">
              <a:lumMod val="75000"/>
              <a:lumOff val="25000"/>
            </a:schemeClr>
          </a:solidFill>
        </p:spPr>
        <p:txBody>
          <a:bodyPr wrap="square" lIns="0" tIns="0" rIns="0" bIns="0" rtlCol="0"/>
          <a:lstStyle/>
          <a:p>
            <a:endParaRPr sz="1200">
              <a:latin typeface="Marianne" panose="02000000000000000000" pitchFamily="50" charset="0"/>
            </a:endParaRPr>
          </a:p>
        </p:txBody>
      </p:sp>
      <p:sp>
        <p:nvSpPr>
          <p:cNvPr id="38" name="object 61">
            <a:extLst>
              <a:ext uri="{FF2B5EF4-FFF2-40B4-BE49-F238E27FC236}">
                <a16:creationId xmlns:a16="http://schemas.microsoft.com/office/drawing/2014/main" id="{48775694-08C8-45F7-BFB4-157EFDCF6BB2}"/>
              </a:ext>
            </a:extLst>
          </p:cNvPr>
          <p:cNvSpPr/>
          <p:nvPr/>
        </p:nvSpPr>
        <p:spPr>
          <a:xfrm>
            <a:off x="3414867" y="3189841"/>
            <a:ext cx="152083" cy="99695"/>
          </a:xfrm>
          <a:custGeom>
            <a:avLst/>
            <a:gdLst/>
            <a:ahLst/>
            <a:cxnLst/>
            <a:rect l="l" t="t" r="r" b="b"/>
            <a:pathLst>
              <a:path w="304164" h="199389">
                <a:moveTo>
                  <a:pt x="57912" y="0"/>
                </a:moveTo>
                <a:lnTo>
                  <a:pt x="0" y="0"/>
                </a:lnTo>
                <a:lnTo>
                  <a:pt x="0" y="114680"/>
                </a:lnTo>
                <a:lnTo>
                  <a:pt x="3778" y="128105"/>
                </a:lnTo>
                <a:lnTo>
                  <a:pt x="13747" y="139684"/>
                </a:lnTo>
                <a:lnTo>
                  <a:pt x="27860" y="147810"/>
                </a:lnTo>
                <a:lnTo>
                  <a:pt x="44069" y="150875"/>
                </a:lnTo>
                <a:lnTo>
                  <a:pt x="202057" y="150875"/>
                </a:lnTo>
                <a:lnTo>
                  <a:pt x="202057" y="199389"/>
                </a:lnTo>
                <a:lnTo>
                  <a:pt x="304038" y="127000"/>
                </a:lnTo>
                <a:lnTo>
                  <a:pt x="202057" y="48513"/>
                </a:lnTo>
                <a:lnTo>
                  <a:pt x="202057" y="102362"/>
                </a:lnTo>
                <a:lnTo>
                  <a:pt x="57912" y="102362"/>
                </a:lnTo>
                <a:lnTo>
                  <a:pt x="57912" y="0"/>
                </a:lnTo>
                <a:close/>
              </a:path>
            </a:pathLst>
          </a:custGeom>
          <a:solidFill>
            <a:schemeClr val="tx1">
              <a:lumMod val="75000"/>
              <a:lumOff val="25000"/>
            </a:schemeClr>
          </a:solidFill>
        </p:spPr>
        <p:txBody>
          <a:bodyPr wrap="square" lIns="0" tIns="0" rIns="0" bIns="0" rtlCol="0"/>
          <a:lstStyle/>
          <a:p>
            <a:endParaRPr sz="1200">
              <a:latin typeface="Marianne" panose="02000000000000000000" pitchFamily="50" charset="0"/>
            </a:endParaRPr>
          </a:p>
        </p:txBody>
      </p:sp>
      <p:sp>
        <p:nvSpPr>
          <p:cNvPr id="39" name="object 65">
            <a:extLst>
              <a:ext uri="{FF2B5EF4-FFF2-40B4-BE49-F238E27FC236}">
                <a16:creationId xmlns:a16="http://schemas.microsoft.com/office/drawing/2014/main" id="{AB64BC57-0AA8-438B-AB75-7CB4EF51BE49}"/>
              </a:ext>
            </a:extLst>
          </p:cNvPr>
          <p:cNvSpPr txBox="1"/>
          <p:nvPr/>
        </p:nvSpPr>
        <p:spPr>
          <a:xfrm>
            <a:off x="3648703" y="3099035"/>
            <a:ext cx="2212939" cy="468077"/>
          </a:xfrm>
          <a:prstGeom prst="rect">
            <a:avLst/>
          </a:prstGeom>
        </p:spPr>
        <p:txBody>
          <a:bodyPr vert="horz" wrap="square" lIns="0" tIns="6350" rIns="0" bIns="0" rtlCol="0">
            <a:spAutoFit/>
          </a:bodyPr>
          <a:lstStyle/>
          <a:p>
            <a:pPr marL="6351">
              <a:spcBef>
                <a:spcPts val="50"/>
              </a:spcBef>
            </a:pPr>
            <a:r>
              <a:rPr sz="2000" b="1">
                <a:solidFill>
                  <a:srgbClr val="0070C0"/>
                </a:solidFill>
                <a:latin typeface="Marianne ExtraBold" panose="02000000000000000000" pitchFamily="50" charset="0"/>
                <a:cs typeface="Calibri"/>
              </a:rPr>
              <a:t>33</a:t>
            </a:r>
            <a:r>
              <a:rPr sz="800" b="1" spc="3">
                <a:solidFill>
                  <a:srgbClr val="FF0000"/>
                </a:solidFill>
                <a:latin typeface="Marianne" panose="02000000000000000000" pitchFamily="50" charset="0"/>
                <a:cs typeface="Calibri"/>
              </a:rPr>
              <a:t> </a:t>
            </a:r>
            <a:r>
              <a:rPr sz="1000" spc="-5">
                <a:latin typeface="Marianne" panose="02000000000000000000" pitchFamily="50" charset="0"/>
                <a:cs typeface="Calibri"/>
              </a:rPr>
              <a:t>quittent</a:t>
            </a:r>
            <a:r>
              <a:rPr sz="1000" spc="33">
                <a:latin typeface="Marianne" panose="02000000000000000000" pitchFamily="50" charset="0"/>
                <a:cs typeface="Calibri"/>
              </a:rPr>
              <a:t> </a:t>
            </a:r>
            <a:r>
              <a:rPr sz="1000" spc="-5">
                <a:latin typeface="Marianne" panose="02000000000000000000" pitchFamily="50" charset="0"/>
                <a:cs typeface="Calibri"/>
              </a:rPr>
              <a:t>l’établissement</a:t>
            </a:r>
            <a:r>
              <a:rPr sz="1000" spc="-38">
                <a:latin typeface="Marianne" panose="02000000000000000000" pitchFamily="50" charset="0"/>
                <a:cs typeface="Calibri"/>
              </a:rPr>
              <a:t> </a:t>
            </a:r>
            <a:r>
              <a:rPr sz="1000">
                <a:latin typeface="Marianne" panose="02000000000000000000" pitchFamily="50" charset="0"/>
                <a:cs typeface="Calibri"/>
              </a:rPr>
              <a:t>sans bac</a:t>
            </a:r>
            <a:r>
              <a:rPr sz="1000" spc="-21">
                <a:latin typeface="Marianne" panose="02000000000000000000" pitchFamily="50" charset="0"/>
                <a:cs typeface="Calibri"/>
              </a:rPr>
              <a:t> </a:t>
            </a:r>
            <a:r>
              <a:rPr sz="1000">
                <a:latin typeface="Marianne" panose="02000000000000000000" pitchFamily="50" charset="0"/>
                <a:cs typeface="Calibri"/>
              </a:rPr>
              <a:t>ou</a:t>
            </a:r>
            <a:r>
              <a:rPr sz="1000" spc="-5">
                <a:latin typeface="Marianne" panose="02000000000000000000" pitchFamily="50" charset="0"/>
                <a:cs typeface="Calibri"/>
              </a:rPr>
              <a:t> équivalent</a:t>
            </a:r>
            <a:endParaRPr sz="800">
              <a:latin typeface="Marianne" panose="02000000000000000000" pitchFamily="50" charset="0"/>
              <a:cs typeface="Calibri"/>
            </a:endParaRPr>
          </a:p>
        </p:txBody>
      </p:sp>
      <p:sp>
        <p:nvSpPr>
          <p:cNvPr id="40" name="object 66">
            <a:extLst>
              <a:ext uri="{FF2B5EF4-FFF2-40B4-BE49-F238E27FC236}">
                <a16:creationId xmlns:a16="http://schemas.microsoft.com/office/drawing/2014/main" id="{4C564427-457F-4D07-B5E9-0B812EED3E20}"/>
              </a:ext>
            </a:extLst>
          </p:cNvPr>
          <p:cNvSpPr txBox="1"/>
          <p:nvPr/>
        </p:nvSpPr>
        <p:spPr>
          <a:xfrm>
            <a:off x="3624816" y="2489435"/>
            <a:ext cx="2547383" cy="496739"/>
          </a:xfrm>
          <a:prstGeom prst="rect">
            <a:avLst/>
          </a:prstGeom>
        </p:spPr>
        <p:txBody>
          <a:bodyPr vert="horz" wrap="square" lIns="0" tIns="6350" rIns="0" bIns="0" rtlCol="0">
            <a:spAutoFit/>
          </a:bodyPr>
          <a:lstStyle/>
          <a:p>
            <a:pPr marL="6351">
              <a:lnSpc>
                <a:spcPts val="1300"/>
              </a:lnSpc>
              <a:spcBef>
                <a:spcPts val="50"/>
              </a:spcBef>
            </a:pPr>
            <a:r>
              <a:rPr lang="fr-FR" sz="2000" b="1">
                <a:solidFill>
                  <a:srgbClr val="0070C0"/>
                </a:solidFill>
                <a:latin typeface="Marianne ExtraBold" panose="02000000000000000000" pitchFamily="50" charset="0"/>
                <a:cs typeface="Calibri"/>
              </a:rPr>
              <a:t>28</a:t>
            </a:r>
            <a:r>
              <a:rPr lang="fr-FR" sz="600" b="1" spc="-3">
                <a:solidFill>
                  <a:srgbClr val="00AF50"/>
                </a:solidFill>
                <a:latin typeface="Marianne" panose="02000000000000000000" pitchFamily="50" charset="0"/>
                <a:cs typeface="Calibri"/>
              </a:rPr>
              <a:t> </a:t>
            </a:r>
            <a:r>
              <a:rPr lang="fr-FR" sz="1000">
                <a:latin typeface="Marianne" panose="02000000000000000000" pitchFamily="50" charset="0"/>
                <a:cs typeface="Calibri"/>
              </a:rPr>
              <a:t>s’engagent</a:t>
            </a:r>
            <a:r>
              <a:rPr lang="fr-FR" sz="1000" spc="-38">
                <a:latin typeface="Marianne" panose="02000000000000000000" pitchFamily="50" charset="0"/>
                <a:cs typeface="Calibri"/>
              </a:rPr>
              <a:t> </a:t>
            </a:r>
            <a:r>
              <a:rPr lang="fr-FR" sz="1000">
                <a:latin typeface="Marianne" panose="02000000000000000000" pitchFamily="50" charset="0"/>
                <a:cs typeface="Calibri"/>
              </a:rPr>
              <a:t>dans</a:t>
            </a:r>
            <a:r>
              <a:rPr lang="fr-FR" sz="1000" spc="3">
                <a:latin typeface="Marianne" panose="02000000000000000000" pitchFamily="50" charset="0"/>
                <a:cs typeface="Calibri"/>
              </a:rPr>
              <a:t> </a:t>
            </a:r>
            <a:r>
              <a:rPr lang="fr-FR" sz="1000" spc="-5">
                <a:latin typeface="Marianne" panose="02000000000000000000" pitchFamily="50" charset="0"/>
                <a:cs typeface="Calibri"/>
              </a:rPr>
              <a:t>l’enseignement supérieur, </a:t>
            </a:r>
            <a:r>
              <a:rPr lang="fr-FR" sz="1000">
                <a:latin typeface="Marianne" panose="02000000000000000000" pitchFamily="50" charset="0"/>
                <a:cs typeface="Calibri"/>
              </a:rPr>
              <a:t>mais</a:t>
            </a:r>
            <a:r>
              <a:rPr lang="fr-FR" sz="1000" spc="-21">
                <a:latin typeface="Marianne" panose="02000000000000000000" pitchFamily="50" charset="0"/>
                <a:cs typeface="Calibri"/>
              </a:rPr>
              <a:t> </a:t>
            </a:r>
            <a:r>
              <a:rPr lang="fr-FR" sz="1400">
                <a:solidFill>
                  <a:srgbClr val="0070C0"/>
                </a:solidFill>
                <a:latin typeface="Marianne ExtraBold" panose="02000000000000000000" pitchFamily="50" charset="0"/>
                <a:cs typeface="Calibri"/>
              </a:rPr>
              <a:t>16</a:t>
            </a:r>
            <a:r>
              <a:rPr lang="fr-FR" sz="1000" b="1" spc="-18">
                <a:solidFill>
                  <a:srgbClr val="00AF50"/>
                </a:solidFill>
                <a:latin typeface="Marianne" panose="02000000000000000000" pitchFamily="50" charset="0"/>
                <a:cs typeface="Calibri"/>
              </a:rPr>
              <a:t> </a:t>
            </a:r>
            <a:r>
              <a:rPr lang="fr-FR" sz="1000">
                <a:latin typeface="Marianne" panose="02000000000000000000" pitchFamily="50" charset="0"/>
                <a:cs typeface="Calibri"/>
              </a:rPr>
              <a:t>seulement</a:t>
            </a:r>
            <a:r>
              <a:rPr lang="fr-FR" sz="1000" spc="5">
                <a:latin typeface="Marianne" panose="02000000000000000000" pitchFamily="50" charset="0"/>
                <a:cs typeface="Calibri"/>
              </a:rPr>
              <a:t> </a:t>
            </a:r>
            <a:r>
              <a:rPr lang="fr-FR" sz="1000" spc="-5">
                <a:latin typeface="Marianne" panose="02000000000000000000" pitchFamily="50" charset="0"/>
                <a:cs typeface="Calibri"/>
              </a:rPr>
              <a:t>obtiennent</a:t>
            </a:r>
            <a:r>
              <a:rPr lang="fr-FR" sz="1000" spc="8">
                <a:latin typeface="Marianne" panose="02000000000000000000" pitchFamily="50" charset="0"/>
                <a:cs typeface="Calibri"/>
              </a:rPr>
              <a:t> </a:t>
            </a:r>
            <a:r>
              <a:rPr lang="fr-FR" sz="1000">
                <a:latin typeface="Marianne" panose="02000000000000000000" pitchFamily="50" charset="0"/>
                <a:cs typeface="Calibri"/>
              </a:rPr>
              <a:t>un</a:t>
            </a:r>
            <a:r>
              <a:rPr lang="fr-FR" sz="1000" spc="-25">
                <a:latin typeface="Marianne" panose="02000000000000000000" pitchFamily="50" charset="0"/>
                <a:cs typeface="Calibri"/>
              </a:rPr>
              <a:t> </a:t>
            </a:r>
            <a:r>
              <a:rPr lang="fr-FR" sz="1000" spc="-5">
                <a:latin typeface="Marianne" panose="02000000000000000000" pitchFamily="50" charset="0"/>
                <a:cs typeface="Calibri"/>
              </a:rPr>
              <a:t>diplôme</a:t>
            </a:r>
            <a:r>
              <a:rPr lang="fr-FR" sz="1000" spc="18">
                <a:latin typeface="Marianne" panose="02000000000000000000" pitchFamily="50" charset="0"/>
                <a:cs typeface="Calibri"/>
              </a:rPr>
              <a:t> </a:t>
            </a:r>
            <a:r>
              <a:rPr lang="fr-FR" sz="1000" spc="-10">
                <a:latin typeface="Marianne" panose="02000000000000000000" pitchFamily="50" charset="0"/>
                <a:cs typeface="Calibri"/>
              </a:rPr>
              <a:t>≥ BTS</a:t>
            </a:r>
            <a:endParaRPr lang="fr-FR" sz="1000">
              <a:latin typeface="Marianne" panose="02000000000000000000" pitchFamily="50" charset="0"/>
              <a:cs typeface="Calibri"/>
            </a:endParaRPr>
          </a:p>
        </p:txBody>
      </p:sp>
      <p:sp>
        <p:nvSpPr>
          <p:cNvPr id="41" name="object 67">
            <a:extLst>
              <a:ext uri="{FF2B5EF4-FFF2-40B4-BE49-F238E27FC236}">
                <a16:creationId xmlns:a16="http://schemas.microsoft.com/office/drawing/2014/main" id="{F28F522A-6C35-4D72-BEC7-0B8AFB6BFEA7}"/>
              </a:ext>
            </a:extLst>
          </p:cNvPr>
          <p:cNvSpPr txBox="1"/>
          <p:nvPr/>
        </p:nvSpPr>
        <p:spPr>
          <a:xfrm>
            <a:off x="3640326" y="1774973"/>
            <a:ext cx="2450278" cy="496739"/>
          </a:xfrm>
          <a:prstGeom prst="rect">
            <a:avLst/>
          </a:prstGeom>
        </p:spPr>
        <p:txBody>
          <a:bodyPr vert="horz" wrap="square" lIns="0" tIns="6350" rIns="0" bIns="0" rtlCol="0">
            <a:spAutoFit/>
          </a:bodyPr>
          <a:lstStyle/>
          <a:p>
            <a:pPr marL="6351">
              <a:lnSpc>
                <a:spcPts val="1300"/>
              </a:lnSpc>
              <a:spcBef>
                <a:spcPts val="50"/>
              </a:spcBef>
            </a:pPr>
            <a:r>
              <a:rPr sz="2000" b="1">
                <a:solidFill>
                  <a:srgbClr val="0070C0"/>
                </a:solidFill>
                <a:latin typeface="Marianne ExtraBold" panose="02000000000000000000" pitchFamily="50" charset="0"/>
                <a:cs typeface="Calibri"/>
              </a:rPr>
              <a:t>39</a:t>
            </a:r>
            <a:r>
              <a:rPr sz="800" b="1" spc="-8">
                <a:solidFill>
                  <a:srgbClr val="005741"/>
                </a:solidFill>
                <a:latin typeface="Marianne" panose="02000000000000000000" pitchFamily="50" charset="0"/>
                <a:cs typeface="Calibri"/>
              </a:rPr>
              <a:t> </a:t>
            </a:r>
            <a:r>
              <a:rPr sz="1000" spc="-10">
                <a:latin typeface="Marianne" panose="02000000000000000000" pitchFamily="50" charset="0"/>
                <a:cs typeface="Calibri"/>
              </a:rPr>
              <a:t>s’orientent</a:t>
            </a:r>
            <a:r>
              <a:rPr sz="1000" spc="-15">
                <a:latin typeface="Marianne" panose="02000000000000000000" pitchFamily="50" charset="0"/>
                <a:cs typeface="Calibri"/>
              </a:rPr>
              <a:t> </a:t>
            </a:r>
            <a:r>
              <a:rPr sz="1000">
                <a:latin typeface="Marianne" panose="02000000000000000000" pitchFamily="50" charset="0"/>
                <a:cs typeface="Calibri"/>
              </a:rPr>
              <a:t>vers</a:t>
            </a:r>
            <a:r>
              <a:rPr sz="1000" spc="25">
                <a:latin typeface="Marianne" panose="02000000000000000000" pitchFamily="50" charset="0"/>
                <a:cs typeface="Calibri"/>
              </a:rPr>
              <a:t> </a:t>
            </a:r>
            <a:r>
              <a:rPr sz="1000" spc="-5">
                <a:latin typeface="Marianne" panose="02000000000000000000" pitchFamily="50" charset="0"/>
                <a:cs typeface="Calibri"/>
              </a:rPr>
              <a:t>l’emploi</a:t>
            </a:r>
            <a:r>
              <a:rPr sz="1000" spc="8">
                <a:latin typeface="Marianne" panose="02000000000000000000" pitchFamily="50" charset="0"/>
                <a:cs typeface="Calibri"/>
              </a:rPr>
              <a:t> </a:t>
            </a:r>
            <a:r>
              <a:rPr sz="1000">
                <a:latin typeface="Marianne" panose="02000000000000000000" pitchFamily="50" charset="0"/>
                <a:cs typeface="Calibri"/>
              </a:rPr>
              <a:t>après</a:t>
            </a:r>
            <a:r>
              <a:rPr sz="1000" spc="-10">
                <a:latin typeface="Marianne" panose="02000000000000000000" pitchFamily="50" charset="0"/>
                <a:cs typeface="Calibri"/>
              </a:rPr>
              <a:t> </a:t>
            </a:r>
            <a:r>
              <a:rPr sz="1000">
                <a:latin typeface="Marianne" panose="02000000000000000000" pitchFamily="50" charset="0"/>
                <a:cs typeface="Calibri"/>
              </a:rPr>
              <a:t>le</a:t>
            </a:r>
            <a:r>
              <a:rPr sz="1000" spc="-33">
                <a:latin typeface="Marianne" panose="02000000000000000000" pitchFamily="50" charset="0"/>
                <a:cs typeface="Calibri"/>
              </a:rPr>
              <a:t> </a:t>
            </a:r>
            <a:r>
              <a:rPr sz="1000">
                <a:latin typeface="Marianne" panose="02000000000000000000" pitchFamily="50" charset="0"/>
                <a:cs typeface="Calibri"/>
              </a:rPr>
              <a:t>bac</a:t>
            </a:r>
            <a:r>
              <a:rPr sz="1000" spc="8">
                <a:latin typeface="Marianne" panose="02000000000000000000" pitchFamily="50" charset="0"/>
                <a:cs typeface="Calibri"/>
              </a:rPr>
              <a:t> </a:t>
            </a:r>
            <a:r>
              <a:rPr sz="1000" spc="-10">
                <a:latin typeface="Marianne" panose="02000000000000000000" pitchFamily="50" charset="0"/>
                <a:cs typeface="Calibri"/>
              </a:rPr>
              <a:t>pro,</a:t>
            </a:r>
            <a:r>
              <a:rPr lang="fr-FR" sz="1000" spc="-10">
                <a:latin typeface="Marianne" panose="02000000000000000000" pitchFamily="50" charset="0"/>
                <a:cs typeface="Calibri"/>
              </a:rPr>
              <a:t> </a:t>
            </a:r>
            <a:r>
              <a:rPr sz="1000" err="1">
                <a:latin typeface="Marianne" panose="02000000000000000000" pitchFamily="50" charset="0"/>
                <a:cs typeface="Calibri"/>
              </a:rPr>
              <a:t>dont</a:t>
            </a:r>
            <a:r>
              <a:rPr sz="1000" spc="-8">
                <a:latin typeface="Marianne" panose="02000000000000000000" pitchFamily="50" charset="0"/>
                <a:cs typeface="Calibri"/>
              </a:rPr>
              <a:t> </a:t>
            </a:r>
            <a:r>
              <a:rPr sz="1400">
                <a:solidFill>
                  <a:srgbClr val="0070C0"/>
                </a:solidFill>
                <a:latin typeface="Marianne ExtraBold" panose="02000000000000000000" pitchFamily="50" charset="0"/>
                <a:cs typeface="Calibri"/>
              </a:rPr>
              <a:t>10</a:t>
            </a:r>
            <a:r>
              <a:rPr sz="1000" b="1" spc="-15">
                <a:solidFill>
                  <a:srgbClr val="005741"/>
                </a:solidFill>
                <a:latin typeface="Marianne" panose="02000000000000000000" pitchFamily="50" charset="0"/>
                <a:cs typeface="Calibri"/>
              </a:rPr>
              <a:t> </a:t>
            </a:r>
            <a:r>
              <a:rPr sz="1000">
                <a:latin typeface="Marianne" panose="02000000000000000000" pitchFamily="50" charset="0"/>
                <a:cs typeface="Calibri"/>
              </a:rPr>
              <a:t>après</a:t>
            </a:r>
            <a:r>
              <a:rPr sz="1000" spc="-18">
                <a:latin typeface="Marianne" panose="02000000000000000000" pitchFamily="50" charset="0"/>
                <a:cs typeface="Calibri"/>
              </a:rPr>
              <a:t> </a:t>
            </a:r>
            <a:r>
              <a:rPr sz="1000">
                <a:latin typeface="Marianne" panose="02000000000000000000" pitchFamily="50" charset="0"/>
                <a:cs typeface="Calibri"/>
              </a:rPr>
              <a:t>une</a:t>
            </a:r>
            <a:r>
              <a:rPr sz="1000" spc="21">
                <a:latin typeface="Marianne" panose="02000000000000000000" pitchFamily="50" charset="0"/>
                <a:cs typeface="Calibri"/>
              </a:rPr>
              <a:t> </a:t>
            </a:r>
            <a:r>
              <a:rPr sz="1000" spc="-5">
                <a:latin typeface="Marianne" panose="02000000000000000000" pitchFamily="50" charset="0"/>
                <a:cs typeface="Calibri"/>
              </a:rPr>
              <a:t>formation</a:t>
            </a:r>
            <a:r>
              <a:rPr sz="1000" spc="8">
                <a:latin typeface="Marianne" panose="02000000000000000000" pitchFamily="50" charset="0"/>
                <a:cs typeface="Calibri"/>
              </a:rPr>
              <a:t> </a:t>
            </a:r>
            <a:r>
              <a:rPr sz="1000" spc="-5">
                <a:latin typeface="Marianne" panose="02000000000000000000" pitchFamily="50" charset="0"/>
                <a:cs typeface="Calibri"/>
              </a:rPr>
              <a:t>secondaire</a:t>
            </a:r>
            <a:r>
              <a:rPr sz="1000" spc="-28">
                <a:latin typeface="Marianne" panose="02000000000000000000" pitchFamily="50" charset="0"/>
                <a:cs typeface="Calibri"/>
              </a:rPr>
              <a:t> </a:t>
            </a:r>
            <a:r>
              <a:rPr sz="1000" spc="-5">
                <a:latin typeface="Marianne" panose="02000000000000000000" pitchFamily="50" charset="0"/>
                <a:cs typeface="Calibri"/>
              </a:rPr>
              <a:t>complémentaire</a:t>
            </a:r>
            <a:endParaRPr sz="1000">
              <a:latin typeface="Marianne" panose="02000000000000000000" pitchFamily="50" charset="0"/>
              <a:cs typeface="Calibri"/>
            </a:endParaRPr>
          </a:p>
        </p:txBody>
      </p:sp>
      <p:pic>
        <p:nvPicPr>
          <p:cNvPr id="43" name="object 4">
            <a:extLst>
              <a:ext uri="{FF2B5EF4-FFF2-40B4-BE49-F238E27FC236}">
                <a16:creationId xmlns:a16="http://schemas.microsoft.com/office/drawing/2014/main" id="{A5569577-0B33-477A-9CE4-22CD8E079027}"/>
              </a:ext>
            </a:extLst>
          </p:cNvPr>
          <p:cNvPicPr/>
          <p:nvPr/>
        </p:nvPicPr>
        <p:blipFill>
          <a:blip r:embed="rId6" cstate="print"/>
          <a:stretch>
            <a:fillRect/>
          </a:stretch>
        </p:blipFill>
        <p:spPr>
          <a:xfrm>
            <a:off x="2800349" y="1957840"/>
            <a:ext cx="247651" cy="228600"/>
          </a:xfrm>
          <a:prstGeom prst="rect">
            <a:avLst/>
          </a:prstGeom>
        </p:spPr>
      </p:pic>
      <p:pic>
        <p:nvPicPr>
          <p:cNvPr id="44" name="object 5">
            <a:extLst>
              <a:ext uri="{FF2B5EF4-FFF2-40B4-BE49-F238E27FC236}">
                <a16:creationId xmlns:a16="http://schemas.microsoft.com/office/drawing/2014/main" id="{687468B4-9096-4AFA-A74B-7F9FDB4476F8}"/>
              </a:ext>
            </a:extLst>
          </p:cNvPr>
          <p:cNvPicPr/>
          <p:nvPr/>
        </p:nvPicPr>
        <p:blipFill>
          <a:blip r:embed="rId7" cstate="print"/>
          <a:stretch>
            <a:fillRect/>
          </a:stretch>
        </p:blipFill>
        <p:spPr>
          <a:xfrm>
            <a:off x="2557462" y="1842933"/>
            <a:ext cx="195262" cy="342900"/>
          </a:xfrm>
          <a:prstGeom prst="rect">
            <a:avLst/>
          </a:prstGeom>
        </p:spPr>
      </p:pic>
      <p:sp>
        <p:nvSpPr>
          <p:cNvPr id="45" name="object 24">
            <a:extLst>
              <a:ext uri="{FF2B5EF4-FFF2-40B4-BE49-F238E27FC236}">
                <a16:creationId xmlns:a16="http://schemas.microsoft.com/office/drawing/2014/main" id="{3BE0FC08-7E90-4FAE-B960-6375E2C45DB7}"/>
              </a:ext>
            </a:extLst>
          </p:cNvPr>
          <p:cNvSpPr txBox="1"/>
          <p:nvPr/>
        </p:nvSpPr>
        <p:spPr>
          <a:xfrm>
            <a:off x="825993" y="2489435"/>
            <a:ext cx="1519979" cy="621965"/>
          </a:xfrm>
          <a:prstGeom prst="rect">
            <a:avLst/>
          </a:prstGeom>
        </p:spPr>
        <p:txBody>
          <a:bodyPr vert="horz" wrap="square" lIns="0" tIns="6350" rIns="0" bIns="0" rtlCol="0">
            <a:spAutoFit/>
          </a:bodyPr>
          <a:lstStyle/>
          <a:p>
            <a:pPr algn="r">
              <a:spcBef>
                <a:spcPts val="50"/>
              </a:spcBef>
            </a:pPr>
            <a:r>
              <a:rPr lang="fr-FR" sz="1000" b="1">
                <a:solidFill>
                  <a:srgbClr val="0070C0"/>
                </a:solidFill>
                <a:latin typeface="Marianne ExtraBold" panose="02000000000000000000" pitchFamily="50" charset="0"/>
                <a:cs typeface="Calibri"/>
              </a:rPr>
              <a:t>2/3</a:t>
            </a:r>
            <a:r>
              <a:rPr lang="fr-FR" sz="1000" b="1" spc="21">
                <a:solidFill>
                  <a:srgbClr val="0070C0"/>
                </a:solidFill>
                <a:latin typeface="Marianne ExtraBold" panose="02000000000000000000" pitchFamily="50" charset="0"/>
                <a:cs typeface="Calibri"/>
              </a:rPr>
              <a:t> </a:t>
            </a:r>
            <a:r>
              <a:rPr lang="fr-FR" sz="1000" b="1">
                <a:solidFill>
                  <a:srgbClr val="0070C0"/>
                </a:solidFill>
                <a:latin typeface="Marianne ExtraBold" panose="02000000000000000000" pitchFamily="50" charset="0"/>
                <a:cs typeface="Calibri"/>
              </a:rPr>
              <a:t>des</a:t>
            </a:r>
            <a:r>
              <a:rPr lang="fr-FR" sz="1000" b="1" spc="-31">
                <a:solidFill>
                  <a:srgbClr val="0070C0"/>
                </a:solidFill>
                <a:latin typeface="Marianne ExtraBold" panose="02000000000000000000" pitchFamily="50" charset="0"/>
                <a:cs typeface="Calibri"/>
              </a:rPr>
              <a:t> </a:t>
            </a:r>
            <a:r>
              <a:rPr lang="fr-FR" sz="1000" b="1">
                <a:solidFill>
                  <a:srgbClr val="0070C0"/>
                </a:solidFill>
                <a:latin typeface="Marianne ExtraBold" panose="02000000000000000000" pitchFamily="50" charset="0"/>
                <a:cs typeface="Calibri"/>
              </a:rPr>
              <a:t>lycéens</a:t>
            </a:r>
            <a:r>
              <a:rPr lang="fr-FR" sz="1000" b="1" spc="-28">
                <a:solidFill>
                  <a:srgbClr val="0070C0"/>
                </a:solidFill>
                <a:latin typeface="Marianne ExtraBold" panose="02000000000000000000" pitchFamily="50" charset="0"/>
                <a:cs typeface="Calibri"/>
              </a:rPr>
              <a:t> </a:t>
            </a:r>
            <a:r>
              <a:rPr lang="fr-FR" sz="1000" b="1" spc="-5">
                <a:solidFill>
                  <a:srgbClr val="0070C0"/>
                </a:solidFill>
                <a:latin typeface="Marianne ExtraBold" panose="02000000000000000000" pitchFamily="50" charset="0"/>
                <a:cs typeface="Calibri"/>
              </a:rPr>
              <a:t>décrocheurs</a:t>
            </a:r>
            <a:endParaRPr lang="fr-FR" sz="1000">
              <a:solidFill>
                <a:srgbClr val="0070C0"/>
              </a:solidFill>
              <a:latin typeface="Marianne ExtraBold" panose="02000000000000000000" pitchFamily="50" charset="0"/>
              <a:cs typeface="Calibri"/>
            </a:endParaRPr>
          </a:p>
          <a:p>
            <a:pPr algn="r"/>
            <a:r>
              <a:rPr lang="fr-FR" sz="1000">
                <a:latin typeface="Marianne" panose="02000000000000000000" pitchFamily="50" charset="0"/>
                <a:cs typeface="Calibri"/>
              </a:rPr>
              <a:t>sont issus</a:t>
            </a:r>
            <a:r>
              <a:rPr lang="fr-FR" sz="1000" spc="5">
                <a:latin typeface="Marianne" panose="02000000000000000000" pitchFamily="50" charset="0"/>
                <a:cs typeface="Calibri"/>
              </a:rPr>
              <a:t> </a:t>
            </a:r>
            <a:r>
              <a:rPr lang="fr-FR" sz="1000" spc="-10">
                <a:latin typeface="Marianne" panose="02000000000000000000" pitchFamily="50" charset="0"/>
                <a:cs typeface="Calibri"/>
              </a:rPr>
              <a:t>de</a:t>
            </a:r>
            <a:r>
              <a:rPr lang="fr-FR" sz="1000" spc="-18">
                <a:latin typeface="Marianne" panose="02000000000000000000" pitchFamily="50" charset="0"/>
                <a:cs typeface="Calibri"/>
              </a:rPr>
              <a:t> </a:t>
            </a:r>
            <a:r>
              <a:rPr lang="fr-FR" sz="1000">
                <a:latin typeface="Marianne" panose="02000000000000000000" pitchFamily="50" charset="0"/>
                <a:cs typeface="Calibri"/>
              </a:rPr>
              <a:t>la</a:t>
            </a:r>
            <a:r>
              <a:rPr lang="fr-FR" sz="1000" spc="-10">
                <a:latin typeface="Marianne" panose="02000000000000000000" pitchFamily="50" charset="0"/>
                <a:cs typeface="Calibri"/>
              </a:rPr>
              <a:t> </a:t>
            </a:r>
            <a:r>
              <a:rPr lang="fr-FR" sz="1000">
                <a:latin typeface="Marianne" panose="02000000000000000000" pitchFamily="50" charset="0"/>
                <a:cs typeface="Calibri"/>
              </a:rPr>
              <a:t>voie</a:t>
            </a:r>
            <a:r>
              <a:rPr lang="fr-FR" sz="1000" spc="18">
                <a:latin typeface="Marianne" panose="02000000000000000000" pitchFamily="50" charset="0"/>
                <a:cs typeface="Calibri"/>
              </a:rPr>
              <a:t> </a:t>
            </a:r>
            <a:r>
              <a:rPr lang="fr-FR" sz="1000" spc="-13">
                <a:latin typeface="Marianne" panose="02000000000000000000" pitchFamily="50" charset="0"/>
                <a:cs typeface="Calibri"/>
              </a:rPr>
              <a:t>professionnelle</a:t>
            </a:r>
            <a:endParaRPr lang="fr-FR" sz="1000">
              <a:latin typeface="Marianne" panose="02000000000000000000" pitchFamily="50" charset="0"/>
              <a:cs typeface="Calibri"/>
            </a:endParaRPr>
          </a:p>
        </p:txBody>
      </p:sp>
      <p:sp>
        <p:nvSpPr>
          <p:cNvPr id="46" name="object 36">
            <a:extLst>
              <a:ext uri="{FF2B5EF4-FFF2-40B4-BE49-F238E27FC236}">
                <a16:creationId xmlns:a16="http://schemas.microsoft.com/office/drawing/2014/main" id="{BC57EE8B-4956-4A28-A01C-F076CC0FFDD0}"/>
              </a:ext>
            </a:extLst>
          </p:cNvPr>
          <p:cNvSpPr txBox="1"/>
          <p:nvPr/>
        </p:nvSpPr>
        <p:spPr>
          <a:xfrm>
            <a:off x="533401" y="1812291"/>
            <a:ext cx="1795452" cy="469680"/>
          </a:xfrm>
          <a:prstGeom prst="rect">
            <a:avLst/>
          </a:prstGeom>
        </p:spPr>
        <p:txBody>
          <a:bodyPr vert="horz" wrap="square" lIns="0" tIns="7938" rIns="0" bIns="0" rtlCol="0">
            <a:spAutoFit/>
          </a:bodyPr>
          <a:lstStyle/>
          <a:p>
            <a:pPr marL="66046" algn="r">
              <a:spcBef>
                <a:spcPts val="290"/>
              </a:spcBef>
            </a:pPr>
            <a:r>
              <a:rPr lang="fr-FR" sz="1000" b="1">
                <a:solidFill>
                  <a:srgbClr val="0070C0"/>
                </a:solidFill>
                <a:latin typeface="Marianne ExtraBold" panose="02000000000000000000" pitchFamily="50" charset="0"/>
                <a:cs typeface="Calibri"/>
              </a:rPr>
              <a:t>1/3</a:t>
            </a:r>
            <a:r>
              <a:rPr lang="fr-FR" sz="1000" b="1" spc="13">
                <a:solidFill>
                  <a:srgbClr val="0070C0"/>
                </a:solidFill>
                <a:latin typeface="Marianne ExtraBold" panose="02000000000000000000" pitchFamily="50" charset="0"/>
                <a:cs typeface="Calibri"/>
              </a:rPr>
              <a:t> </a:t>
            </a:r>
            <a:r>
              <a:rPr lang="fr-FR" sz="1000" b="1">
                <a:solidFill>
                  <a:srgbClr val="0070C0"/>
                </a:solidFill>
                <a:latin typeface="Marianne ExtraBold" panose="02000000000000000000" pitchFamily="50" charset="0"/>
                <a:cs typeface="Calibri"/>
              </a:rPr>
              <a:t>des</a:t>
            </a:r>
            <a:r>
              <a:rPr lang="fr-FR" sz="1000" b="1" spc="-38">
                <a:solidFill>
                  <a:srgbClr val="0070C0"/>
                </a:solidFill>
                <a:latin typeface="Marianne ExtraBold" panose="02000000000000000000" pitchFamily="50" charset="0"/>
                <a:cs typeface="Calibri"/>
              </a:rPr>
              <a:t> </a:t>
            </a:r>
            <a:r>
              <a:rPr lang="fr-FR" sz="1000" b="1" spc="-5">
                <a:solidFill>
                  <a:srgbClr val="0070C0"/>
                </a:solidFill>
                <a:latin typeface="Marianne ExtraBold" panose="02000000000000000000" pitchFamily="50" charset="0"/>
                <a:cs typeface="Calibri"/>
              </a:rPr>
              <a:t>lycéens</a:t>
            </a:r>
            <a:br>
              <a:rPr lang="fr-FR" sz="1000" b="1" spc="-5">
                <a:latin typeface="Marianne" panose="02000000000000000000" pitchFamily="50" charset="0"/>
                <a:cs typeface="Calibri"/>
              </a:rPr>
            </a:br>
            <a:r>
              <a:rPr lang="fr-FR" sz="1000">
                <a:latin typeface="Marianne" panose="02000000000000000000" pitchFamily="50" charset="0"/>
                <a:cs typeface="Calibri"/>
              </a:rPr>
              <a:t>sont</a:t>
            </a:r>
            <a:r>
              <a:rPr lang="fr-FR" sz="1000" spc="5">
                <a:latin typeface="Marianne" panose="02000000000000000000" pitchFamily="50" charset="0"/>
                <a:cs typeface="Calibri"/>
              </a:rPr>
              <a:t> </a:t>
            </a:r>
            <a:r>
              <a:rPr lang="fr-FR" sz="1000">
                <a:latin typeface="Marianne" panose="02000000000000000000" pitchFamily="50" charset="0"/>
                <a:cs typeface="Calibri"/>
              </a:rPr>
              <a:t>dans</a:t>
            </a:r>
            <a:r>
              <a:rPr lang="fr-FR" sz="1000" spc="-28">
                <a:latin typeface="Marianne" panose="02000000000000000000" pitchFamily="50" charset="0"/>
                <a:cs typeface="Calibri"/>
              </a:rPr>
              <a:t> </a:t>
            </a:r>
            <a:r>
              <a:rPr lang="fr-FR" sz="1000">
                <a:latin typeface="Marianne" panose="02000000000000000000" pitchFamily="50" charset="0"/>
                <a:cs typeface="Calibri"/>
              </a:rPr>
              <a:t>la</a:t>
            </a:r>
            <a:r>
              <a:rPr lang="fr-FR" sz="1000" spc="-10">
                <a:latin typeface="Marianne" panose="02000000000000000000" pitchFamily="50" charset="0"/>
                <a:cs typeface="Calibri"/>
              </a:rPr>
              <a:t> </a:t>
            </a:r>
            <a:r>
              <a:rPr lang="fr-FR" sz="1000">
                <a:latin typeface="Marianne" panose="02000000000000000000" pitchFamily="50" charset="0"/>
                <a:cs typeface="Calibri"/>
              </a:rPr>
              <a:t>voie</a:t>
            </a:r>
            <a:r>
              <a:rPr lang="fr-FR" sz="1000" spc="-15">
                <a:latin typeface="Marianne" panose="02000000000000000000" pitchFamily="50" charset="0"/>
                <a:cs typeface="Calibri"/>
              </a:rPr>
              <a:t> </a:t>
            </a:r>
            <a:r>
              <a:rPr lang="fr-FR" sz="1000" spc="-13">
                <a:latin typeface="Marianne" panose="02000000000000000000" pitchFamily="50" charset="0"/>
                <a:cs typeface="Calibri"/>
              </a:rPr>
              <a:t>professionnelle</a:t>
            </a:r>
            <a:endParaRPr lang="fr-FR" sz="1000">
              <a:latin typeface="Marianne" panose="02000000000000000000" pitchFamily="50" charset="0"/>
              <a:cs typeface="Calibri"/>
            </a:endParaRPr>
          </a:p>
        </p:txBody>
      </p:sp>
      <p:pic>
        <p:nvPicPr>
          <p:cNvPr id="47" name="object 58">
            <a:extLst>
              <a:ext uri="{FF2B5EF4-FFF2-40B4-BE49-F238E27FC236}">
                <a16:creationId xmlns:a16="http://schemas.microsoft.com/office/drawing/2014/main" id="{DF14C1D9-2382-4518-A91C-F3EB89428F51}"/>
              </a:ext>
            </a:extLst>
          </p:cNvPr>
          <p:cNvPicPr/>
          <p:nvPr/>
        </p:nvPicPr>
        <p:blipFill>
          <a:blip r:embed="rId7" cstate="print"/>
          <a:stretch>
            <a:fillRect/>
          </a:stretch>
        </p:blipFill>
        <p:spPr>
          <a:xfrm>
            <a:off x="2527618" y="2618846"/>
            <a:ext cx="195262" cy="342900"/>
          </a:xfrm>
          <a:prstGeom prst="rect">
            <a:avLst/>
          </a:prstGeom>
        </p:spPr>
      </p:pic>
      <p:pic>
        <p:nvPicPr>
          <p:cNvPr id="48" name="object 62">
            <a:extLst>
              <a:ext uri="{FF2B5EF4-FFF2-40B4-BE49-F238E27FC236}">
                <a16:creationId xmlns:a16="http://schemas.microsoft.com/office/drawing/2014/main" id="{E52EB559-F837-4ABA-87D1-D8FEE23A9752}"/>
              </a:ext>
            </a:extLst>
          </p:cNvPr>
          <p:cNvPicPr/>
          <p:nvPr/>
        </p:nvPicPr>
        <p:blipFill>
          <a:blip r:embed="rId8" cstate="print"/>
          <a:stretch>
            <a:fillRect/>
          </a:stretch>
        </p:blipFill>
        <p:spPr>
          <a:xfrm>
            <a:off x="2798338" y="2728913"/>
            <a:ext cx="242888" cy="228600"/>
          </a:xfrm>
          <a:prstGeom prst="rect">
            <a:avLst/>
          </a:prstGeom>
        </p:spPr>
      </p:pic>
      <p:sp>
        <p:nvSpPr>
          <p:cNvPr id="49" name="object 63">
            <a:extLst>
              <a:ext uri="{FF2B5EF4-FFF2-40B4-BE49-F238E27FC236}">
                <a16:creationId xmlns:a16="http://schemas.microsoft.com/office/drawing/2014/main" id="{BB7988F8-1F01-4D12-BA13-2F68C7FF91EC}"/>
              </a:ext>
            </a:extLst>
          </p:cNvPr>
          <p:cNvSpPr/>
          <p:nvPr/>
        </p:nvSpPr>
        <p:spPr>
          <a:xfrm>
            <a:off x="2743199" y="2671761"/>
            <a:ext cx="169333" cy="285751"/>
          </a:xfrm>
          <a:custGeom>
            <a:avLst/>
            <a:gdLst/>
            <a:ahLst/>
            <a:cxnLst/>
            <a:rect l="l" t="t" r="r" b="b"/>
            <a:pathLst>
              <a:path w="304800" h="571500">
                <a:moveTo>
                  <a:pt x="304800" y="152400"/>
                </a:moveTo>
                <a:lnTo>
                  <a:pt x="295275" y="152400"/>
                </a:lnTo>
                <a:lnTo>
                  <a:pt x="295275" y="0"/>
                </a:lnTo>
                <a:lnTo>
                  <a:pt x="0" y="0"/>
                </a:lnTo>
                <a:lnTo>
                  <a:pt x="0" y="266700"/>
                </a:lnTo>
                <a:lnTo>
                  <a:pt x="28575" y="266700"/>
                </a:lnTo>
                <a:lnTo>
                  <a:pt x="28575" y="571500"/>
                </a:lnTo>
                <a:lnTo>
                  <a:pt x="304800" y="571500"/>
                </a:lnTo>
                <a:lnTo>
                  <a:pt x="304800" y="152400"/>
                </a:lnTo>
                <a:close/>
              </a:path>
            </a:pathLst>
          </a:custGeom>
          <a:solidFill>
            <a:srgbClr val="D5D5D5"/>
          </a:solidFill>
        </p:spPr>
        <p:txBody>
          <a:bodyPr wrap="square" lIns="0" tIns="0" rIns="0" bIns="0" rtlCol="0"/>
          <a:lstStyle/>
          <a:p>
            <a:endParaRPr sz="528">
              <a:latin typeface="Marianne" panose="02000000000000000000" pitchFamily="50" charset="0"/>
            </a:endParaRPr>
          </a:p>
        </p:txBody>
      </p:sp>
      <p:pic>
        <p:nvPicPr>
          <p:cNvPr id="50" name="object 64">
            <a:extLst>
              <a:ext uri="{FF2B5EF4-FFF2-40B4-BE49-F238E27FC236}">
                <a16:creationId xmlns:a16="http://schemas.microsoft.com/office/drawing/2014/main" id="{EA28D1B4-81D0-4235-8BFB-B4BB89DF5748}"/>
              </a:ext>
            </a:extLst>
          </p:cNvPr>
          <p:cNvPicPr/>
          <p:nvPr/>
        </p:nvPicPr>
        <p:blipFill>
          <a:blip r:embed="rId9" cstate="print"/>
          <a:stretch>
            <a:fillRect/>
          </a:stretch>
        </p:blipFill>
        <p:spPr>
          <a:xfrm>
            <a:off x="2733674" y="2614613"/>
            <a:ext cx="190500" cy="342900"/>
          </a:xfrm>
          <a:prstGeom prst="rect">
            <a:avLst/>
          </a:prstGeom>
        </p:spPr>
      </p:pic>
      <p:sp>
        <p:nvSpPr>
          <p:cNvPr id="51" name="object 71">
            <a:extLst>
              <a:ext uri="{FF2B5EF4-FFF2-40B4-BE49-F238E27FC236}">
                <a16:creationId xmlns:a16="http://schemas.microsoft.com/office/drawing/2014/main" id="{043C5DE4-2DB5-4693-911E-BCF915DE9196}"/>
              </a:ext>
            </a:extLst>
          </p:cNvPr>
          <p:cNvSpPr txBox="1"/>
          <p:nvPr/>
        </p:nvSpPr>
        <p:spPr>
          <a:xfrm>
            <a:off x="795182" y="3176723"/>
            <a:ext cx="2252818" cy="468077"/>
          </a:xfrm>
          <a:prstGeom prst="rect">
            <a:avLst/>
          </a:prstGeom>
        </p:spPr>
        <p:txBody>
          <a:bodyPr vert="horz" wrap="square" lIns="0" tIns="6350" rIns="0" bIns="0" rtlCol="0">
            <a:spAutoFit/>
          </a:bodyPr>
          <a:lstStyle/>
          <a:p>
            <a:pPr marL="6351" algn="r">
              <a:spcBef>
                <a:spcPts val="50"/>
              </a:spcBef>
            </a:pPr>
            <a:r>
              <a:rPr sz="1000" b="1">
                <a:solidFill>
                  <a:srgbClr val="0070C0"/>
                </a:solidFill>
                <a:latin typeface="Marianne ExtraBold" panose="02000000000000000000" pitchFamily="50" charset="0"/>
                <a:cs typeface="Calibri"/>
              </a:rPr>
              <a:t>Décrochage</a:t>
            </a:r>
            <a:r>
              <a:rPr sz="1000" b="1" spc="3">
                <a:solidFill>
                  <a:srgbClr val="0070C0"/>
                </a:solidFill>
                <a:latin typeface="Marianne ExtraBold" panose="02000000000000000000" pitchFamily="50" charset="0"/>
                <a:cs typeface="Calibri"/>
              </a:rPr>
              <a:t> </a:t>
            </a:r>
            <a:r>
              <a:rPr sz="1000" b="1">
                <a:solidFill>
                  <a:srgbClr val="0070C0"/>
                </a:solidFill>
                <a:latin typeface="Marianne ExtraBold" panose="02000000000000000000" pitchFamily="50" charset="0"/>
                <a:cs typeface="Calibri"/>
              </a:rPr>
              <a:t>scolaire</a:t>
            </a:r>
            <a:r>
              <a:rPr sz="1000" b="1" spc="18">
                <a:solidFill>
                  <a:srgbClr val="0070C0"/>
                </a:solidFill>
                <a:latin typeface="Marianne ExtraBold" panose="02000000000000000000" pitchFamily="50" charset="0"/>
                <a:cs typeface="Calibri"/>
              </a:rPr>
              <a:t> </a:t>
            </a:r>
            <a:r>
              <a:rPr sz="1000" spc="-5">
                <a:latin typeface="Marianne" panose="02000000000000000000" pitchFamily="50" charset="0"/>
                <a:cs typeface="Calibri"/>
              </a:rPr>
              <a:t>presque</a:t>
            </a:r>
            <a:endParaRPr sz="1000">
              <a:latin typeface="Marianne" panose="02000000000000000000" pitchFamily="50" charset="0"/>
              <a:cs typeface="Calibri"/>
            </a:endParaRPr>
          </a:p>
          <a:p>
            <a:pPr marL="6351" algn="r"/>
            <a:r>
              <a:rPr sz="1000" b="1">
                <a:solidFill>
                  <a:srgbClr val="0070C0"/>
                </a:solidFill>
                <a:latin typeface="Marianne ExtraBold" panose="02000000000000000000" pitchFamily="50" charset="0"/>
                <a:cs typeface="Calibri"/>
              </a:rPr>
              <a:t>10</a:t>
            </a:r>
            <a:r>
              <a:rPr sz="1000" b="1" spc="15">
                <a:solidFill>
                  <a:srgbClr val="0070C0"/>
                </a:solidFill>
                <a:latin typeface="Marianne ExtraBold" panose="02000000000000000000" pitchFamily="50" charset="0"/>
                <a:cs typeface="Calibri"/>
              </a:rPr>
              <a:t> </a:t>
            </a:r>
            <a:r>
              <a:rPr sz="1000" b="1">
                <a:solidFill>
                  <a:srgbClr val="0070C0"/>
                </a:solidFill>
                <a:latin typeface="Marianne ExtraBold" panose="02000000000000000000" pitchFamily="50" charset="0"/>
                <a:cs typeface="Calibri"/>
              </a:rPr>
              <a:t>fois</a:t>
            </a:r>
            <a:r>
              <a:rPr sz="1000" b="1" spc="-33">
                <a:solidFill>
                  <a:srgbClr val="0070C0"/>
                </a:solidFill>
                <a:latin typeface="Marianne ExtraBold" panose="02000000000000000000" pitchFamily="50" charset="0"/>
                <a:cs typeface="Calibri"/>
              </a:rPr>
              <a:t> </a:t>
            </a:r>
            <a:r>
              <a:rPr sz="1000" b="1">
                <a:solidFill>
                  <a:srgbClr val="0070C0"/>
                </a:solidFill>
                <a:latin typeface="Marianne ExtraBold" panose="02000000000000000000" pitchFamily="50" charset="0"/>
                <a:cs typeface="Calibri"/>
              </a:rPr>
              <a:t>plus</a:t>
            </a:r>
            <a:r>
              <a:rPr sz="1000" b="1" spc="8">
                <a:solidFill>
                  <a:srgbClr val="0070C0"/>
                </a:solidFill>
                <a:latin typeface="Marianne ExtraBold" panose="02000000000000000000" pitchFamily="50" charset="0"/>
                <a:cs typeface="Calibri"/>
              </a:rPr>
              <a:t> </a:t>
            </a:r>
            <a:r>
              <a:rPr sz="1000" b="1" err="1">
                <a:solidFill>
                  <a:srgbClr val="0070C0"/>
                </a:solidFill>
                <a:latin typeface="Marianne ExtraBold" panose="02000000000000000000" pitchFamily="50" charset="0"/>
                <a:cs typeface="Calibri"/>
              </a:rPr>
              <a:t>fréquent</a:t>
            </a:r>
            <a:br>
              <a:rPr lang="fr-FR" sz="1000" b="1" spc="13">
                <a:solidFill>
                  <a:srgbClr val="0070C0"/>
                </a:solidFill>
                <a:latin typeface="Marianne ExtraBold" panose="02000000000000000000" pitchFamily="50" charset="0"/>
                <a:cs typeface="Calibri"/>
              </a:rPr>
            </a:br>
            <a:r>
              <a:rPr sz="1000">
                <a:latin typeface="Marianne" panose="02000000000000000000" pitchFamily="50" charset="0"/>
                <a:cs typeface="Calibri"/>
              </a:rPr>
              <a:t>au</a:t>
            </a:r>
            <a:r>
              <a:rPr sz="1000" spc="-33">
                <a:latin typeface="Marianne" panose="02000000000000000000" pitchFamily="50" charset="0"/>
                <a:cs typeface="Calibri"/>
              </a:rPr>
              <a:t> </a:t>
            </a:r>
            <a:r>
              <a:rPr sz="1000">
                <a:latin typeface="Marianne" panose="02000000000000000000" pitchFamily="50" charset="0"/>
                <a:cs typeface="Calibri"/>
              </a:rPr>
              <a:t>lycée</a:t>
            </a:r>
            <a:r>
              <a:rPr sz="1000" spc="-15">
                <a:latin typeface="Marianne" panose="02000000000000000000" pitchFamily="50" charset="0"/>
                <a:cs typeface="Calibri"/>
              </a:rPr>
              <a:t> </a:t>
            </a:r>
            <a:r>
              <a:rPr sz="1000" spc="-5">
                <a:latin typeface="Marianne" panose="02000000000000000000" pitchFamily="50" charset="0"/>
                <a:cs typeface="Calibri"/>
              </a:rPr>
              <a:t>professionnel</a:t>
            </a:r>
            <a:endParaRPr sz="1000">
              <a:latin typeface="Marianne" panose="02000000000000000000" pitchFamily="50" charset="0"/>
              <a:cs typeface="Calibri"/>
            </a:endParaRPr>
          </a:p>
        </p:txBody>
      </p:sp>
      <p:sp>
        <p:nvSpPr>
          <p:cNvPr id="55" name="Rectangle : coins arrondis 54">
            <a:extLst>
              <a:ext uri="{FF2B5EF4-FFF2-40B4-BE49-F238E27FC236}">
                <a16:creationId xmlns:a16="http://schemas.microsoft.com/office/drawing/2014/main" id="{A70B2C1B-678D-47DF-A44C-157D8482A714}"/>
              </a:ext>
            </a:extLst>
          </p:cNvPr>
          <p:cNvSpPr/>
          <p:nvPr/>
        </p:nvSpPr>
        <p:spPr>
          <a:xfrm>
            <a:off x="879826" y="3948113"/>
            <a:ext cx="5073603" cy="807964"/>
          </a:xfrm>
          <a:prstGeom prst="roundRect">
            <a:avLst>
              <a:gd name="adj" fmla="val 2942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446" algn="ctr">
              <a:spcBef>
                <a:spcPts val="410"/>
              </a:spcBef>
            </a:pPr>
            <a:r>
              <a:rPr lang="fr-FR" sz="1100" b="1">
                <a:solidFill>
                  <a:schemeClr val="bg1"/>
                </a:solidFill>
                <a:latin typeface="Marianne ExtraBold" panose="02000000000000000000" pitchFamily="50" charset="0"/>
                <a:cs typeface="Calibri"/>
              </a:rPr>
              <a:t>120</a:t>
            </a:r>
            <a:r>
              <a:rPr lang="fr-FR" sz="1100" b="1" spc="25">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000</a:t>
            </a:r>
            <a:r>
              <a:rPr lang="fr-FR" sz="1100" b="1" spc="25">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jeunes</a:t>
            </a:r>
            <a:r>
              <a:rPr lang="fr-FR" sz="1100" b="1" spc="13">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sortent</a:t>
            </a:r>
            <a:r>
              <a:rPr lang="fr-FR" sz="1100" b="1" spc="8">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chaque</a:t>
            </a:r>
            <a:r>
              <a:rPr lang="fr-FR" sz="1100" b="1" spc="-13">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année</a:t>
            </a:r>
            <a:r>
              <a:rPr lang="fr-FR" sz="1100" b="1" spc="-15">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du</a:t>
            </a:r>
            <a:r>
              <a:rPr lang="fr-FR" sz="1100" b="1" spc="5">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système</a:t>
            </a:r>
            <a:r>
              <a:rPr lang="fr-FR" sz="1100" b="1" spc="-15">
                <a:solidFill>
                  <a:schemeClr val="bg1"/>
                </a:solidFill>
                <a:latin typeface="Marianne ExtraBold" panose="02000000000000000000" pitchFamily="50" charset="0"/>
                <a:cs typeface="Calibri"/>
              </a:rPr>
              <a:t> </a:t>
            </a:r>
            <a:r>
              <a:rPr lang="fr-FR" sz="1100" b="1" spc="-5">
                <a:solidFill>
                  <a:schemeClr val="bg1"/>
                </a:solidFill>
                <a:latin typeface="Marianne ExtraBold" panose="02000000000000000000" pitchFamily="50" charset="0"/>
                <a:cs typeface="Calibri"/>
              </a:rPr>
              <a:t>sans</a:t>
            </a:r>
            <a:r>
              <a:rPr lang="fr-FR" sz="1100" b="1" spc="-31">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emploi,</a:t>
            </a:r>
            <a:br>
              <a:rPr lang="fr-FR" sz="1100" b="1" spc="-18">
                <a:solidFill>
                  <a:schemeClr val="bg1"/>
                </a:solidFill>
                <a:latin typeface="Marianne ExtraBold" panose="02000000000000000000" pitchFamily="50" charset="0"/>
                <a:cs typeface="Calibri"/>
              </a:rPr>
            </a:br>
            <a:r>
              <a:rPr lang="fr-FR" sz="1100" b="1">
                <a:solidFill>
                  <a:schemeClr val="bg1"/>
                </a:solidFill>
                <a:latin typeface="Marianne ExtraBold" panose="02000000000000000000" pitchFamily="50" charset="0"/>
                <a:cs typeface="Calibri"/>
              </a:rPr>
              <a:t>après</a:t>
            </a:r>
            <a:r>
              <a:rPr lang="fr-FR" sz="1100" b="1" spc="-28">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avoir</a:t>
            </a:r>
            <a:r>
              <a:rPr lang="fr-FR" sz="1100" b="1" spc="-3">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traversé</a:t>
            </a:r>
            <a:r>
              <a:rPr lang="fr-FR" sz="1100" b="1" spc="-15">
                <a:solidFill>
                  <a:schemeClr val="bg1"/>
                </a:solidFill>
                <a:latin typeface="Marianne ExtraBold" panose="02000000000000000000" pitchFamily="50" charset="0"/>
                <a:cs typeface="Calibri"/>
              </a:rPr>
              <a:t> </a:t>
            </a:r>
            <a:r>
              <a:rPr lang="fr-FR" sz="1100" b="1" spc="-5">
                <a:solidFill>
                  <a:schemeClr val="bg1"/>
                </a:solidFill>
                <a:latin typeface="Marianne ExtraBold" panose="02000000000000000000" pitchFamily="50" charset="0"/>
                <a:cs typeface="Calibri"/>
              </a:rPr>
              <a:t>les</a:t>
            </a:r>
            <a:r>
              <a:rPr lang="fr-FR" sz="1100" b="1" spc="-28">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trois</a:t>
            </a:r>
            <a:r>
              <a:rPr lang="fr-FR" sz="1100" b="1" spc="-28">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ans</a:t>
            </a:r>
            <a:r>
              <a:rPr lang="fr-FR" sz="1100" b="1" spc="-31">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de</a:t>
            </a:r>
            <a:r>
              <a:rPr lang="fr-FR" sz="1100" b="1" spc="-15">
                <a:solidFill>
                  <a:schemeClr val="bg1"/>
                </a:solidFill>
                <a:latin typeface="Marianne ExtraBold" panose="02000000000000000000" pitchFamily="50" charset="0"/>
                <a:cs typeface="Calibri"/>
              </a:rPr>
              <a:t> </a:t>
            </a:r>
            <a:r>
              <a:rPr lang="fr-FR" sz="1100" b="1">
                <a:solidFill>
                  <a:schemeClr val="bg1"/>
                </a:solidFill>
                <a:latin typeface="Marianne ExtraBold" panose="02000000000000000000" pitchFamily="50" charset="0"/>
                <a:cs typeface="Calibri"/>
              </a:rPr>
              <a:t>lycée</a:t>
            </a:r>
            <a:r>
              <a:rPr lang="fr-FR" sz="1100" b="1" spc="-15">
                <a:solidFill>
                  <a:schemeClr val="bg1"/>
                </a:solidFill>
                <a:latin typeface="Marianne ExtraBold" panose="02000000000000000000" pitchFamily="50" charset="0"/>
                <a:cs typeface="Calibri"/>
              </a:rPr>
              <a:t> </a:t>
            </a:r>
            <a:r>
              <a:rPr lang="fr-FR" sz="1100" b="1" spc="-13">
                <a:solidFill>
                  <a:schemeClr val="bg1"/>
                </a:solidFill>
                <a:latin typeface="Marianne ExtraBold" panose="02000000000000000000" pitchFamily="50" charset="0"/>
                <a:cs typeface="Calibri"/>
              </a:rPr>
              <a:t>professionnel.</a:t>
            </a:r>
            <a:endParaRPr lang="fr-FR" sz="1100">
              <a:solidFill>
                <a:schemeClr val="bg1"/>
              </a:solidFill>
              <a:latin typeface="Marianne ExtraBold" panose="02000000000000000000" pitchFamily="50" charset="0"/>
              <a:cs typeface="Calibri"/>
            </a:endParaRPr>
          </a:p>
          <a:p>
            <a:pPr marL="16193" algn="ctr"/>
            <a:r>
              <a:rPr lang="fr-FR" sz="1100">
                <a:solidFill>
                  <a:schemeClr val="bg1"/>
                </a:solidFill>
                <a:latin typeface="Marianne" panose="02000000000000000000" pitchFamily="50" charset="0"/>
                <a:cs typeface="Calibri"/>
              </a:rPr>
              <a:t>Coût</a:t>
            </a:r>
            <a:r>
              <a:rPr lang="fr-FR" sz="1100" spc="-13">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pour</a:t>
            </a:r>
            <a:r>
              <a:rPr lang="fr-FR" sz="1100" spc="6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les</a:t>
            </a:r>
            <a:r>
              <a:rPr lang="fr-FR" sz="1100" spc="-5">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finances</a:t>
            </a:r>
            <a:r>
              <a:rPr lang="fr-FR" sz="1100" spc="-3">
                <a:solidFill>
                  <a:schemeClr val="bg1"/>
                </a:solidFill>
                <a:latin typeface="Marianne" panose="02000000000000000000" pitchFamily="50" charset="0"/>
                <a:cs typeface="Calibri"/>
              </a:rPr>
              <a:t> </a:t>
            </a:r>
            <a:r>
              <a:rPr lang="fr-FR" sz="1100" spc="-5">
                <a:solidFill>
                  <a:schemeClr val="bg1"/>
                </a:solidFill>
                <a:latin typeface="Marianne" panose="02000000000000000000" pitchFamily="50" charset="0"/>
                <a:cs typeface="Calibri"/>
              </a:rPr>
              <a:t>publiques</a:t>
            </a:r>
            <a:r>
              <a:rPr lang="fr-FR" sz="1100" spc="-3">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d’un</a:t>
            </a:r>
            <a:r>
              <a:rPr lang="fr-FR" sz="1100" spc="28">
                <a:solidFill>
                  <a:schemeClr val="bg1"/>
                </a:solidFill>
                <a:latin typeface="Marianne" panose="02000000000000000000" pitchFamily="50" charset="0"/>
                <a:cs typeface="Calibri"/>
              </a:rPr>
              <a:t> </a:t>
            </a:r>
            <a:r>
              <a:rPr lang="fr-FR" sz="1100" spc="-5">
                <a:solidFill>
                  <a:schemeClr val="bg1"/>
                </a:solidFill>
                <a:latin typeface="Marianne" panose="02000000000000000000" pitchFamily="50" charset="0"/>
                <a:cs typeface="Calibri"/>
              </a:rPr>
              <a:t>décrocheur</a:t>
            </a:r>
            <a:r>
              <a:rPr lang="fr-FR" sz="1100" spc="21">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scolaire</a:t>
            </a:r>
            <a:r>
              <a:rPr lang="fr-FR" sz="1100" spc="-2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a:t>
            </a:r>
            <a:endParaRPr lang="fr-FR" sz="1100" spc="-3">
              <a:solidFill>
                <a:schemeClr val="bg1"/>
              </a:solidFill>
              <a:latin typeface="Marianne" panose="02000000000000000000" pitchFamily="50" charset="0"/>
              <a:cs typeface="Calibri"/>
            </a:endParaRPr>
          </a:p>
          <a:p>
            <a:pPr marL="16193" algn="ctr"/>
            <a:r>
              <a:rPr lang="fr-FR" sz="1100">
                <a:solidFill>
                  <a:schemeClr val="bg1"/>
                </a:solidFill>
                <a:latin typeface="Marianne" panose="02000000000000000000" pitchFamily="50" charset="0"/>
                <a:cs typeface="Calibri"/>
              </a:rPr>
              <a:t>230 k€</a:t>
            </a:r>
            <a:r>
              <a:rPr lang="fr-FR" sz="1100" spc="3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tout</a:t>
            </a:r>
            <a:r>
              <a:rPr lang="fr-FR" sz="1100" spc="2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au</a:t>
            </a:r>
            <a:r>
              <a:rPr lang="fr-FR" sz="1100" spc="-3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long</a:t>
            </a:r>
            <a:r>
              <a:rPr lang="fr-FR" sz="1100" spc="22">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de</a:t>
            </a:r>
            <a:r>
              <a:rPr lang="fr-FR" sz="1100" spc="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sa</a:t>
            </a:r>
            <a:r>
              <a:rPr lang="fr-FR" sz="1100" spc="-18">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vie</a:t>
            </a:r>
            <a:r>
              <a:rPr lang="fr-FR" sz="1100" spc="-28">
                <a:solidFill>
                  <a:schemeClr val="bg1"/>
                </a:solidFill>
                <a:latin typeface="Marianne" panose="02000000000000000000" pitchFamily="50" charset="0"/>
                <a:cs typeface="Calibri"/>
              </a:rPr>
              <a:t> </a:t>
            </a:r>
            <a:r>
              <a:rPr lang="fr-FR" sz="1100" spc="-5">
                <a:solidFill>
                  <a:schemeClr val="bg1"/>
                </a:solidFill>
                <a:latin typeface="Marianne" panose="02000000000000000000" pitchFamily="50" charset="0"/>
                <a:cs typeface="Calibri"/>
              </a:rPr>
              <a:t>professionnelle.</a:t>
            </a:r>
            <a:endParaRPr lang="fr-FR" sz="1100">
              <a:solidFill>
                <a:schemeClr val="bg1"/>
              </a:solidFill>
              <a:latin typeface="Marianne" panose="02000000000000000000" pitchFamily="50" charset="0"/>
              <a:cs typeface="Calibri"/>
            </a:endParaRPr>
          </a:p>
        </p:txBody>
      </p:sp>
      <p:pic>
        <p:nvPicPr>
          <p:cNvPr id="6" name="Graphique 5" descr="École avec un remplissage uni">
            <a:extLst>
              <a:ext uri="{FF2B5EF4-FFF2-40B4-BE49-F238E27FC236}">
                <a16:creationId xmlns:a16="http://schemas.microsoft.com/office/drawing/2014/main" id="{1005CA06-5D73-4BF2-9651-E2DE12973F5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097286" y="1618977"/>
            <a:ext cx="914400" cy="914400"/>
          </a:xfrm>
          <a:prstGeom prst="rect">
            <a:avLst/>
          </a:prstGeom>
        </p:spPr>
      </p:pic>
      <p:sp>
        <p:nvSpPr>
          <p:cNvPr id="52" name="Rectangle : coins arrondis 51">
            <a:extLst>
              <a:ext uri="{FF2B5EF4-FFF2-40B4-BE49-F238E27FC236}">
                <a16:creationId xmlns:a16="http://schemas.microsoft.com/office/drawing/2014/main" id="{5B9C2AA9-0303-491A-BFB4-05EB8A5D5A28}"/>
              </a:ext>
            </a:extLst>
          </p:cNvPr>
          <p:cNvSpPr/>
          <p:nvPr/>
        </p:nvSpPr>
        <p:spPr>
          <a:xfrm>
            <a:off x="909592" y="1220361"/>
            <a:ext cx="2338429" cy="395518"/>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621 600 lycéens professionnels</a:t>
            </a:r>
          </a:p>
          <a:p>
            <a:pPr algn="ctr"/>
            <a:r>
              <a:rPr lang="fr-FR" sz="1050">
                <a:solidFill>
                  <a:srgbClr val="FFFFFF"/>
                </a:solidFill>
                <a:latin typeface="Marianne" panose="02000000000000000000" pitchFamily="50" charset="0"/>
              </a:rPr>
              <a:t>et 64 000 apprentis</a:t>
            </a:r>
          </a:p>
        </p:txBody>
      </p:sp>
      <p:sp>
        <p:nvSpPr>
          <p:cNvPr id="53" name="Rectangle : coins arrondis 52">
            <a:extLst>
              <a:ext uri="{FF2B5EF4-FFF2-40B4-BE49-F238E27FC236}">
                <a16:creationId xmlns:a16="http://schemas.microsoft.com/office/drawing/2014/main" id="{77CAF60C-AA5A-449E-B8D3-FB7520AAA666}"/>
              </a:ext>
            </a:extLst>
          </p:cNvPr>
          <p:cNvSpPr/>
          <p:nvPr/>
        </p:nvSpPr>
        <p:spPr>
          <a:xfrm>
            <a:off x="3574360" y="1220361"/>
            <a:ext cx="2338429" cy="395518"/>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Sur 100 lycéens entrants en seconde professionnelles</a:t>
            </a:r>
          </a:p>
        </p:txBody>
      </p:sp>
      <p:sp>
        <p:nvSpPr>
          <p:cNvPr id="56" name="Rectangle : coins arrondis 55">
            <a:extLst>
              <a:ext uri="{FF2B5EF4-FFF2-40B4-BE49-F238E27FC236}">
                <a16:creationId xmlns:a16="http://schemas.microsoft.com/office/drawing/2014/main" id="{7E934206-7638-4A1D-9C27-EBAA1CA885D7}"/>
              </a:ext>
            </a:extLst>
          </p:cNvPr>
          <p:cNvSpPr/>
          <p:nvPr/>
        </p:nvSpPr>
        <p:spPr>
          <a:xfrm>
            <a:off x="6743865" y="1186650"/>
            <a:ext cx="1795453" cy="395518"/>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Le lycée professionnel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a:extLst>
              <a:ext uri="{FF2B5EF4-FFF2-40B4-BE49-F238E27FC236}">
                <a16:creationId xmlns:a16="http://schemas.microsoft.com/office/drawing/2014/main" id="{C37AE9C3-DD70-41F9-A6BC-F19E4BFA98AE}"/>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aphicFrame>
        <p:nvGraphicFramePr>
          <p:cNvPr id="2" name="Tableau 2">
            <a:extLst>
              <a:ext uri="{FF2B5EF4-FFF2-40B4-BE49-F238E27FC236}">
                <a16:creationId xmlns:a16="http://schemas.microsoft.com/office/drawing/2014/main" id="{509405B4-7BA8-4F06-93D5-E13DEEBC28C4}"/>
              </a:ext>
            </a:extLst>
          </p:cNvPr>
          <p:cNvGraphicFramePr>
            <a:graphicFrameLocks noGrp="1"/>
          </p:cNvGraphicFramePr>
          <p:nvPr>
            <p:extLst>
              <p:ext uri="{D42A27DB-BD31-4B8C-83A1-F6EECF244321}">
                <p14:modId xmlns:p14="http://schemas.microsoft.com/office/powerpoint/2010/main" val="4130847353"/>
              </p:ext>
            </p:extLst>
          </p:nvPr>
        </p:nvGraphicFramePr>
        <p:xfrm>
          <a:off x="5893831" y="214128"/>
          <a:ext cx="2865483" cy="4726446"/>
        </p:xfrm>
        <a:graphic>
          <a:graphicData uri="http://schemas.openxmlformats.org/drawingml/2006/table">
            <a:tbl>
              <a:tblPr firstRow="1" bandRow="1">
                <a:tableStyleId>{5C22544A-7EE6-4342-B048-85BDC9FD1C3A}</a:tableStyleId>
              </a:tblPr>
              <a:tblGrid>
                <a:gridCol w="229917">
                  <a:extLst>
                    <a:ext uri="{9D8B030D-6E8A-4147-A177-3AD203B41FA5}">
                      <a16:colId xmlns:a16="http://schemas.microsoft.com/office/drawing/2014/main" val="889185157"/>
                    </a:ext>
                  </a:extLst>
                </a:gridCol>
                <a:gridCol w="297024">
                  <a:extLst>
                    <a:ext uri="{9D8B030D-6E8A-4147-A177-3AD203B41FA5}">
                      <a16:colId xmlns:a16="http://schemas.microsoft.com/office/drawing/2014/main" val="2642768391"/>
                    </a:ext>
                  </a:extLst>
                </a:gridCol>
                <a:gridCol w="235524">
                  <a:extLst>
                    <a:ext uri="{9D8B030D-6E8A-4147-A177-3AD203B41FA5}">
                      <a16:colId xmlns:a16="http://schemas.microsoft.com/office/drawing/2014/main" val="1256985287"/>
                    </a:ext>
                  </a:extLst>
                </a:gridCol>
                <a:gridCol w="470761">
                  <a:extLst>
                    <a:ext uri="{9D8B030D-6E8A-4147-A177-3AD203B41FA5}">
                      <a16:colId xmlns:a16="http://schemas.microsoft.com/office/drawing/2014/main" val="1203260989"/>
                    </a:ext>
                  </a:extLst>
                </a:gridCol>
                <a:gridCol w="344670">
                  <a:extLst>
                    <a:ext uri="{9D8B030D-6E8A-4147-A177-3AD203B41FA5}">
                      <a16:colId xmlns:a16="http://schemas.microsoft.com/office/drawing/2014/main" val="2928662932"/>
                    </a:ext>
                  </a:extLst>
                </a:gridCol>
                <a:gridCol w="247016">
                  <a:extLst>
                    <a:ext uri="{9D8B030D-6E8A-4147-A177-3AD203B41FA5}">
                      <a16:colId xmlns:a16="http://schemas.microsoft.com/office/drawing/2014/main" val="2969392980"/>
                    </a:ext>
                  </a:extLst>
                </a:gridCol>
                <a:gridCol w="269988">
                  <a:extLst>
                    <a:ext uri="{9D8B030D-6E8A-4147-A177-3AD203B41FA5}">
                      <a16:colId xmlns:a16="http://schemas.microsoft.com/office/drawing/2014/main" val="1931126105"/>
                    </a:ext>
                  </a:extLst>
                </a:gridCol>
                <a:gridCol w="285951">
                  <a:extLst>
                    <a:ext uri="{9D8B030D-6E8A-4147-A177-3AD203B41FA5}">
                      <a16:colId xmlns:a16="http://schemas.microsoft.com/office/drawing/2014/main" val="1341711890"/>
                    </a:ext>
                  </a:extLst>
                </a:gridCol>
                <a:gridCol w="224489">
                  <a:extLst>
                    <a:ext uri="{9D8B030D-6E8A-4147-A177-3AD203B41FA5}">
                      <a16:colId xmlns:a16="http://schemas.microsoft.com/office/drawing/2014/main" val="1998791540"/>
                    </a:ext>
                  </a:extLst>
                </a:gridCol>
                <a:gridCol w="260143">
                  <a:extLst>
                    <a:ext uri="{9D8B030D-6E8A-4147-A177-3AD203B41FA5}">
                      <a16:colId xmlns:a16="http://schemas.microsoft.com/office/drawing/2014/main" val="2607762333"/>
                    </a:ext>
                  </a:extLst>
                </a:gridCol>
              </a:tblGrid>
              <a:tr h="156302">
                <a:tc>
                  <a:txBody>
                    <a:bodyPr/>
                    <a:lstStyle/>
                    <a:p>
                      <a:pPr>
                        <a:lnSpc>
                          <a:spcPts val="300"/>
                        </a:lnSpc>
                      </a:pPr>
                      <a:endParaRPr lang="fr-FR" sz="500"/>
                    </a:p>
                  </a:txBody>
                  <a:tcPr marL="98556" marR="98556" marT="49278" marB="49278"/>
                </a:tc>
                <a:tc gridSpan="3">
                  <a:txBody>
                    <a:bodyPr/>
                    <a:lstStyle/>
                    <a:p>
                      <a:pPr algn="ctr">
                        <a:lnSpc>
                          <a:spcPts val="300"/>
                        </a:lnSpc>
                      </a:pPr>
                      <a:r>
                        <a:rPr lang="fr-FR" sz="500"/>
                        <a:t>MAI</a:t>
                      </a:r>
                    </a:p>
                  </a:txBody>
                  <a:tcPr marL="98556" marR="98556" marT="49278" marB="49278"/>
                </a:tc>
                <a:tc hMerge="1">
                  <a:txBody>
                    <a:bodyPr/>
                    <a:lstStyle/>
                    <a:p>
                      <a:endParaRPr lang="fr-FR" sz="500"/>
                    </a:p>
                  </a:txBody>
                  <a:tcPr/>
                </a:tc>
                <a:tc hMerge="1">
                  <a:txBody>
                    <a:bodyPr/>
                    <a:lstStyle/>
                    <a:p>
                      <a:pPr>
                        <a:lnSpc>
                          <a:spcPts val="300"/>
                        </a:lnSpc>
                      </a:pPr>
                      <a:endParaRPr lang="fr-FR" sz="500"/>
                    </a:p>
                  </a:txBody>
                  <a:tcPr/>
                </a:tc>
                <a:tc gridSpan="3">
                  <a:txBody>
                    <a:bodyPr/>
                    <a:lstStyle/>
                    <a:p>
                      <a:pPr algn="ctr">
                        <a:lnSpc>
                          <a:spcPts val="300"/>
                        </a:lnSpc>
                      </a:pPr>
                      <a:r>
                        <a:rPr lang="fr-FR" sz="500"/>
                        <a:t>JUIN</a:t>
                      </a:r>
                    </a:p>
                  </a:txBody>
                  <a:tcPr marL="98556" marR="98556" marT="49278" marB="49278"/>
                </a:tc>
                <a:tc hMerge="1">
                  <a:txBody>
                    <a:bodyPr/>
                    <a:lstStyle/>
                    <a:p>
                      <a:pPr>
                        <a:lnSpc>
                          <a:spcPts val="300"/>
                        </a:lnSpc>
                      </a:pPr>
                      <a:endParaRPr lang="fr-FR" sz="500"/>
                    </a:p>
                  </a:txBody>
                  <a:tcPr/>
                </a:tc>
                <a:tc hMerge="1">
                  <a:txBody>
                    <a:bodyPr/>
                    <a:lstStyle/>
                    <a:p>
                      <a:pPr>
                        <a:lnSpc>
                          <a:spcPts val="300"/>
                        </a:lnSpc>
                      </a:pPr>
                      <a:endParaRPr lang="fr-FR" sz="500"/>
                    </a:p>
                  </a:txBody>
                  <a:tcPr/>
                </a:tc>
                <a:tc gridSpan="3">
                  <a:txBody>
                    <a:bodyPr/>
                    <a:lstStyle/>
                    <a:p>
                      <a:pPr algn="ctr">
                        <a:lnSpc>
                          <a:spcPts val="300"/>
                        </a:lnSpc>
                      </a:pPr>
                      <a:r>
                        <a:rPr lang="fr-FR" sz="500"/>
                        <a:t>JUILLET</a:t>
                      </a:r>
                    </a:p>
                  </a:txBody>
                  <a:tcPr marL="98556" marR="98556" marT="49278" marB="49278"/>
                </a:tc>
                <a:tc hMerge="1">
                  <a:txBody>
                    <a:bodyPr/>
                    <a:lstStyle/>
                    <a:p>
                      <a:pPr>
                        <a:lnSpc>
                          <a:spcPts val="300"/>
                        </a:lnSpc>
                      </a:pPr>
                      <a:endParaRPr lang="fr-FR" sz="500"/>
                    </a:p>
                  </a:txBody>
                  <a:tcPr/>
                </a:tc>
                <a:tc hMerge="1">
                  <a:txBody>
                    <a:bodyPr/>
                    <a:lstStyle/>
                    <a:p>
                      <a:pPr>
                        <a:lnSpc>
                          <a:spcPts val="300"/>
                        </a:lnSpc>
                      </a:pPr>
                      <a:endParaRPr lang="fr-FR" sz="500"/>
                    </a:p>
                  </a:txBody>
                  <a:tcPr/>
                </a:tc>
                <a:extLst>
                  <a:ext uri="{0D108BD9-81ED-4DB2-BD59-A6C34878D82A}">
                    <a16:rowId xmlns:a16="http://schemas.microsoft.com/office/drawing/2014/main" val="3405394032"/>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1</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1</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3807085184"/>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gradFill flip="none" rotWithShape="1">
                      <a:gsLst>
                        <a:gs pos="49000">
                          <a:srgbClr val="92D050"/>
                        </a:gs>
                        <a:gs pos="50000">
                          <a:srgbClr val="92D050"/>
                        </a:gs>
                        <a:gs pos="50000">
                          <a:srgbClr val="FCBF3E"/>
                        </a:gs>
                      </a:gsLst>
                      <a:lin ang="18900000" scaled="1"/>
                      <a:tileRect/>
                    </a:gradFill>
                  </a:tcPr>
                </a:tc>
                <a:extLst>
                  <a:ext uri="{0D108BD9-81ED-4DB2-BD59-A6C34878D82A}">
                    <a16:rowId xmlns:a16="http://schemas.microsoft.com/office/drawing/2014/main" val="4232887722"/>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3</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3</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3</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gradFill flip="none" rotWithShape="1">
                      <a:gsLst>
                        <a:gs pos="49000">
                          <a:srgbClr val="92D050"/>
                        </a:gs>
                        <a:gs pos="50000">
                          <a:srgbClr val="92D050"/>
                        </a:gs>
                        <a:gs pos="50000">
                          <a:srgbClr val="FCBF3E"/>
                        </a:gs>
                      </a:gsLst>
                      <a:lin ang="18900000" scaled="1"/>
                      <a:tileRect/>
                    </a:gradFill>
                  </a:tcPr>
                </a:tc>
                <a:extLst>
                  <a:ext uri="{0D108BD9-81ED-4DB2-BD59-A6C34878D82A}">
                    <a16:rowId xmlns:a16="http://schemas.microsoft.com/office/drawing/2014/main" val="68113657"/>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4</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4</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4</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gradFill flip="none" rotWithShape="1">
                      <a:gsLst>
                        <a:gs pos="49000">
                          <a:srgbClr val="92D050"/>
                        </a:gs>
                        <a:gs pos="50000">
                          <a:srgbClr val="92D050"/>
                        </a:gs>
                        <a:gs pos="50000">
                          <a:srgbClr val="FCBF3E"/>
                        </a:gs>
                      </a:gsLst>
                      <a:lin ang="18900000" scaled="1"/>
                      <a:tileRect/>
                    </a:gradFill>
                  </a:tcPr>
                </a:tc>
                <a:extLst>
                  <a:ext uri="{0D108BD9-81ED-4DB2-BD59-A6C34878D82A}">
                    <a16:rowId xmlns:a16="http://schemas.microsoft.com/office/drawing/2014/main" val="341121294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5</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5</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5</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gradFill flip="none" rotWithShape="1">
                      <a:gsLst>
                        <a:gs pos="49000">
                          <a:srgbClr val="92D050"/>
                        </a:gs>
                        <a:gs pos="50000">
                          <a:srgbClr val="92D050"/>
                        </a:gs>
                        <a:gs pos="50000">
                          <a:srgbClr val="FCBF3E"/>
                        </a:gs>
                      </a:gsLst>
                      <a:lin ang="18900000" scaled="1"/>
                      <a:tileRect/>
                    </a:gradFill>
                  </a:tcPr>
                </a:tc>
                <a:extLst>
                  <a:ext uri="{0D108BD9-81ED-4DB2-BD59-A6C34878D82A}">
                    <a16:rowId xmlns:a16="http://schemas.microsoft.com/office/drawing/2014/main" val="3651509760"/>
                  </a:ext>
                </a:extLst>
              </a:tr>
              <a:tr h="147424">
                <a:tc>
                  <a:txBody>
                    <a:bodyPr/>
                    <a:lstStyle/>
                    <a:p>
                      <a:pPr>
                        <a:lnSpc>
                          <a:spcPts val="300"/>
                        </a:lnSpc>
                      </a:pPr>
                      <a:endParaRPr lang="fr-FR" sz="500"/>
                    </a:p>
                  </a:txBody>
                  <a:tcPr marL="98556" marR="98556" marT="49278" marB="49278"/>
                </a:tc>
                <a:tc>
                  <a:txBody>
                    <a:bodyPr/>
                    <a:lstStyle/>
                    <a:p>
                      <a:pPr>
                        <a:lnSpc>
                          <a:spcPts val="300"/>
                        </a:lnSpc>
                      </a:pPr>
                      <a:r>
                        <a:rPr lang="fr-FR" sz="500"/>
                        <a:t>6</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6</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6</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985132964"/>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7</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7</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7</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3269807453"/>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8</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8</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8</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52604502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9</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9</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9</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366080687"/>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10</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10</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10</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1049616450"/>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11</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11</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11</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47920580"/>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12</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12</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12</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C00000"/>
                    </a:solidFill>
                  </a:tcPr>
                </a:tc>
                <a:extLst>
                  <a:ext uri="{0D108BD9-81ED-4DB2-BD59-A6C34878D82A}">
                    <a16:rowId xmlns:a16="http://schemas.microsoft.com/office/drawing/2014/main" val="81042675"/>
                  </a:ext>
                </a:extLst>
              </a:tr>
              <a:tr h="147424">
                <a:tc>
                  <a:txBody>
                    <a:bodyPr/>
                    <a:lstStyle/>
                    <a:p>
                      <a:pPr>
                        <a:lnSpc>
                          <a:spcPts val="300"/>
                        </a:lnSpc>
                      </a:pPr>
                      <a:endParaRPr lang="fr-FR" sz="500"/>
                    </a:p>
                  </a:txBody>
                  <a:tcPr marL="98556" marR="98556" marT="49278" marB="49278"/>
                </a:tc>
                <a:tc>
                  <a:txBody>
                    <a:bodyPr/>
                    <a:lstStyle/>
                    <a:p>
                      <a:pPr>
                        <a:lnSpc>
                          <a:spcPts val="300"/>
                        </a:lnSpc>
                      </a:pPr>
                      <a:r>
                        <a:rPr lang="fr-FR" sz="500"/>
                        <a:t>13</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13</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13</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4033242612"/>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14</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14</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14</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1555440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15</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15</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15</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397406056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16</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16</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16</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411899937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17</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17</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17</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438751617"/>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18</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18</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18</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364359260"/>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19</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19</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19</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696550458"/>
                  </a:ext>
                </a:extLst>
              </a:tr>
              <a:tr h="147424">
                <a:tc>
                  <a:txBody>
                    <a:bodyPr/>
                    <a:lstStyle/>
                    <a:p>
                      <a:pPr>
                        <a:lnSpc>
                          <a:spcPts val="300"/>
                        </a:lnSpc>
                      </a:pPr>
                      <a:endParaRPr lang="fr-FR" sz="500"/>
                    </a:p>
                  </a:txBody>
                  <a:tcPr marL="98556" marR="98556" marT="49278" marB="49278"/>
                </a:tc>
                <a:tc>
                  <a:txBody>
                    <a:bodyPr/>
                    <a:lstStyle/>
                    <a:p>
                      <a:pPr>
                        <a:lnSpc>
                          <a:spcPts val="300"/>
                        </a:lnSpc>
                      </a:pPr>
                      <a:r>
                        <a:rPr lang="fr-FR" sz="500"/>
                        <a:t>20</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20</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20</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85501973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21</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21</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21</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57299833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22</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22</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22</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65390760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23</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23</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23</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087396124"/>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24</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0070C0"/>
                    </a:solidFill>
                  </a:tcPr>
                </a:tc>
                <a:tc>
                  <a:txBody>
                    <a:bodyPr/>
                    <a:lstStyle/>
                    <a:p>
                      <a:pPr>
                        <a:lnSpc>
                          <a:spcPts val="300"/>
                        </a:lnSpc>
                      </a:pPr>
                      <a:r>
                        <a:rPr lang="fr-FR" sz="500"/>
                        <a:t>24</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24</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3395562058"/>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25</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25</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25</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839935046"/>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26</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26</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26</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1218276499"/>
                  </a:ext>
                </a:extLst>
              </a:tr>
              <a:tr h="147424">
                <a:tc>
                  <a:txBody>
                    <a:bodyPr/>
                    <a:lstStyle/>
                    <a:p>
                      <a:pPr>
                        <a:lnSpc>
                          <a:spcPts val="300"/>
                        </a:lnSpc>
                      </a:pPr>
                      <a:endParaRPr lang="fr-FR" sz="500"/>
                    </a:p>
                  </a:txBody>
                  <a:tcPr marL="98556" marR="98556" marT="49278" marB="49278"/>
                </a:tc>
                <a:tc>
                  <a:txBody>
                    <a:bodyPr/>
                    <a:lstStyle/>
                    <a:p>
                      <a:pPr>
                        <a:lnSpc>
                          <a:spcPts val="300"/>
                        </a:lnSpc>
                      </a:pPr>
                      <a:r>
                        <a:rPr lang="fr-FR" sz="500"/>
                        <a:t>27</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27</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gradFill>
                      <a:gsLst>
                        <a:gs pos="50000">
                          <a:srgbClr val="92D050"/>
                        </a:gs>
                        <a:gs pos="50000">
                          <a:srgbClr val="92D050"/>
                        </a:gs>
                        <a:gs pos="50000">
                          <a:srgbClr val="92D050"/>
                        </a:gs>
                        <a:gs pos="50000">
                          <a:srgbClr val="92D050"/>
                        </a:gs>
                        <a:gs pos="50000">
                          <a:srgbClr val="7030A0"/>
                        </a:gs>
                      </a:gsLst>
                      <a:lin ang="18900000" scaled="1"/>
                    </a:gradFill>
                  </a:tcPr>
                </a:tc>
                <a:tc>
                  <a:txBody>
                    <a:bodyPr/>
                    <a:lstStyle/>
                    <a:p>
                      <a:pPr>
                        <a:lnSpc>
                          <a:spcPts val="300"/>
                        </a:lnSpc>
                      </a:pPr>
                      <a:r>
                        <a:rPr lang="fr-FR" sz="500"/>
                        <a:t>27</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848636965"/>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28</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28</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gradFill>
                      <a:gsLst>
                        <a:gs pos="50000">
                          <a:srgbClr val="92D050"/>
                        </a:gs>
                        <a:gs pos="50000">
                          <a:srgbClr val="92D050"/>
                        </a:gs>
                        <a:gs pos="50000">
                          <a:srgbClr val="92D050"/>
                        </a:gs>
                        <a:gs pos="50000">
                          <a:srgbClr val="92D050"/>
                        </a:gs>
                        <a:gs pos="50000">
                          <a:srgbClr val="7030A0"/>
                        </a:gs>
                      </a:gsLst>
                      <a:lin ang="18900000" scaled="1"/>
                    </a:gradFill>
                  </a:tcPr>
                </a:tc>
                <a:tc>
                  <a:txBody>
                    <a:bodyPr/>
                    <a:lstStyle/>
                    <a:p>
                      <a:pPr>
                        <a:lnSpc>
                          <a:spcPts val="300"/>
                        </a:lnSpc>
                      </a:pPr>
                      <a:r>
                        <a:rPr lang="fr-FR" sz="500"/>
                        <a:t>28</a:t>
                      </a:r>
                    </a:p>
                  </a:txBody>
                  <a:tcPr marL="98556" marR="98556" marT="49278" marB="49278"/>
                </a:tc>
                <a:tc>
                  <a:txBody>
                    <a:bodyPr/>
                    <a:lstStyle/>
                    <a:p>
                      <a:pPr>
                        <a:lnSpc>
                          <a:spcPts val="300"/>
                        </a:lnSpc>
                      </a:pPr>
                      <a:r>
                        <a:rPr lang="fr-FR" sz="500"/>
                        <a:t>L</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978048101"/>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29</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29</a:t>
                      </a:r>
                    </a:p>
                  </a:txBody>
                  <a:tcPr marL="98556" marR="98556" marT="49278" marB="49278"/>
                </a:tc>
                <a:tc>
                  <a:txBody>
                    <a:bodyPr/>
                    <a:lstStyle/>
                    <a:p>
                      <a:pPr>
                        <a:lnSpc>
                          <a:spcPts val="300"/>
                        </a:lnSpc>
                      </a:pPr>
                      <a:r>
                        <a:rPr lang="fr-FR" sz="500"/>
                        <a:t>D</a:t>
                      </a:r>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29</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288667364"/>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30</a:t>
                      </a:r>
                    </a:p>
                  </a:txBody>
                  <a:tcPr marL="98556" marR="98556" marT="49278" marB="49278"/>
                </a:tc>
                <a:tc>
                  <a:txBody>
                    <a:bodyPr/>
                    <a:lstStyle/>
                    <a:p>
                      <a:pPr>
                        <a:lnSpc>
                          <a:spcPts val="300"/>
                        </a:lnSpc>
                      </a:pPr>
                      <a:r>
                        <a:rPr lang="fr-FR" sz="500"/>
                        <a:t>V</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r>
                        <a:rPr lang="fr-FR" sz="500"/>
                        <a:t>30</a:t>
                      </a:r>
                    </a:p>
                  </a:txBody>
                  <a:tcPr marL="98556" marR="98556" marT="49278" marB="49278"/>
                </a:tc>
                <a:tc>
                  <a:txBody>
                    <a:bodyPr/>
                    <a:lstStyle/>
                    <a:p>
                      <a:pPr>
                        <a:lnSpc>
                          <a:spcPts val="300"/>
                        </a:lnSpc>
                      </a:pPr>
                      <a:r>
                        <a:rPr lang="fr-FR" sz="500"/>
                        <a:t>L</a:t>
                      </a:r>
                    </a:p>
                  </a:txBody>
                  <a:tcPr marL="98556" marR="98556" marT="49278" marB="49278"/>
                </a:tc>
                <a:tc>
                  <a:txBody>
                    <a:bodyPr/>
                    <a:lstStyle/>
                    <a:p>
                      <a:pPr marL="0" algn="l" defTabSz="457239" rtl="0" eaLnBrk="1" latinLnBrk="0" hangingPunct="1">
                        <a:lnSpc>
                          <a:spcPts val="300"/>
                        </a:lnSpc>
                      </a:pPr>
                      <a:endParaRPr lang="fr-FR" sz="500" kern="1200">
                        <a:solidFill>
                          <a:schemeClr val="dk1"/>
                        </a:solidFill>
                        <a:latin typeface="+mn-lt"/>
                        <a:ea typeface="+mn-ea"/>
                        <a:cs typeface="+mn-cs"/>
                      </a:endParaRPr>
                    </a:p>
                  </a:txBody>
                  <a:tcPr marL="98556" marR="98556" marT="49278" marB="49278">
                    <a:gradFill>
                      <a:gsLst>
                        <a:gs pos="50000">
                          <a:srgbClr val="92D050"/>
                        </a:gs>
                        <a:gs pos="50000">
                          <a:srgbClr val="92D050"/>
                        </a:gs>
                        <a:gs pos="50000">
                          <a:srgbClr val="92D050"/>
                        </a:gs>
                        <a:gs pos="50000">
                          <a:srgbClr val="92D050"/>
                        </a:gs>
                        <a:gs pos="50000">
                          <a:srgbClr val="FCBF3E"/>
                        </a:gs>
                      </a:gsLst>
                      <a:lin ang="18900000" scaled="1"/>
                    </a:gradFill>
                  </a:tcPr>
                </a:tc>
                <a:tc>
                  <a:txBody>
                    <a:bodyPr/>
                    <a:lstStyle/>
                    <a:p>
                      <a:pPr>
                        <a:lnSpc>
                          <a:spcPts val="300"/>
                        </a:lnSpc>
                      </a:pPr>
                      <a:r>
                        <a:rPr lang="fr-FR" sz="500"/>
                        <a:t>30</a:t>
                      </a:r>
                    </a:p>
                  </a:txBody>
                  <a:tcPr marL="98556" marR="98556" marT="49278" marB="49278"/>
                </a:tc>
                <a:tc>
                  <a:txBody>
                    <a:bodyPr/>
                    <a:lstStyle/>
                    <a:p>
                      <a:pPr>
                        <a:lnSpc>
                          <a:spcPts val="300"/>
                        </a:lnSpc>
                      </a:pPr>
                      <a:r>
                        <a:rPr lang="fr-FR" sz="500"/>
                        <a:t>M</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2770528455"/>
                  </a:ext>
                </a:extLst>
              </a:tr>
              <a:tr h="147424">
                <a:tc>
                  <a:txBody>
                    <a:bodyPr/>
                    <a:lstStyle/>
                    <a:p>
                      <a:pPr>
                        <a:lnSpc>
                          <a:spcPts val="300"/>
                        </a:lnSpc>
                      </a:pPr>
                      <a:endParaRPr lang="fr-FR" sz="500"/>
                    </a:p>
                  </a:txBody>
                  <a:tcPr marL="98556" marR="98556" marT="49278" marB="49278">
                    <a:solidFill>
                      <a:srgbClr val="00B0F0"/>
                    </a:solidFill>
                  </a:tcPr>
                </a:tc>
                <a:tc>
                  <a:txBody>
                    <a:bodyPr/>
                    <a:lstStyle/>
                    <a:p>
                      <a:pPr>
                        <a:lnSpc>
                          <a:spcPts val="300"/>
                        </a:lnSpc>
                      </a:pPr>
                      <a:r>
                        <a:rPr lang="fr-FR" sz="500"/>
                        <a:t>31</a:t>
                      </a:r>
                    </a:p>
                  </a:txBody>
                  <a:tcPr marL="98556" marR="98556" marT="49278" marB="49278"/>
                </a:tc>
                <a:tc>
                  <a:txBody>
                    <a:bodyPr/>
                    <a:lstStyle/>
                    <a:p>
                      <a:pPr>
                        <a:lnSpc>
                          <a:spcPts val="300"/>
                        </a:lnSpc>
                      </a:pPr>
                      <a:r>
                        <a:rPr lang="fr-FR" sz="500"/>
                        <a:t>S</a:t>
                      </a:r>
                    </a:p>
                  </a:txBody>
                  <a:tcPr marL="98556" marR="98556" marT="49278" marB="49278"/>
                </a:tc>
                <a:tc>
                  <a:txBody>
                    <a:bodyPr/>
                    <a:lstStyle/>
                    <a:p>
                      <a:pPr>
                        <a:lnSpc>
                          <a:spcPts val="300"/>
                        </a:lnSpc>
                      </a:pPr>
                      <a:endParaRPr lang="fr-FR" sz="500"/>
                    </a:p>
                  </a:txBody>
                  <a:tcPr marL="98556" marR="98556" marT="49278" marB="49278">
                    <a:solidFill>
                      <a:srgbClr val="92D050"/>
                    </a:solidFill>
                  </a:tcPr>
                </a:tc>
                <a:tc>
                  <a:txBody>
                    <a:bodyPr/>
                    <a:lstStyle/>
                    <a:p>
                      <a:pPr>
                        <a:lnSpc>
                          <a:spcPts val="300"/>
                        </a:lnSpc>
                      </a:pPr>
                      <a:endParaRPr lang="fr-FR" sz="500"/>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endParaRPr lang="fr-FR" sz="500"/>
                    </a:p>
                  </a:txBody>
                  <a:tcPr marL="98556" marR="98556" marT="49278" marB="49278"/>
                </a:tc>
                <a:tc>
                  <a:txBody>
                    <a:bodyPr/>
                    <a:lstStyle/>
                    <a:p>
                      <a:pPr>
                        <a:lnSpc>
                          <a:spcPts val="300"/>
                        </a:lnSpc>
                      </a:pPr>
                      <a:r>
                        <a:rPr lang="fr-FR" sz="500"/>
                        <a:t>31</a:t>
                      </a:r>
                    </a:p>
                  </a:txBody>
                  <a:tcPr marL="98556" marR="98556" marT="49278" marB="49278"/>
                </a:tc>
                <a:tc>
                  <a:txBody>
                    <a:bodyPr/>
                    <a:lstStyle/>
                    <a:p>
                      <a:pPr>
                        <a:lnSpc>
                          <a:spcPts val="300"/>
                        </a:lnSpc>
                      </a:pPr>
                      <a:r>
                        <a:rPr lang="fr-FR" sz="500"/>
                        <a:t>J</a:t>
                      </a:r>
                    </a:p>
                  </a:txBody>
                  <a:tcPr marL="98556" marR="98556" marT="49278" marB="49278"/>
                </a:tc>
                <a:tc>
                  <a:txBody>
                    <a:bodyPr/>
                    <a:lstStyle/>
                    <a:p>
                      <a:pPr>
                        <a:lnSpc>
                          <a:spcPts val="300"/>
                        </a:lnSpc>
                      </a:pPr>
                      <a:endParaRPr lang="fr-FR" sz="500"/>
                    </a:p>
                  </a:txBody>
                  <a:tcPr marL="98556" marR="98556" marT="49278" marB="49278"/>
                </a:tc>
                <a:extLst>
                  <a:ext uri="{0D108BD9-81ED-4DB2-BD59-A6C34878D82A}">
                    <a16:rowId xmlns:a16="http://schemas.microsoft.com/office/drawing/2014/main" val="4021249813"/>
                  </a:ext>
                </a:extLst>
              </a:tr>
            </a:tbl>
          </a:graphicData>
        </a:graphic>
      </p:graphicFrame>
      <p:grpSp>
        <p:nvGrpSpPr>
          <p:cNvPr id="5" name="Groupe 4">
            <a:extLst>
              <a:ext uri="{FF2B5EF4-FFF2-40B4-BE49-F238E27FC236}">
                <a16:creationId xmlns:a16="http://schemas.microsoft.com/office/drawing/2014/main" id="{9BE7BA48-AA7E-4B45-B7F5-F8449E1F7442}"/>
              </a:ext>
            </a:extLst>
          </p:cNvPr>
          <p:cNvGrpSpPr/>
          <p:nvPr/>
        </p:nvGrpSpPr>
        <p:grpSpPr>
          <a:xfrm>
            <a:off x="391364" y="2299031"/>
            <a:ext cx="5101414" cy="2690480"/>
            <a:chOff x="232586" y="1532126"/>
            <a:chExt cx="5101414" cy="2690480"/>
          </a:xfrm>
        </p:grpSpPr>
        <p:sp>
          <p:nvSpPr>
            <p:cNvPr id="22" name="object 36">
              <a:extLst>
                <a:ext uri="{FF2B5EF4-FFF2-40B4-BE49-F238E27FC236}">
                  <a16:creationId xmlns:a16="http://schemas.microsoft.com/office/drawing/2014/main" id="{44A2DBC3-B8C9-44B8-91D5-5461537484AD}"/>
                </a:ext>
              </a:extLst>
            </p:cNvPr>
            <p:cNvSpPr txBox="1">
              <a:spLocks/>
            </p:cNvSpPr>
            <p:nvPr/>
          </p:nvSpPr>
          <p:spPr>
            <a:xfrm>
              <a:off x="404739" y="1532126"/>
              <a:ext cx="4929261" cy="2690480"/>
            </a:xfrm>
            <a:prstGeom prst="rect">
              <a:avLst/>
            </a:prstGeom>
          </p:spPr>
          <p:txBody>
            <a:bodyPr vert="horz" wrap="square" lIns="0" tIns="11430" rIns="0" bIns="0" rtlCol="0">
              <a:spAutoFit/>
            </a:bodyPr>
            <a:lstStyle>
              <a:lvl1pPr marL="171465" indent="-171465" algn="l" defTabSz="45723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507" indent="-142888" algn="l" defTabSz="457239" rtl="0" eaLnBrk="1" latinLnBrk="0" hangingPunct="1">
                <a:spcBef>
                  <a:spcPct val="20000"/>
                </a:spcBef>
                <a:buFont typeface="Arial" pitchFamily="34" charset="0"/>
                <a:buChar char="–"/>
                <a:defRPr sz="1401" kern="1200">
                  <a:solidFill>
                    <a:schemeClr val="tx1"/>
                  </a:solidFill>
                  <a:latin typeface="+mn-lt"/>
                  <a:ea typeface="+mn-ea"/>
                  <a:cs typeface="+mn-cs"/>
                </a:defRPr>
              </a:lvl2pPr>
              <a:lvl3pPr marL="571550" indent="-114310" algn="l" defTabSz="45723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4pPr>
              <a:lvl5pPr marL="1028790"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5pPr>
              <a:lvl6pPr marL="125740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6pPr>
              <a:lvl7pPr marL="148602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7pPr>
              <a:lvl8pPr marL="1714648"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8pPr>
              <a:lvl9pPr marL="19432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9pPr>
            </a:lstStyle>
            <a:p>
              <a:pPr marR="5080" algn="just">
                <a:spcBef>
                  <a:spcPts val="0"/>
                </a:spcBef>
                <a:spcAft>
                  <a:spcPts val="600"/>
                </a:spcAft>
                <a:buFont typeface="Wingdings" panose="05000000000000000000" pitchFamily="2" charset="2"/>
                <a:buChar char="q"/>
              </a:pPr>
              <a:r>
                <a:rPr lang="fr-FR" sz="1100" spc="-10" dirty="0"/>
                <a:t>Programme commun à tous les élèves : 22 semaines de cours + 6 semaines de PFMP + 8 semaines de congés.</a:t>
              </a:r>
            </a:p>
            <a:p>
              <a:pPr marR="5080" algn="just">
                <a:spcBef>
                  <a:spcPts val="0"/>
                </a:spcBef>
                <a:spcAft>
                  <a:spcPts val="600"/>
                </a:spcAft>
                <a:buFont typeface="Wingdings" panose="05000000000000000000" pitchFamily="2" charset="2"/>
                <a:buChar char="q"/>
              </a:pPr>
              <a:r>
                <a:rPr lang="fr-FR" sz="1100" spc="-10" dirty="0"/>
                <a:t>1</a:t>
              </a:r>
              <a:r>
                <a:rPr lang="fr-FR" sz="1100" spc="-10" baseline="30000" dirty="0"/>
                <a:t>ère</a:t>
              </a:r>
              <a:r>
                <a:rPr lang="fr-FR" sz="1100" spc="-10" dirty="0"/>
                <a:t> période d’examens. Scolaires et candidats avec CCF : fin des CCF d’enseignement professionnel et épreuves ponctuelles d’enseignement général (français, histoire-géographie, économie gestion / économie droit) et d’enseignement professionnel.</a:t>
              </a:r>
            </a:p>
            <a:p>
              <a:pPr marR="5080" algn="just">
                <a:spcBef>
                  <a:spcPts val="0"/>
                </a:spcBef>
                <a:spcAft>
                  <a:spcPts val="600"/>
                </a:spcAft>
                <a:buFont typeface="Wingdings" panose="05000000000000000000" pitchFamily="2" charset="2"/>
                <a:buChar char="q"/>
              </a:pPr>
              <a:r>
                <a:rPr lang="fr-FR" sz="1100" spc="-10" dirty="0"/>
                <a:t>Préparation à l’insertion professionnelle avec 6 semaines de PFMP ou préparation à la poursuite d’études supérieures avec 6 semaines d’accompagnement</a:t>
              </a:r>
            </a:p>
            <a:p>
              <a:pPr marR="5080" algn="just">
                <a:spcBef>
                  <a:spcPts val="0"/>
                </a:spcBef>
                <a:spcAft>
                  <a:spcPts val="600"/>
                </a:spcAft>
                <a:buFont typeface="Wingdings" panose="05000000000000000000" pitchFamily="2" charset="2"/>
                <a:buChar char="q"/>
              </a:pPr>
              <a:r>
                <a:rPr lang="fr-FR" sz="1100" spc="-10" dirty="0"/>
                <a:t>2</a:t>
              </a:r>
              <a:r>
                <a:rPr lang="fr-FR" sz="1100" spc="-10" baseline="30000" dirty="0"/>
                <a:t>ème</a:t>
              </a:r>
              <a:r>
                <a:rPr lang="fr-FR" sz="1100" spc="-10" dirty="0"/>
                <a:t> période d’examens pour les scolaires et tous les autres candidats, avec les épreuves ponctuelles de PSE (une demi-journée) et l’oral de projet (une demi-journée)</a:t>
              </a:r>
            </a:p>
            <a:p>
              <a:pPr marR="5080" algn="just">
                <a:spcBef>
                  <a:spcPts val="0"/>
                </a:spcBef>
                <a:spcAft>
                  <a:spcPts val="600"/>
                </a:spcAft>
                <a:buFont typeface="Wingdings" panose="05000000000000000000" pitchFamily="2" charset="2"/>
                <a:buChar char="q"/>
              </a:pPr>
              <a:r>
                <a:rPr lang="fr-FR" sz="1100" spc="-10" dirty="0"/>
                <a:t>Jury d’examen</a:t>
              </a:r>
            </a:p>
            <a:p>
              <a:pPr marR="5080" algn="just">
                <a:spcBef>
                  <a:spcPts val="0"/>
                </a:spcBef>
                <a:spcAft>
                  <a:spcPts val="600"/>
                </a:spcAft>
                <a:buFont typeface="Wingdings" panose="05000000000000000000" pitchFamily="2" charset="2"/>
                <a:buChar char="q"/>
              </a:pPr>
              <a:r>
                <a:rPr lang="fr-FR" sz="1100" spc="-10" dirty="0"/>
                <a:t>Oraux de rattrapage</a:t>
              </a:r>
            </a:p>
            <a:p>
              <a:pPr marL="0" marR="5080" indent="0" algn="just">
                <a:lnSpc>
                  <a:spcPct val="107300"/>
                </a:lnSpc>
                <a:spcBef>
                  <a:spcPts val="90"/>
                </a:spcBef>
                <a:buNone/>
              </a:pPr>
              <a:endParaRPr lang="fr-FR" sz="1100" spc="-10" dirty="0"/>
            </a:p>
          </p:txBody>
        </p:sp>
        <p:grpSp>
          <p:nvGrpSpPr>
            <p:cNvPr id="4" name="Groupe 3">
              <a:extLst>
                <a:ext uri="{FF2B5EF4-FFF2-40B4-BE49-F238E27FC236}">
                  <a16:creationId xmlns:a16="http://schemas.microsoft.com/office/drawing/2014/main" id="{F73E31C6-B632-4B18-8EE3-511185BF7BBC}"/>
                </a:ext>
              </a:extLst>
            </p:cNvPr>
            <p:cNvGrpSpPr/>
            <p:nvPr/>
          </p:nvGrpSpPr>
          <p:grpSpPr>
            <a:xfrm>
              <a:off x="232586" y="1540811"/>
              <a:ext cx="302210" cy="2409546"/>
              <a:chOff x="232586" y="1540811"/>
              <a:chExt cx="302210" cy="2409546"/>
            </a:xfrm>
          </p:grpSpPr>
          <p:sp>
            <p:nvSpPr>
              <p:cNvPr id="3" name="Rectangle 2">
                <a:extLst>
                  <a:ext uri="{FF2B5EF4-FFF2-40B4-BE49-F238E27FC236}">
                    <a16:creationId xmlns:a16="http://schemas.microsoft.com/office/drawing/2014/main" id="{27608334-2CA3-48AE-A597-E963C91D62C1}"/>
                  </a:ext>
                </a:extLst>
              </p:cNvPr>
              <p:cNvSpPr/>
              <p:nvPr/>
            </p:nvSpPr>
            <p:spPr>
              <a:xfrm>
                <a:off x="232586" y="1540811"/>
                <a:ext cx="297367" cy="2233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8B0E3B8-E5AA-4EA2-AD52-84B4C8C5ADD2}"/>
                  </a:ext>
                </a:extLst>
              </p:cNvPr>
              <p:cNvSpPr/>
              <p:nvPr/>
            </p:nvSpPr>
            <p:spPr>
              <a:xfrm>
                <a:off x="232586" y="1950934"/>
                <a:ext cx="297367" cy="2233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AAF3F202-55D2-4E7E-A95D-528B07D706C6}"/>
                  </a:ext>
                </a:extLst>
              </p:cNvPr>
              <p:cNvSpPr/>
              <p:nvPr/>
            </p:nvSpPr>
            <p:spPr>
              <a:xfrm>
                <a:off x="232586" y="2529483"/>
                <a:ext cx="297367" cy="22333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99A5C37-437A-4B32-AEEA-4F7675D2453D}"/>
                  </a:ext>
                </a:extLst>
              </p:cNvPr>
              <p:cNvSpPr/>
              <p:nvPr/>
            </p:nvSpPr>
            <p:spPr>
              <a:xfrm>
                <a:off x="237429" y="2945171"/>
                <a:ext cx="297367" cy="22333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844B97D8-1BC0-48EB-8B1B-D3F4BE7CAA25}"/>
                  </a:ext>
                </a:extLst>
              </p:cNvPr>
              <p:cNvSpPr/>
              <p:nvPr/>
            </p:nvSpPr>
            <p:spPr>
              <a:xfrm>
                <a:off x="232586" y="3464579"/>
                <a:ext cx="297367" cy="223335"/>
              </a:xfrm>
              <a:prstGeom prst="rect">
                <a:avLst/>
              </a:prstGeom>
              <a:solidFill>
                <a:srgbClr val="FCB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F281E77-7B3E-4F94-B551-DEBE6C9A65FC}"/>
                  </a:ext>
                </a:extLst>
              </p:cNvPr>
              <p:cNvSpPr/>
              <p:nvPr/>
            </p:nvSpPr>
            <p:spPr>
              <a:xfrm>
                <a:off x="232586" y="3727022"/>
                <a:ext cx="297367" cy="223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0" name="TextBox 58">
            <a:extLst>
              <a:ext uri="{FF2B5EF4-FFF2-40B4-BE49-F238E27FC236}">
                <a16:creationId xmlns:a16="http://schemas.microsoft.com/office/drawing/2014/main" id="{9BCD8DA6-8566-4A1A-A733-00E0E14F1560}"/>
              </a:ext>
            </a:extLst>
          </p:cNvPr>
          <p:cNvSpPr txBox="1"/>
          <p:nvPr/>
        </p:nvSpPr>
        <p:spPr>
          <a:xfrm>
            <a:off x="179081" y="125888"/>
            <a:ext cx="5330612" cy="892552"/>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4</a:t>
            </a:r>
            <a:r>
              <a:rPr lang="fr-FR" sz="2400">
                <a:solidFill>
                  <a:srgbClr val="27347F"/>
                </a:solidFill>
                <a:latin typeface="Marianne ExtraBold" panose="02000000000000000000" pitchFamily="50" charset="0"/>
              </a:rPr>
              <a:t> </a:t>
            </a:r>
            <a:r>
              <a:rPr lang="fr-FR" sz="1600">
                <a:solidFill>
                  <a:srgbClr val="27347F"/>
                </a:solidFill>
                <a:latin typeface="Marianne" panose="02000000000000000000" pitchFamily="50" charset="0"/>
              </a:rPr>
              <a:t>- Organiser l’année de terminale en lien avec le projet de l’élève : obtenir un diplôme puis, soit accéder à l’emploi, soit poursuivre ses études</a:t>
            </a:r>
          </a:p>
        </p:txBody>
      </p:sp>
      <p:sp>
        <p:nvSpPr>
          <p:cNvPr id="31" name="Rectangle : coins arrondis 30">
            <a:extLst>
              <a:ext uri="{FF2B5EF4-FFF2-40B4-BE49-F238E27FC236}">
                <a16:creationId xmlns:a16="http://schemas.microsoft.com/office/drawing/2014/main" id="{F8AC74FC-B282-4AC2-AED4-CBB131A7CFE4}"/>
              </a:ext>
            </a:extLst>
          </p:cNvPr>
          <p:cNvSpPr/>
          <p:nvPr/>
        </p:nvSpPr>
        <p:spPr>
          <a:xfrm>
            <a:off x="179080" y="1419476"/>
            <a:ext cx="5486223" cy="695887"/>
          </a:xfrm>
          <a:prstGeom prst="roundRect">
            <a:avLst>
              <a:gd name="adj" fmla="val 18067"/>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33" name="Group 21">
            <a:extLst>
              <a:ext uri="{FF2B5EF4-FFF2-40B4-BE49-F238E27FC236}">
                <a16:creationId xmlns:a16="http://schemas.microsoft.com/office/drawing/2014/main" id="{FF24EA0B-E95C-4C91-AC04-3935933E82C5}"/>
              </a:ext>
            </a:extLst>
          </p:cNvPr>
          <p:cNvGrpSpPr/>
          <p:nvPr/>
        </p:nvGrpSpPr>
        <p:grpSpPr>
          <a:xfrm>
            <a:off x="365853" y="1028671"/>
            <a:ext cx="771525" cy="771525"/>
            <a:chOff x="0" y="0"/>
            <a:chExt cx="2057400" cy="2057400"/>
          </a:xfrm>
        </p:grpSpPr>
        <p:grpSp>
          <p:nvGrpSpPr>
            <p:cNvPr id="34" name="Group 22">
              <a:extLst>
                <a:ext uri="{FF2B5EF4-FFF2-40B4-BE49-F238E27FC236}">
                  <a16:creationId xmlns:a16="http://schemas.microsoft.com/office/drawing/2014/main" id="{9AE48599-E0F6-4A7F-A918-399ACA9E78AE}"/>
                </a:ext>
              </a:extLst>
            </p:cNvPr>
            <p:cNvGrpSpPr/>
            <p:nvPr/>
          </p:nvGrpSpPr>
          <p:grpSpPr>
            <a:xfrm>
              <a:off x="0" y="0"/>
              <a:ext cx="2057400" cy="2057400"/>
              <a:chOff x="0" y="0"/>
              <a:chExt cx="812800" cy="812800"/>
            </a:xfrm>
          </p:grpSpPr>
          <p:sp>
            <p:nvSpPr>
              <p:cNvPr id="36" name="Freeform 23">
                <a:extLst>
                  <a:ext uri="{FF2B5EF4-FFF2-40B4-BE49-F238E27FC236}">
                    <a16:creationId xmlns:a16="http://schemas.microsoft.com/office/drawing/2014/main" id="{7EB9CCDC-CEB5-4CD5-B910-4FEBFF436C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7" name="TextBox 24">
                <a:extLst>
                  <a:ext uri="{FF2B5EF4-FFF2-40B4-BE49-F238E27FC236}">
                    <a16:creationId xmlns:a16="http://schemas.microsoft.com/office/drawing/2014/main" id="{DEA68919-3310-4DC0-A9D6-B80954EB9B7E}"/>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25">
              <a:extLst>
                <a:ext uri="{FF2B5EF4-FFF2-40B4-BE49-F238E27FC236}">
                  <a16:creationId xmlns:a16="http://schemas.microsoft.com/office/drawing/2014/main" id="{FFFC9ABD-BE72-451B-A4E8-AEB7DDDACF48}"/>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38" name="TextBox 59">
            <a:extLst>
              <a:ext uri="{FF2B5EF4-FFF2-40B4-BE49-F238E27FC236}">
                <a16:creationId xmlns:a16="http://schemas.microsoft.com/office/drawing/2014/main" id="{83F565EC-40C5-4971-9229-647813011D80}"/>
              </a:ext>
            </a:extLst>
          </p:cNvPr>
          <p:cNvSpPr txBox="1"/>
          <p:nvPr/>
        </p:nvSpPr>
        <p:spPr>
          <a:xfrm>
            <a:off x="1353491" y="1139834"/>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a:rPr>
              <a:t>S’informer</a:t>
            </a:r>
          </a:p>
        </p:txBody>
      </p:sp>
      <p:sp>
        <p:nvSpPr>
          <p:cNvPr id="39" name="TextBox 3">
            <a:extLst>
              <a:ext uri="{FF2B5EF4-FFF2-40B4-BE49-F238E27FC236}">
                <a16:creationId xmlns:a16="http://schemas.microsoft.com/office/drawing/2014/main" id="{BF40D5DB-5DC2-46C6-95EF-B989730BBA7E}"/>
              </a:ext>
            </a:extLst>
          </p:cNvPr>
          <p:cNvSpPr txBox="1"/>
          <p:nvPr/>
        </p:nvSpPr>
        <p:spPr>
          <a:xfrm>
            <a:off x="4263293" y="1692957"/>
            <a:ext cx="1385690" cy="338554"/>
          </a:xfrm>
          <a:prstGeom prst="rect">
            <a:avLst/>
          </a:prstGeom>
        </p:spPr>
        <p:txBody>
          <a:bodyPr wrap="square" lIns="0" tIns="0" rIns="0" bIns="0" rtlCol="0" anchor="t">
            <a:spAutoFit/>
          </a:bodyPr>
          <a:lstStyle/>
          <a:p>
            <a:r>
              <a:rPr lang="fr-FR" sz="2200">
                <a:solidFill>
                  <a:schemeClr val="bg1"/>
                </a:solidFill>
                <a:latin typeface="Bahnschrift SemiBold"/>
              </a:rPr>
              <a:t>2024-2025</a:t>
            </a:r>
            <a:endParaRPr lang="en-US" sz="2200">
              <a:solidFill>
                <a:schemeClr val="bg1"/>
              </a:solidFill>
              <a:latin typeface="Bahnschrift SemiBold"/>
            </a:endParaRPr>
          </a:p>
        </p:txBody>
      </p:sp>
      <p:sp>
        <p:nvSpPr>
          <p:cNvPr id="40" name="TextBox 12">
            <a:extLst>
              <a:ext uri="{FF2B5EF4-FFF2-40B4-BE49-F238E27FC236}">
                <a16:creationId xmlns:a16="http://schemas.microsoft.com/office/drawing/2014/main" id="{402A8AD7-A6FB-4E60-A3EA-A3085E93BDD8}"/>
              </a:ext>
            </a:extLst>
          </p:cNvPr>
          <p:cNvSpPr txBox="1"/>
          <p:nvPr/>
        </p:nvSpPr>
        <p:spPr>
          <a:xfrm>
            <a:off x="1007715" y="1806567"/>
            <a:ext cx="3564285" cy="218008"/>
          </a:xfrm>
          <a:prstGeom prst="rect">
            <a:avLst/>
          </a:prstGeom>
        </p:spPr>
        <p:txBody>
          <a:bodyPr wrap="square" lIns="0" tIns="0" rIns="0" bIns="0" rtlCol="0" anchor="t">
            <a:spAutoFit/>
          </a:bodyPr>
          <a:lstStyle/>
          <a:p>
            <a:pPr>
              <a:lnSpc>
                <a:spcPts val="1680"/>
              </a:lnSpc>
            </a:pPr>
            <a:r>
              <a:rPr lang="fr-FR" sz="1650">
                <a:solidFill>
                  <a:schemeClr val="bg1"/>
                </a:solidFill>
                <a:latin typeface="Marianne Medium" panose="02000000000000000000" pitchFamily="50" charset="0"/>
              </a:rPr>
              <a:t>Schéma organisationnel retenu</a:t>
            </a:r>
          </a:p>
        </p:txBody>
      </p:sp>
    </p:spTree>
    <p:extLst>
      <p:ext uri="{BB962C8B-B14F-4D97-AF65-F5344CB8AC3E}">
        <p14:creationId xmlns:p14="http://schemas.microsoft.com/office/powerpoint/2010/main" val="400947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a:extLst>
              <a:ext uri="{FF2B5EF4-FFF2-40B4-BE49-F238E27FC236}">
                <a16:creationId xmlns:a16="http://schemas.microsoft.com/office/drawing/2014/main" id="{A5BC67F6-F750-4CCC-9E87-EF400DC1C9B2}"/>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09314313-E357-4004-AF1E-0BDA8929D365}"/>
              </a:ext>
            </a:extLst>
          </p:cNvPr>
          <p:cNvSpPr/>
          <p:nvPr/>
        </p:nvSpPr>
        <p:spPr>
          <a:xfrm>
            <a:off x="3132000" y="1835412"/>
            <a:ext cx="2880000" cy="3130003"/>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111600" y="1835412"/>
            <a:ext cx="2880000" cy="3130003"/>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835412"/>
            <a:ext cx="2880000" cy="3130003"/>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444607"/>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3335456" y="1444607"/>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p:cNvGrpSpPr/>
          <p:nvPr/>
        </p:nvGrpSpPr>
        <p:grpSpPr>
          <a:xfrm>
            <a:off x="6312490" y="1444607"/>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7" name="TextBox 57"/>
          <p:cNvSpPr txBox="1"/>
          <p:nvPr/>
        </p:nvSpPr>
        <p:spPr>
          <a:xfrm>
            <a:off x="254809" y="2319405"/>
            <a:ext cx="2700000" cy="1219949"/>
          </a:xfrm>
          <a:prstGeom prst="rect">
            <a:avLst/>
          </a:prstGeom>
        </p:spPr>
        <p:txBody>
          <a:bodyPr lIns="0" tIns="0" rIns="0" bIns="0" rtlCol="0" anchor="t">
            <a:spAutoFit/>
          </a:bodyPr>
          <a:lstStyle/>
          <a:p>
            <a:pPr marL="171450" indent="-171450">
              <a:lnSpc>
                <a:spcPts val="1560"/>
              </a:lnSpc>
              <a:buFont typeface="Arial"/>
              <a:buChar char="•"/>
            </a:pPr>
            <a:r>
              <a:rPr lang="fr-FR" sz="1200">
                <a:solidFill>
                  <a:schemeClr val="bg1"/>
                </a:solidFill>
                <a:latin typeface="Marianne Medium"/>
                <a:hlinkClick r:id="rId10">
                  <a:extLst>
                    <a:ext uri="{A12FA001-AC4F-418D-AE19-62706E023703}">
                      <ahyp:hlinkClr xmlns:ahyp="http://schemas.microsoft.com/office/drawing/2018/hyperlinkcolor" val="tx"/>
                    </a:ext>
                  </a:extLst>
                </a:hlinkClick>
              </a:rPr>
              <a:t>Ressource synthétique des 3 dispositifs liés à la mesure 5</a:t>
            </a:r>
            <a:endParaRPr lang="fr-FR" sz="1200">
              <a:solidFill>
                <a:schemeClr val="bg1"/>
              </a:solidFill>
              <a:latin typeface="Marianne Medium"/>
            </a:endParaRPr>
          </a:p>
          <a:p>
            <a:pPr marL="171450" indent="-171450">
              <a:lnSpc>
                <a:spcPts val="1560"/>
              </a:lnSpc>
              <a:buFont typeface="Arial"/>
              <a:buChar char="•"/>
            </a:pPr>
            <a:endParaRPr lang="fr-FR" sz="1200">
              <a:solidFill>
                <a:schemeClr val="bg1"/>
              </a:solidFill>
              <a:latin typeface="Marianne Medium" panose="02000000000000000000" pitchFamily="50" charset="0"/>
            </a:endParaRPr>
          </a:p>
          <a:p>
            <a:pPr marL="171450" indent="-171450">
              <a:lnSpc>
                <a:spcPts val="1560"/>
              </a:lnSpc>
              <a:buFont typeface="Arial"/>
              <a:buChar char="•"/>
            </a:pPr>
            <a:r>
              <a:rPr lang="fr-FR" sz="1200">
                <a:solidFill>
                  <a:schemeClr val="bg1"/>
                </a:solidFill>
                <a:latin typeface="Marianne Medium"/>
                <a:hlinkClick r:id="rId11">
                  <a:extLst>
                    <a:ext uri="{A12FA001-AC4F-418D-AE19-62706E023703}">
                      <ahyp:hlinkClr xmlns:ahyp="http://schemas.microsoft.com/office/drawing/2018/hyperlinkcolor" val="tx"/>
                    </a:ext>
                  </a:extLst>
                </a:hlinkClick>
              </a:rPr>
              <a:t>Fiche Parcours aménagé de formation initiale « Tous Droits Ouverts »</a:t>
            </a:r>
            <a:endParaRPr lang="fr-FR" sz="1200">
              <a:solidFill>
                <a:schemeClr val="bg1"/>
              </a:solidFill>
              <a:latin typeface="Marianne Medium"/>
            </a:endParaRPr>
          </a:p>
        </p:txBody>
      </p:sp>
      <p:sp>
        <p:nvSpPr>
          <p:cNvPr id="58" name="TextBox 58"/>
          <p:cNvSpPr txBox="1"/>
          <p:nvPr/>
        </p:nvSpPr>
        <p:spPr>
          <a:xfrm>
            <a:off x="179080" y="125888"/>
            <a:ext cx="5742920" cy="1061829"/>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5.1</a:t>
            </a:r>
            <a:r>
              <a:rPr lang="fr-FR" sz="2400">
                <a:solidFill>
                  <a:srgbClr val="27347F"/>
                </a:solidFill>
                <a:latin typeface="Marianne ExtraBold" panose="02000000000000000000" pitchFamily="50" charset="0"/>
              </a:rPr>
              <a:t> </a:t>
            </a:r>
            <a:r>
              <a:rPr lang="fr-FR" sz="1500">
                <a:solidFill>
                  <a:srgbClr val="27347F"/>
                </a:solidFill>
                <a:latin typeface="Marianne" panose="02000000000000000000" pitchFamily="50" charset="0"/>
              </a:rPr>
              <a:t>- Créer un dispositif Tous droits ouverts (TDO), qui coordonne le lycée et les partenaires locaux de l’accompagnement pour proposer très tôt aux élèves en risque de décrochage scolaire toute une palette de solutions</a:t>
            </a:r>
          </a:p>
        </p:txBody>
      </p:sp>
      <p:sp>
        <p:nvSpPr>
          <p:cNvPr id="59" name="TextBox 59"/>
          <p:cNvSpPr txBox="1"/>
          <p:nvPr/>
        </p:nvSpPr>
        <p:spPr>
          <a:xfrm>
            <a:off x="1346060" y="1555770"/>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a:rPr>
              <a:t>S’informer</a:t>
            </a:r>
          </a:p>
        </p:txBody>
      </p:sp>
      <p:sp>
        <p:nvSpPr>
          <p:cNvPr id="60" name="TextBox 60"/>
          <p:cNvSpPr txBox="1"/>
          <p:nvPr/>
        </p:nvSpPr>
        <p:spPr>
          <a:xfrm>
            <a:off x="4282518" y="1555770"/>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p:cNvSpPr txBox="1"/>
          <p:nvPr/>
        </p:nvSpPr>
        <p:spPr>
          <a:xfrm>
            <a:off x="7223738" y="1555770"/>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2" name="TextBox 62"/>
          <p:cNvSpPr txBox="1"/>
          <p:nvPr/>
        </p:nvSpPr>
        <p:spPr>
          <a:xfrm>
            <a:off x="3222000" y="2316415"/>
            <a:ext cx="2700000" cy="804451"/>
          </a:xfrm>
          <a:prstGeom prst="rect">
            <a:avLst/>
          </a:prstGeom>
        </p:spPr>
        <p:txBody>
          <a:bodyPr lIns="0" tIns="0" rIns="0" bIns="0" rtlCol="0" anchor="t">
            <a:spAutoFit/>
          </a:bodyPr>
          <a:lstStyle/>
          <a:p>
            <a:pPr>
              <a:lnSpc>
                <a:spcPts val="1560"/>
              </a:lnSpc>
            </a:pPr>
            <a:r>
              <a:rPr lang="fr-FR" sz="1200">
                <a:solidFill>
                  <a:srgbClr val="FFFFFF"/>
                </a:solidFill>
                <a:latin typeface="Marianne Medium"/>
              </a:rPr>
              <a:t>Rapport de l’IGÉSR :</a:t>
            </a:r>
            <a:endParaRPr lang="fr-FR" sz="1200">
              <a:solidFill>
                <a:srgbClr val="FFFFFF"/>
              </a:solidFill>
              <a:latin typeface="Marianne Medium"/>
              <a:hlinkClick r:id="rId12">
                <a:extLst>
                  <a:ext uri="{A12FA001-AC4F-418D-AE19-62706E023703}">
                    <ahyp:hlinkClr xmlns:ahyp="http://schemas.microsoft.com/office/drawing/2018/hyperlinkcolor" val="tx"/>
                  </a:ext>
                </a:extLst>
              </a:hlinkClick>
            </a:endParaRPr>
          </a:p>
          <a:p>
            <a:pPr marL="171450" indent="-171450">
              <a:lnSpc>
                <a:spcPts val="1560"/>
              </a:lnSpc>
              <a:buFont typeface="Arial"/>
              <a:buChar char="•"/>
            </a:pPr>
            <a:r>
              <a:rPr lang="fr-FR" sz="1100" u="sng">
                <a:solidFill>
                  <a:schemeClr val="bg1"/>
                </a:solidFill>
                <a:latin typeface="Marianne"/>
                <a:ea typeface="+mn-lt"/>
                <a:cs typeface="+mn-lt"/>
                <a:hlinkClick r:id="rId12">
                  <a:extLst>
                    <a:ext uri="{A12FA001-AC4F-418D-AE19-62706E023703}">
                      <ahyp:hlinkClr xmlns:ahyp="http://schemas.microsoft.com/office/drawing/2018/hyperlinkcolor" val="tx"/>
                    </a:ext>
                  </a:extLst>
                </a:hlinkClick>
              </a:rPr>
              <a:t>Démarche Tous droits ouverts : analyse du système de prévention et de lutte contre le décrochage</a:t>
            </a:r>
            <a:endParaRPr lang="fr-FR" sz="1100" u="sng">
              <a:solidFill>
                <a:schemeClr val="bg1"/>
              </a:solidFill>
              <a:latin typeface="Marianne"/>
              <a:cs typeface="Calibri"/>
            </a:endParaRPr>
          </a:p>
        </p:txBody>
      </p:sp>
      <p:sp>
        <p:nvSpPr>
          <p:cNvPr id="29" name="TextBox 56">
            <a:extLst>
              <a:ext uri="{FF2B5EF4-FFF2-40B4-BE49-F238E27FC236}">
                <a16:creationId xmlns:a16="http://schemas.microsoft.com/office/drawing/2014/main" id="{9A8FFA16-ED1B-45E1-87C6-56348076200F}"/>
              </a:ext>
            </a:extLst>
          </p:cNvPr>
          <p:cNvSpPr txBox="1"/>
          <p:nvPr/>
        </p:nvSpPr>
        <p:spPr>
          <a:xfrm>
            <a:off x="5857101" y="146187"/>
            <a:ext cx="3134499" cy="1231106"/>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panose="02000000000000000000" pitchFamily="50" charset="0"/>
                <a:cs typeface="Arial"/>
              </a:rPr>
              <a:t>Le dispositif Tous droits ouverts permettra à l’établissement de déclarer immédiatement les signaux de décrochage repérés chez un lycéen – sans attendre que celui-ci ait définitivement disparu de l’école – pour mobiliser l’ensemble des acteurs susceptibles de l’aider à (re)trouver de la motivation, que ces acteurs soient dans le lycée ou hors du lycée.</a:t>
            </a:r>
            <a:endParaRPr lang="fr-FR">
              <a:latin typeface="Marianne" panose="02000000000000000000" pitchFamily="50" charset="0"/>
            </a:endParaRPr>
          </a:p>
        </p:txBody>
      </p:sp>
      <p:pic>
        <p:nvPicPr>
          <p:cNvPr id="3" name="Image 2" descr="Une image contenant logo, croquis, clipart, Graphique&#10;&#10;Description générée automatiquement">
            <a:extLst>
              <a:ext uri="{FF2B5EF4-FFF2-40B4-BE49-F238E27FC236}">
                <a16:creationId xmlns:a16="http://schemas.microsoft.com/office/drawing/2014/main" id="{1340C449-C892-CAA8-03C9-DD2AD091EA4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522028" y="2289213"/>
            <a:ext cx="464820" cy="466725"/>
          </a:xfrm>
          <a:prstGeom prst="rect">
            <a:avLst/>
          </a:prstGeom>
        </p:spPr>
      </p:pic>
      <p:pic>
        <p:nvPicPr>
          <p:cNvPr id="4" name="Image 3" descr="Une image contenant logo, croquis, clipart, Graphique&#10;&#10;Description générée automatiquement">
            <a:extLst>
              <a:ext uri="{FF2B5EF4-FFF2-40B4-BE49-F238E27FC236}">
                <a16:creationId xmlns:a16="http://schemas.microsoft.com/office/drawing/2014/main" id="{306ECABA-4F5E-A3F1-8153-DF27A768BBC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56764" y="2912588"/>
            <a:ext cx="464820" cy="466725"/>
          </a:xfrm>
          <a:prstGeom prst="rect">
            <a:avLst/>
          </a:prstGeom>
        </p:spPr>
      </p:pic>
      <p:sp>
        <p:nvSpPr>
          <p:cNvPr id="9" name="TextBox 63">
            <a:extLst>
              <a:ext uri="{FF2B5EF4-FFF2-40B4-BE49-F238E27FC236}">
                <a16:creationId xmlns:a16="http://schemas.microsoft.com/office/drawing/2014/main" id="{D7EAD3CB-FA40-BC21-DF8F-7D5C92A51707}"/>
              </a:ext>
            </a:extLst>
          </p:cNvPr>
          <p:cNvSpPr txBox="1"/>
          <p:nvPr/>
        </p:nvSpPr>
        <p:spPr>
          <a:xfrm>
            <a:off x="6202705" y="2278357"/>
            <a:ext cx="2700000" cy="2394630"/>
          </a:xfrm>
          <a:prstGeom prst="rect">
            <a:avLst/>
          </a:prstGeom>
        </p:spPr>
        <p:txBody>
          <a:bodyPr wrap="square" lIns="0" tIns="0" rIns="0" bIns="0" rtlCol="0" anchor="t">
            <a:spAutoFit/>
          </a:bodyPr>
          <a:lstStyle/>
          <a:p>
            <a:pPr>
              <a:lnSpc>
                <a:spcPts val="1560"/>
              </a:lnSpc>
            </a:pPr>
            <a:r>
              <a:rPr lang="fr-FR" sz="1200">
                <a:solidFill>
                  <a:srgbClr val="FFFFFF"/>
                </a:solidFill>
                <a:latin typeface="Marianne Medium"/>
              </a:rPr>
              <a:t>Identifier les étapes du recensement des élèves :</a:t>
            </a:r>
          </a:p>
          <a:p>
            <a:pPr>
              <a:buFont typeface="Wingdings,Sans-Serif" panose="05000000000000000000" pitchFamily="2" charset="2"/>
              <a:buChar char="ü"/>
            </a:pPr>
            <a:endParaRPr lang="fr-FR" sz="1000">
              <a:solidFill>
                <a:srgbClr val="FFFFFF"/>
              </a:solidFill>
              <a:latin typeface="Marianne"/>
            </a:endParaRPr>
          </a:p>
          <a:p>
            <a:pPr marL="171450" indent="-171450">
              <a:lnSpc>
                <a:spcPts val="1560"/>
              </a:lnSpc>
              <a:buFont typeface="Wingdings,Sans-Serif" panose="05000000000000000000" pitchFamily="2" charset="2"/>
              <a:buChar char="ü"/>
            </a:pPr>
            <a:r>
              <a:rPr lang="fr-FR" sz="1100">
                <a:solidFill>
                  <a:srgbClr val="FFFFFF"/>
                </a:solidFill>
                <a:latin typeface="Marianne"/>
                <a:cs typeface="Arial"/>
              </a:rPr>
              <a:t>Comment installer Tous droits ouverts dans mon lycée ?</a:t>
            </a:r>
          </a:p>
          <a:p>
            <a:pPr marL="171450" indent="-171450">
              <a:lnSpc>
                <a:spcPts val="1560"/>
              </a:lnSpc>
              <a:buFont typeface="Wingdings" panose="05000000000000000000" pitchFamily="2" charset="2"/>
              <a:buChar char="ü"/>
            </a:pPr>
            <a:r>
              <a:rPr lang="fr-FR" sz="1100">
                <a:solidFill>
                  <a:srgbClr val="FFFFFF"/>
                </a:solidFill>
                <a:latin typeface="Marianne"/>
              </a:rPr>
              <a:t>Identifier les bonnes ressources humaines.</a:t>
            </a:r>
          </a:p>
          <a:p>
            <a:pPr marL="171450" indent="-171450">
              <a:lnSpc>
                <a:spcPts val="1560"/>
              </a:lnSpc>
              <a:buFont typeface="Wingdings" panose="05000000000000000000" pitchFamily="2" charset="2"/>
              <a:buChar char="ü"/>
            </a:pPr>
            <a:r>
              <a:rPr lang="fr-FR" sz="1100">
                <a:solidFill>
                  <a:srgbClr val="FFFFFF"/>
                </a:solidFill>
                <a:latin typeface="Marianne"/>
              </a:rPr>
              <a:t>Recenser les solutions d’accompagnement.</a:t>
            </a:r>
          </a:p>
          <a:p>
            <a:pPr marL="171450" indent="-171450">
              <a:lnSpc>
                <a:spcPts val="1560"/>
              </a:lnSpc>
              <a:buFont typeface="Wingdings" panose="05000000000000000000" pitchFamily="2" charset="2"/>
              <a:buChar char="ü"/>
            </a:pPr>
            <a:r>
              <a:rPr lang="fr-FR" sz="1100">
                <a:solidFill>
                  <a:srgbClr val="FFFFFF"/>
                </a:solidFill>
                <a:latin typeface="Marianne"/>
              </a:rPr>
              <a:t>Identifier les partenaires en bassin et en bi-bassins (cartographie)</a:t>
            </a:r>
            <a:endParaRPr lang="fr-FR" sz="1100">
              <a:solidFill>
                <a:srgbClr val="FFFFFF"/>
              </a:solidFill>
              <a:latin typeface="Marianne" panose="02000000000000000000" pitchFamily="50" charset="0"/>
            </a:endParaRPr>
          </a:p>
          <a:p>
            <a:pPr marL="171450" indent="-171450">
              <a:lnSpc>
                <a:spcPts val="1560"/>
              </a:lnSpc>
              <a:buFont typeface="Wingdings" panose="05000000000000000000" pitchFamily="2" charset="2"/>
              <a:buChar char="ü"/>
            </a:pPr>
            <a:r>
              <a:rPr lang="fr-FR" sz="1100">
                <a:solidFill>
                  <a:srgbClr val="FFFFFF"/>
                </a:solidFill>
                <a:latin typeface="Marianne"/>
              </a:rPr>
              <a:t>...</a:t>
            </a:r>
          </a:p>
        </p:txBody>
      </p:sp>
      <p:grpSp>
        <p:nvGrpSpPr>
          <p:cNvPr id="7" name="Groupe 6">
            <a:extLst>
              <a:ext uri="{FF2B5EF4-FFF2-40B4-BE49-F238E27FC236}">
                <a16:creationId xmlns:a16="http://schemas.microsoft.com/office/drawing/2014/main" id="{43B09DB1-AB20-4E63-A4E6-687172F6A33C}"/>
              </a:ext>
            </a:extLst>
          </p:cNvPr>
          <p:cNvGrpSpPr/>
          <p:nvPr/>
        </p:nvGrpSpPr>
        <p:grpSpPr>
          <a:xfrm>
            <a:off x="3576383" y="3036932"/>
            <a:ext cx="2022791" cy="1928483"/>
            <a:chOff x="3576383" y="3036932"/>
            <a:chExt cx="2022791" cy="1928483"/>
          </a:xfrm>
        </p:grpSpPr>
        <p:pic>
          <p:nvPicPr>
            <p:cNvPr id="6" name="Image 5">
              <a:extLst>
                <a:ext uri="{FF2B5EF4-FFF2-40B4-BE49-F238E27FC236}">
                  <a16:creationId xmlns:a16="http://schemas.microsoft.com/office/drawing/2014/main" id="{E3D91E6A-0EB5-4E9F-89E4-923CB7ED30CD}"/>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576383" y="3036932"/>
              <a:ext cx="2022791" cy="1928483"/>
            </a:xfrm>
            <a:prstGeom prst="rect">
              <a:avLst/>
            </a:prstGeom>
          </p:spPr>
        </p:pic>
        <p:sp>
          <p:nvSpPr>
            <p:cNvPr id="36" name="TextBox 56">
              <a:extLst>
                <a:ext uri="{FF2B5EF4-FFF2-40B4-BE49-F238E27FC236}">
                  <a16:creationId xmlns:a16="http://schemas.microsoft.com/office/drawing/2014/main" id="{041F9FAD-2B17-44E9-B9A7-1BF902C34DA8}"/>
                </a:ext>
              </a:extLst>
            </p:cNvPr>
            <p:cNvSpPr txBox="1"/>
            <p:nvPr/>
          </p:nvSpPr>
          <p:spPr>
            <a:xfrm rot="21331260">
              <a:off x="3816901" y="3769344"/>
              <a:ext cx="861531" cy="144078"/>
            </a:xfrm>
            <a:prstGeom prst="rect">
              <a:avLst/>
            </a:prstGeom>
          </p:spPr>
          <p:txBody>
            <a:bodyPr wrap="square" lIns="0" tIns="0" rIns="0" bIns="0" rtlCol="0" anchor="t">
              <a:spAutoFit/>
            </a:bodyPr>
            <a:lstStyle/>
            <a:p>
              <a:pPr algn="just">
                <a:lnSpc>
                  <a:spcPts val="1200"/>
                </a:lnSpc>
              </a:pPr>
              <a:r>
                <a:rPr lang="fr-FR" sz="800">
                  <a:solidFill>
                    <a:schemeClr val="bg1"/>
                  </a:solidFill>
                  <a:latin typeface="Marianne" panose="02000000000000000000" pitchFamily="50" charset="0"/>
                  <a:cs typeface="Arial"/>
                </a:rPr>
                <a:t>FORMATION</a:t>
              </a:r>
              <a:endParaRPr lang="fr-FR" sz="700">
                <a:solidFill>
                  <a:schemeClr val="bg1"/>
                </a:solidFill>
                <a:latin typeface="Marianne" panose="02000000000000000000" pitchFamily="50" charset="0"/>
              </a:endParaRPr>
            </a:p>
          </p:txBody>
        </p:sp>
        <p:sp>
          <p:nvSpPr>
            <p:cNvPr id="37" name="TextBox 56">
              <a:extLst>
                <a:ext uri="{FF2B5EF4-FFF2-40B4-BE49-F238E27FC236}">
                  <a16:creationId xmlns:a16="http://schemas.microsoft.com/office/drawing/2014/main" id="{5F7ADFA1-A0E6-449A-A2D0-15C28AF61324}"/>
                </a:ext>
              </a:extLst>
            </p:cNvPr>
            <p:cNvSpPr txBox="1"/>
            <p:nvPr/>
          </p:nvSpPr>
          <p:spPr>
            <a:xfrm rot="21331260">
              <a:off x="4510049" y="3350572"/>
              <a:ext cx="861531" cy="144078"/>
            </a:xfrm>
            <a:prstGeom prst="rect">
              <a:avLst/>
            </a:prstGeom>
          </p:spPr>
          <p:txBody>
            <a:bodyPr wrap="square" lIns="0" tIns="0" rIns="0" bIns="0" rtlCol="0" anchor="t">
              <a:spAutoFit/>
            </a:bodyPr>
            <a:lstStyle/>
            <a:p>
              <a:pPr algn="just">
                <a:lnSpc>
                  <a:spcPts val="1200"/>
                </a:lnSpc>
              </a:pPr>
              <a:r>
                <a:rPr lang="fr-FR" sz="800">
                  <a:solidFill>
                    <a:schemeClr val="bg1"/>
                  </a:solidFill>
                  <a:latin typeface="Marianne" panose="02000000000000000000" pitchFamily="50" charset="0"/>
                  <a:cs typeface="Arial"/>
                </a:rPr>
                <a:t>ORIENTATION</a:t>
              </a:r>
              <a:endParaRPr lang="fr-FR" sz="700">
                <a:solidFill>
                  <a:schemeClr val="bg1"/>
                </a:solidFill>
                <a:latin typeface="Marianne" panose="02000000000000000000" pitchFamily="50" charset="0"/>
              </a:endParaRPr>
            </a:p>
          </p:txBody>
        </p:sp>
        <p:sp>
          <p:nvSpPr>
            <p:cNvPr id="38" name="TextBox 56">
              <a:extLst>
                <a:ext uri="{FF2B5EF4-FFF2-40B4-BE49-F238E27FC236}">
                  <a16:creationId xmlns:a16="http://schemas.microsoft.com/office/drawing/2014/main" id="{2CBD2A14-21FF-49BF-828E-FAEC2E5C73FB}"/>
                </a:ext>
              </a:extLst>
            </p:cNvPr>
            <p:cNvSpPr txBox="1"/>
            <p:nvPr/>
          </p:nvSpPr>
          <p:spPr>
            <a:xfrm rot="461591">
              <a:off x="4339793" y="4200145"/>
              <a:ext cx="861531" cy="144078"/>
            </a:xfrm>
            <a:prstGeom prst="rect">
              <a:avLst/>
            </a:prstGeom>
          </p:spPr>
          <p:txBody>
            <a:bodyPr wrap="square" lIns="0" tIns="0" rIns="0" bIns="0" rtlCol="0" anchor="t">
              <a:spAutoFit/>
            </a:bodyPr>
            <a:lstStyle/>
            <a:p>
              <a:pPr algn="just">
                <a:lnSpc>
                  <a:spcPts val="1200"/>
                </a:lnSpc>
              </a:pPr>
              <a:r>
                <a:rPr lang="fr-FR" sz="800">
                  <a:solidFill>
                    <a:schemeClr val="bg1"/>
                  </a:solidFill>
                  <a:latin typeface="Marianne" panose="02000000000000000000" pitchFamily="50" charset="0"/>
                  <a:cs typeface="Arial"/>
                </a:rPr>
                <a:t>MÉTIER</a:t>
              </a:r>
              <a:endParaRPr lang="fr-FR" sz="700">
                <a:solidFill>
                  <a:schemeClr val="bg1"/>
                </a:solidFill>
                <a:latin typeface="Marianne" panose="02000000000000000000" pitchFamily="50" charset="0"/>
              </a:endParaRPr>
            </a:p>
          </p:txBody>
        </p:sp>
      </p:grpSp>
      <p:pic>
        <p:nvPicPr>
          <p:cNvPr id="40" name="Image 39" descr="Une image contenant logo, croquis, clipart, Graphique&#10;&#10;Description générée automatiquement">
            <a:extLst>
              <a:ext uri="{FF2B5EF4-FFF2-40B4-BE49-F238E27FC236}">
                <a16:creationId xmlns:a16="http://schemas.microsoft.com/office/drawing/2014/main" id="{D2D31747-52E9-411C-BB15-664F5F334A4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257579" y="3297065"/>
            <a:ext cx="464820" cy="466725"/>
          </a:xfrm>
          <a:prstGeom prst="rect">
            <a:avLst/>
          </a:prstGeom>
        </p:spPr>
      </p:pic>
    </p:spTree>
    <p:extLst>
      <p:ext uri="{BB962C8B-B14F-4D97-AF65-F5344CB8AC3E}">
        <p14:creationId xmlns:p14="http://schemas.microsoft.com/office/powerpoint/2010/main" val="552218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484E1533-116C-4ABC-8E8E-61349AA72869}"/>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09314313-E357-4004-AF1E-0BDA8929D365}"/>
              </a:ext>
            </a:extLst>
          </p:cNvPr>
          <p:cNvSpPr/>
          <p:nvPr/>
        </p:nvSpPr>
        <p:spPr>
          <a:xfrm>
            <a:off x="31320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1116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189415"/>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3335456" y="118941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p:cNvGrpSpPr/>
          <p:nvPr/>
        </p:nvGrpSpPr>
        <p:grpSpPr>
          <a:xfrm>
            <a:off x="6312490" y="1189415"/>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7" name="TextBox 57"/>
          <p:cNvSpPr txBox="1"/>
          <p:nvPr/>
        </p:nvSpPr>
        <p:spPr>
          <a:xfrm>
            <a:off x="238342" y="1951411"/>
            <a:ext cx="2700000" cy="2750561"/>
          </a:xfrm>
          <a:prstGeom prst="rect">
            <a:avLst/>
          </a:prstGeom>
        </p:spPr>
        <p:txBody>
          <a:bodyPr lIns="0" tIns="0" rIns="0" bIns="0" rtlCol="0" anchor="t">
            <a:spAutoFit/>
          </a:bodyPr>
          <a:lstStyle/>
          <a:p>
            <a:pPr marL="171450" indent="-171450">
              <a:lnSpc>
                <a:spcPts val="1560"/>
              </a:lnSpc>
              <a:spcAft>
                <a:spcPts val="600"/>
              </a:spcAft>
              <a:buFont typeface="Arial" panose="020B0604020202020204" pitchFamily="34" charset="0"/>
              <a:buChar char="•"/>
            </a:pPr>
            <a:r>
              <a:rPr lang="fr-FR" sz="1000">
                <a:solidFill>
                  <a:schemeClr val="bg1"/>
                </a:solidFill>
                <a:latin typeface="Marianne"/>
                <a:hlinkClick r:id="rId10">
                  <a:extLst>
                    <a:ext uri="{A12FA001-AC4F-418D-AE19-62706E023703}">
                      <ahyp:hlinkClr xmlns:ahyp="http://schemas.microsoft.com/office/drawing/2018/hyperlinkcolor" val="tx"/>
                    </a:ext>
                  </a:extLst>
                </a:hlinkClick>
              </a:rPr>
              <a:t>Fiche Parcours Ambition emploi</a:t>
            </a:r>
            <a:r>
              <a:rPr lang="fr-FR" sz="1000">
                <a:solidFill>
                  <a:schemeClr val="bg1"/>
                </a:solidFill>
                <a:latin typeface="Marianne"/>
              </a:rPr>
              <a:t> (PAE)</a:t>
            </a:r>
          </a:p>
          <a:p>
            <a:pPr marL="171450" indent="-171450">
              <a:lnSpc>
                <a:spcPts val="1560"/>
              </a:lnSpc>
              <a:spcAft>
                <a:spcPts val="600"/>
              </a:spcAft>
              <a:buFont typeface="Arial" panose="020B0604020202020204" pitchFamily="34" charset="0"/>
              <a:buChar char="•"/>
            </a:pPr>
            <a:r>
              <a:rPr lang="fr-FR" sz="1000">
                <a:solidFill>
                  <a:schemeClr val="bg1"/>
                </a:solidFill>
                <a:latin typeface="Marianne"/>
                <a:hlinkClick r:id="rId11">
                  <a:extLst>
                    <a:ext uri="{A12FA001-AC4F-418D-AE19-62706E023703}">
                      <ahyp:hlinkClr xmlns:ahyp="http://schemas.microsoft.com/office/drawing/2018/hyperlinkcolor" val="tx"/>
                    </a:ext>
                  </a:extLst>
                </a:hlinkClick>
              </a:rPr>
              <a:t>Flyer MEN pour les élèves</a:t>
            </a:r>
            <a:r>
              <a:rPr lang="fr-FR" sz="1000">
                <a:solidFill>
                  <a:schemeClr val="bg1"/>
                </a:solidFill>
                <a:latin typeface="Marianne"/>
              </a:rPr>
              <a:t> (RS 23)</a:t>
            </a:r>
          </a:p>
          <a:p>
            <a:pPr marL="171450" indent="-171450">
              <a:lnSpc>
                <a:spcPts val="1560"/>
              </a:lnSpc>
              <a:spcAft>
                <a:spcPts val="600"/>
              </a:spcAft>
              <a:buFont typeface="Arial" panose="020B0604020202020204" pitchFamily="34" charset="0"/>
              <a:buChar char="•"/>
            </a:pPr>
            <a:r>
              <a:rPr lang="fr-FR" sz="1000">
                <a:solidFill>
                  <a:srgbClr val="FFFFFF"/>
                </a:solidFill>
                <a:latin typeface="Marianne"/>
              </a:rPr>
              <a:t>Flyer à destination des CE pour identifier toutes les  étapes permettant de recenser les élèves concernés par le PAE (GPDS, résultats examens et </a:t>
            </a:r>
            <a:r>
              <a:rPr lang="fr-FR" sz="1000" err="1">
                <a:solidFill>
                  <a:srgbClr val="FFFFFF"/>
                </a:solidFill>
                <a:latin typeface="Marianne"/>
              </a:rPr>
              <a:t>parcoursup</a:t>
            </a:r>
            <a:r>
              <a:rPr lang="fr-FR" sz="1000">
                <a:solidFill>
                  <a:srgbClr val="FFFFFF"/>
                </a:solidFill>
                <a:latin typeface="Marianne"/>
              </a:rPr>
              <a:t>…) &gt; à venir</a:t>
            </a:r>
            <a:endParaRPr lang="fr-FR" sz="1000">
              <a:solidFill>
                <a:srgbClr val="FFFFFF"/>
              </a:solidFill>
              <a:highlight>
                <a:srgbClr val="FFFF00"/>
              </a:highlight>
              <a:latin typeface="Marianne"/>
            </a:endParaRPr>
          </a:p>
          <a:p>
            <a:pPr marL="171450" indent="-171450">
              <a:lnSpc>
                <a:spcPts val="1560"/>
              </a:lnSpc>
              <a:spcAft>
                <a:spcPts val="600"/>
              </a:spcAft>
              <a:buFont typeface="Arial" panose="020B0604020202020204" pitchFamily="34" charset="0"/>
              <a:buChar char="•"/>
            </a:pPr>
            <a:r>
              <a:rPr lang="fr-FR" sz="1000">
                <a:solidFill>
                  <a:srgbClr val="FFFFFF"/>
                </a:solidFill>
                <a:latin typeface="Marianne"/>
              </a:rPr>
              <a:t>Information par le SAIO des CE au niveau académique le 28 février à 14h</a:t>
            </a:r>
          </a:p>
          <a:p>
            <a:pPr marL="171450" indent="-171450">
              <a:lnSpc>
                <a:spcPts val="1560"/>
              </a:lnSpc>
              <a:spcAft>
                <a:spcPts val="600"/>
              </a:spcAft>
              <a:buFont typeface="Arial" panose="020B0604020202020204" pitchFamily="34" charset="0"/>
              <a:buChar char="•"/>
            </a:pPr>
            <a:r>
              <a:rPr lang="fr-FR" sz="1000">
                <a:solidFill>
                  <a:srgbClr val="FFFFFF"/>
                </a:solidFill>
                <a:latin typeface="Marianne"/>
              </a:rPr>
              <a:t>Formation en avril sous forme de Webinaire-podcast d’une heure pour les enseignants, BDE, CPE… &gt; à venir</a:t>
            </a:r>
          </a:p>
        </p:txBody>
      </p:sp>
      <p:sp>
        <p:nvSpPr>
          <p:cNvPr id="58" name="TextBox 58"/>
          <p:cNvSpPr txBox="1"/>
          <p:nvPr/>
        </p:nvSpPr>
        <p:spPr>
          <a:xfrm>
            <a:off x="179080" y="125888"/>
            <a:ext cx="5459720" cy="1061829"/>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5.2</a:t>
            </a:r>
            <a:r>
              <a:rPr lang="fr-FR" sz="2400">
                <a:solidFill>
                  <a:srgbClr val="27347F"/>
                </a:solidFill>
                <a:latin typeface="Marianne ExtraBold" panose="02000000000000000000" pitchFamily="50" charset="0"/>
              </a:rPr>
              <a:t> </a:t>
            </a:r>
            <a:r>
              <a:rPr lang="fr-FR" sz="1500">
                <a:solidFill>
                  <a:srgbClr val="27347F"/>
                </a:solidFill>
                <a:latin typeface="Marianne" panose="02000000000000000000" pitchFamily="50" charset="0"/>
              </a:rPr>
              <a:t>- Créer un dispositif Ambition emploi, offrant un filet de sécurité pour aider les jeunes sans solution, avec ou sans diplôme après leurs années au lycée, à trouver leur voie</a:t>
            </a:r>
          </a:p>
        </p:txBody>
      </p:sp>
      <p:sp>
        <p:nvSpPr>
          <p:cNvPr id="59" name="TextBox 59"/>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0" name="TextBox 60"/>
          <p:cNvSpPr txBox="1"/>
          <p:nvPr/>
        </p:nvSpPr>
        <p:spPr>
          <a:xfrm>
            <a:off x="4282518" y="1300578"/>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p:cNvSpPr txBox="1"/>
          <p:nvPr/>
        </p:nvSpPr>
        <p:spPr>
          <a:xfrm>
            <a:off x="7223738" y="13005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2" name="TextBox 62"/>
          <p:cNvSpPr txBox="1"/>
          <p:nvPr/>
        </p:nvSpPr>
        <p:spPr>
          <a:xfrm>
            <a:off x="3222000" y="1960940"/>
            <a:ext cx="2700000" cy="3059877"/>
          </a:xfrm>
          <a:prstGeom prst="rect">
            <a:avLst/>
          </a:prstGeom>
        </p:spPr>
        <p:txBody>
          <a:bodyPr lIns="0" tIns="0" rIns="0" bIns="0" rtlCol="0" anchor="t">
            <a:spAutoFit/>
          </a:bodyPr>
          <a:lstStyle/>
          <a:p>
            <a:pPr marL="171450" indent="-171450">
              <a:lnSpc>
                <a:spcPts val="1560"/>
              </a:lnSpc>
              <a:buFont typeface="Arial" panose="020B0604020202020204" pitchFamily="34" charset="0"/>
              <a:buChar char="•"/>
            </a:pPr>
            <a:r>
              <a:rPr lang="fr-FR" sz="1000">
                <a:solidFill>
                  <a:schemeClr val="bg1"/>
                </a:solidFill>
                <a:latin typeface="Marianne"/>
              </a:rPr>
              <a:t>Un LP du 92 a mis en place le PAE.</a:t>
            </a:r>
            <a:br>
              <a:rPr lang="fr-FR" sz="1000">
                <a:latin typeface="Marianne" panose="02000000000000000000" pitchFamily="50" charset="0"/>
              </a:rPr>
            </a:br>
            <a:r>
              <a:rPr lang="fr-FR" sz="1000">
                <a:solidFill>
                  <a:schemeClr val="bg1"/>
                </a:solidFill>
                <a:latin typeface="Marianne"/>
              </a:rPr>
              <a:t>A la remise des diplômes, un sondage auprès des élèves a permis de recenser ceux intéressés. Les élèves volontaires ont tous été reçus par la suite par la ML, DCIO, MLDS et la CE. Pour anticiper la CE RS 24 va créer un groupe Ambition CAP et Bac pro sur PRONOTE.</a:t>
            </a:r>
          </a:p>
          <a:p>
            <a:pPr marL="171450" indent="-171450">
              <a:lnSpc>
                <a:spcPts val="1560"/>
              </a:lnSpc>
              <a:buFont typeface="Arial" panose="020B0604020202020204" pitchFamily="34" charset="0"/>
              <a:buChar char="•"/>
            </a:pPr>
            <a:r>
              <a:rPr lang="fr-FR" sz="1000">
                <a:solidFill>
                  <a:schemeClr val="bg1"/>
                </a:solidFill>
                <a:latin typeface="Marianne"/>
              </a:rPr>
              <a:t>Sur le même bassin une information sur le PAE  et une présentation des partenaires a été proposée aux professeurs, CE par le CIO, </a:t>
            </a:r>
            <a:r>
              <a:rPr lang="fr-FR" sz="1000" err="1">
                <a:solidFill>
                  <a:schemeClr val="bg1"/>
                </a:solidFill>
                <a:latin typeface="Marianne"/>
              </a:rPr>
              <a:t>foquale</a:t>
            </a:r>
            <a:r>
              <a:rPr lang="fr-FR" sz="1000">
                <a:solidFill>
                  <a:schemeClr val="bg1"/>
                </a:solidFill>
                <a:latin typeface="Marianne"/>
              </a:rPr>
              <a:t> et la MLDS.</a:t>
            </a:r>
          </a:p>
          <a:p>
            <a:pPr marL="171450" indent="-171450">
              <a:lnSpc>
                <a:spcPts val="1560"/>
              </a:lnSpc>
              <a:buFont typeface="Arial" panose="020B0604020202020204" pitchFamily="34" charset="0"/>
              <a:buChar char="•"/>
            </a:pPr>
            <a:r>
              <a:rPr lang="fr-FR" sz="1000">
                <a:solidFill>
                  <a:schemeClr val="bg1"/>
                </a:solidFill>
                <a:latin typeface="Marianne"/>
              </a:rPr>
              <a:t>Sur le 92 rencontre avec tous les réseaux </a:t>
            </a:r>
            <a:r>
              <a:rPr lang="fr-FR" sz="1000" err="1">
                <a:solidFill>
                  <a:schemeClr val="bg1"/>
                </a:solidFill>
                <a:latin typeface="Marianne"/>
              </a:rPr>
              <a:t>foquale</a:t>
            </a:r>
            <a:r>
              <a:rPr lang="fr-FR" sz="1000">
                <a:solidFill>
                  <a:schemeClr val="bg1"/>
                </a:solidFill>
                <a:latin typeface="Marianne"/>
              </a:rPr>
              <a:t>  et les Missions locales sur PAE.</a:t>
            </a:r>
          </a:p>
        </p:txBody>
      </p:sp>
      <p:sp>
        <p:nvSpPr>
          <p:cNvPr id="63" name="TextBox 63"/>
          <p:cNvSpPr txBox="1"/>
          <p:nvPr/>
        </p:nvSpPr>
        <p:spPr>
          <a:xfrm>
            <a:off x="6212553" y="1951411"/>
            <a:ext cx="2700000" cy="3058338"/>
          </a:xfrm>
          <a:prstGeom prst="rect">
            <a:avLst/>
          </a:prstGeom>
        </p:spPr>
        <p:txBody>
          <a:bodyPr wrap="square" lIns="0" tIns="0" rIns="0" bIns="0" rtlCol="0" anchor="t">
            <a:spAutoFit/>
          </a:bodyPr>
          <a:lstStyle/>
          <a:p>
            <a:pPr>
              <a:lnSpc>
                <a:spcPts val="1560"/>
              </a:lnSpc>
            </a:pPr>
            <a:r>
              <a:rPr lang="fr-FR" sz="1200">
                <a:solidFill>
                  <a:srgbClr val="FFFFFF"/>
                </a:solidFill>
                <a:latin typeface="Marianne" panose="02000000000000000000" pitchFamily="50" charset="0"/>
              </a:rPr>
              <a:t>Identifier les étapes du recensement des élèves :</a:t>
            </a:r>
          </a:p>
          <a:p>
            <a:pPr marL="171450" indent="-171450">
              <a:lnSpc>
                <a:spcPts val="1560"/>
              </a:lnSpc>
              <a:buFont typeface="Wingdings" panose="05000000000000000000" pitchFamily="2" charset="2"/>
              <a:buChar char="ü"/>
            </a:pPr>
            <a:r>
              <a:rPr lang="fr-FR" sz="1000">
                <a:solidFill>
                  <a:srgbClr val="FFFFFF"/>
                </a:solidFill>
                <a:latin typeface="Marianne" panose="02000000000000000000" pitchFamily="50" charset="0"/>
              </a:rPr>
              <a:t>Recruter les professeurs référents</a:t>
            </a:r>
          </a:p>
          <a:p>
            <a:pPr marL="171450" indent="-171450">
              <a:lnSpc>
                <a:spcPts val="1560"/>
              </a:lnSpc>
              <a:buFont typeface="Wingdings" panose="05000000000000000000" pitchFamily="2" charset="2"/>
              <a:buChar char="ü"/>
            </a:pPr>
            <a:r>
              <a:rPr lang="fr-FR" sz="1000">
                <a:solidFill>
                  <a:srgbClr val="FFFFFF"/>
                </a:solidFill>
                <a:latin typeface="Marianne" panose="02000000000000000000" pitchFamily="50" charset="0"/>
              </a:rPr>
              <a:t>Recenser les solutions d’accompagnement internes (MLDS…) et externes (Mission Locales, E2C, Afpa promo 16/18…)</a:t>
            </a:r>
          </a:p>
          <a:p>
            <a:pPr marL="171450" indent="-171450">
              <a:lnSpc>
                <a:spcPts val="1560"/>
              </a:lnSpc>
              <a:buFont typeface="Wingdings" panose="05000000000000000000" pitchFamily="2" charset="2"/>
              <a:buChar char="ü"/>
            </a:pPr>
            <a:r>
              <a:rPr lang="fr-FR" sz="1000">
                <a:solidFill>
                  <a:srgbClr val="FFFFFF"/>
                </a:solidFill>
                <a:latin typeface="Marianne" panose="02000000000000000000" pitchFamily="50" charset="0"/>
              </a:rPr>
              <a:t>identifier les partenaires en bassin et en bi-bassins (cartographie)</a:t>
            </a:r>
          </a:p>
          <a:p>
            <a:pPr marL="171450" indent="-171450">
              <a:lnSpc>
                <a:spcPts val="1560"/>
              </a:lnSpc>
              <a:buFont typeface="Wingdings" panose="05000000000000000000" pitchFamily="2" charset="2"/>
              <a:buChar char="ü"/>
            </a:pPr>
            <a:r>
              <a:rPr lang="fr-FR" sz="1000">
                <a:solidFill>
                  <a:srgbClr val="FFFFFF"/>
                </a:solidFill>
                <a:latin typeface="Marianne" panose="02000000000000000000" pitchFamily="50" charset="0"/>
              </a:rPr>
              <a:t>Renseigner la base siècle pour les MEF PAE 3 et 4</a:t>
            </a:r>
          </a:p>
          <a:p>
            <a:pPr marL="171450" indent="-171450">
              <a:lnSpc>
                <a:spcPts val="1560"/>
              </a:lnSpc>
              <a:buFont typeface="Wingdings" panose="05000000000000000000" pitchFamily="2" charset="2"/>
              <a:buChar char="ü"/>
            </a:pPr>
            <a:r>
              <a:rPr lang="fr-FR" sz="1000">
                <a:solidFill>
                  <a:srgbClr val="FFFFFF"/>
                </a:solidFill>
                <a:latin typeface="Marianne" panose="02000000000000000000" pitchFamily="50" charset="0"/>
              </a:rPr>
              <a:t>Nécessité d’un outil de communication (RGPD) entre les partenaires pour fluidifier les échanges et assurer le suivi des élèves.</a:t>
            </a:r>
          </a:p>
        </p:txBody>
      </p:sp>
      <p:sp>
        <p:nvSpPr>
          <p:cNvPr id="29" name="TextBox 56">
            <a:extLst>
              <a:ext uri="{FF2B5EF4-FFF2-40B4-BE49-F238E27FC236}">
                <a16:creationId xmlns:a16="http://schemas.microsoft.com/office/drawing/2014/main" id="{9A8FFA16-ED1B-45E1-87C6-56348076200F}"/>
              </a:ext>
            </a:extLst>
          </p:cNvPr>
          <p:cNvSpPr txBox="1"/>
          <p:nvPr/>
        </p:nvSpPr>
        <p:spPr>
          <a:xfrm>
            <a:off x="5758880" y="133751"/>
            <a:ext cx="3232861" cy="923330"/>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panose="02000000000000000000" pitchFamily="50" charset="0"/>
              </a:rPr>
              <a:t>Le dispositif Ambition emploi est proposé à tous les élèves volontaires sortants du lycée professionnel sans solution, diplômés ou non. Il leur permet de conserver leur statut d’élève pendant quatre mois et de bénéficier de différents dispositifs d’accompagnement.</a:t>
            </a:r>
          </a:p>
        </p:txBody>
      </p:sp>
      <p:pic>
        <p:nvPicPr>
          <p:cNvPr id="3" name="Image 2" descr="Une image contenant logo, croquis, clipart, Graphique&#10;&#10;Description générée automatiquement">
            <a:extLst>
              <a:ext uri="{FF2B5EF4-FFF2-40B4-BE49-F238E27FC236}">
                <a16:creationId xmlns:a16="http://schemas.microsoft.com/office/drawing/2014/main" id="{F8BD1F21-A7DB-6B30-3285-17BAED89BB2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513627" y="2112223"/>
            <a:ext cx="464820" cy="466725"/>
          </a:xfrm>
          <a:prstGeom prst="rect">
            <a:avLst/>
          </a:prstGeom>
        </p:spPr>
      </p:pic>
    </p:spTree>
    <p:extLst>
      <p:ext uri="{BB962C8B-B14F-4D97-AF65-F5344CB8AC3E}">
        <p14:creationId xmlns:p14="http://schemas.microsoft.com/office/powerpoint/2010/main" val="2795061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id="{4D68CBE0-692C-4DF1-9D4B-1BA5D6CDF5C2}"/>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09314313-E357-4004-AF1E-0BDA8929D365}"/>
              </a:ext>
            </a:extLst>
          </p:cNvPr>
          <p:cNvSpPr/>
          <p:nvPr/>
        </p:nvSpPr>
        <p:spPr>
          <a:xfrm>
            <a:off x="3132000" y="1572893"/>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1116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3534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48483" y="1183550"/>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3335456" y="118941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p:cNvGrpSpPr/>
          <p:nvPr/>
        </p:nvGrpSpPr>
        <p:grpSpPr>
          <a:xfrm>
            <a:off x="6312490" y="1189415"/>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7" name="TextBox 57"/>
          <p:cNvSpPr txBox="1"/>
          <p:nvPr/>
        </p:nvSpPr>
        <p:spPr>
          <a:xfrm>
            <a:off x="213993" y="2235154"/>
            <a:ext cx="2716808" cy="2037802"/>
          </a:xfrm>
          <a:prstGeom prst="rect">
            <a:avLst/>
          </a:prstGeom>
        </p:spPr>
        <p:txBody>
          <a:bodyPr wrap="square" lIns="0" tIns="0" rIns="0" bIns="0" rtlCol="0" anchor="t">
            <a:spAutoFit/>
          </a:bodyPr>
          <a:lstStyle/>
          <a:p>
            <a:pPr marL="171450" indent="-171450">
              <a:lnSpc>
                <a:spcPts val="1560"/>
              </a:lnSpc>
              <a:buFont typeface="Arial"/>
              <a:buChar char="•"/>
            </a:pPr>
            <a:r>
              <a:rPr lang="fr-FR" sz="1200" dirty="0">
                <a:solidFill>
                  <a:schemeClr val="bg1"/>
                </a:solidFill>
                <a:latin typeface="Marianne"/>
                <a:hlinkClick r:id="rId10">
                  <a:extLst>
                    <a:ext uri="{A12FA001-AC4F-418D-AE19-62706E023703}">
                      <ahyp:hlinkClr xmlns:ahyp="http://schemas.microsoft.com/office/drawing/2018/hyperlinkcolor" val="tx"/>
                    </a:ext>
                  </a:extLst>
                </a:hlinkClick>
              </a:rPr>
              <a:t>Fiche Parcours de consolidation</a:t>
            </a:r>
            <a:endParaRPr lang="fr-FR" sz="1200" dirty="0">
              <a:solidFill>
                <a:schemeClr val="bg1"/>
              </a:solidFill>
              <a:latin typeface="Marianne"/>
            </a:endParaRPr>
          </a:p>
          <a:p>
            <a:pPr marL="171450" indent="-171450">
              <a:lnSpc>
                <a:spcPts val="1560"/>
              </a:lnSpc>
              <a:buFont typeface="Arial" panose="020B0604020202020204" pitchFamily="34" charset="0"/>
              <a:buChar char="•"/>
            </a:pPr>
            <a:endParaRPr lang="fr-FR" sz="1200" dirty="0">
              <a:solidFill>
                <a:schemeClr val="bg1"/>
              </a:solidFill>
              <a:latin typeface="Marianne"/>
            </a:endParaRPr>
          </a:p>
          <a:p>
            <a:pPr marL="171450" indent="-171450">
              <a:lnSpc>
                <a:spcPts val="1560"/>
              </a:lnSpc>
              <a:buFont typeface="Arial" panose="020B0604020202020204" pitchFamily="34" charset="0"/>
              <a:buChar char="•"/>
            </a:pPr>
            <a:r>
              <a:rPr lang="fr-FR" sz="1200" dirty="0">
                <a:solidFill>
                  <a:schemeClr val="bg1"/>
                </a:solidFill>
                <a:latin typeface="Marianne Medium" panose="02000000000000000000" pitchFamily="50" charset="0"/>
                <a:hlinkClick r:id="rId11">
                  <a:extLst>
                    <a:ext uri="{A12FA001-AC4F-418D-AE19-62706E023703}">
                      <ahyp:hlinkClr xmlns:ahyp="http://schemas.microsoft.com/office/drawing/2018/hyperlinkcolor" val="tx"/>
                    </a:ext>
                  </a:extLst>
                </a:hlinkClick>
              </a:rPr>
              <a:t>Infographie</a:t>
            </a:r>
            <a:r>
              <a:rPr lang="fr-FR" sz="1200" dirty="0">
                <a:solidFill>
                  <a:schemeClr val="bg1"/>
                </a:solidFill>
                <a:latin typeface="Marianne"/>
                <a:hlinkClick r:id="rId11">
                  <a:extLst>
                    <a:ext uri="{A12FA001-AC4F-418D-AE19-62706E023703}">
                      <ahyp:hlinkClr xmlns:ahyp="http://schemas.microsoft.com/office/drawing/2018/hyperlinkcolor" val="tx"/>
                    </a:ext>
                  </a:extLst>
                </a:hlinkClick>
              </a:rPr>
              <a:t> </a:t>
            </a:r>
            <a:r>
              <a:rPr lang="fr-FR" sz="1200" u="sng" dirty="0">
                <a:solidFill>
                  <a:schemeClr val="bg1"/>
                </a:solidFill>
                <a:latin typeface="Marianne"/>
                <a:hlinkClick r:id="rId11">
                  <a:extLst>
                    <a:ext uri="{A12FA001-AC4F-418D-AE19-62706E023703}">
                      <ahyp:hlinkClr xmlns:ahyp="http://schemas.microsoft.com/office/drawing/2018/hyperlinkcolor" val="tx"/>
                    </a:ext>
                  </a:extLst>
                </a:hlinkClick>
              </a:rPr>
              <a:t>de mise en œuvre selon le type d'établissement</a:t>
            </a:r>
            <a:r>
              <a:rPr lang="fr-FR" sz="1200" u="sng" dirty="0">
                <a:solidFill>
                  <a:schemeClr val="bg1"/>
                </a:solidFill>
                <a:latin typeface="Marianne"/>
              </a:rPr>
              <a:t> </a:t>
            </a:r>
          </a:p>
          <a:p>
            <a:pPr marL="171450" indent="-171450">
              <a:lnSpc>
                <a:spcPts val="1560"/>
              </a:lnSpc>
              <a:buFont typeface="Arial" panose="020B0604020202020204" pitchFamily="34" charset="0"/>
              <a:buChar char="•"/>
            </a:pPr>
            <a:endParaRPr lang="fr-FR" sz="1200" dirty="0">
              <a:solidFill>
                <a:schemeClr val="bg1"/>
              </a:solidFill>
              <a:latin typeface="Marianne"/>
            </a:endParaRPr>
          </a:p>
          <a:p>
            <a:pPr marL="171450" indent="-171450">
              <a:lnSpc>
                <a:spcPts val="1560"/>
              </a:lnSpc>
              <a:buFont typeface="Arial" panose="020B0604020202020204" pitchFamily="34" charset="0"/>
              <a:buChar char="•"/>
            </a:pPr>
            <a:r>
              <a:rPr lang="fr-FR" sz="1200" dirty="0">
                <a:solidFill>
                  <a:srgbClr val="FDE134"/>
                </a:solidFill>
                <a:latin typeface="Marianne Medium" panose="02000000000000000000" pitchFamily="50" charset="0"/>
                <a:hlinkClick r:id="rId12">
                  <a:extLst>
                    <a:ext uri="{A12FA001-AC4F-418D-AE19-62706E023703}">
                      <ahyp:hlinkClr xmlns:ahyp="http://schemas.microsoft.com/office/drawing/2018/hyperlinkcolor" val="tx"/>
                    </a:ext>
                  </a:extLst>
                </a:hlinkClick>
              </a:rPr>
              <a:t>Revoir le webinaire académique</a:t>
            </a:r>
            <a:r>
              <a:rPr lang="fr-FR" sz="1200" dirty="0">
                <a:solidFill>
                  <a:srgbClr val="FDE134"/>
                </a:solidFill>
                <a:latin typeface="Marianne Medium" panose="02000000000000000000" pitchFamily="50" charset="0"/>
              </a:rPr>
              <a:t> </a:t>
            </a:r>
            <a:r>
              <a:rPr lang="fr-FR" sz="1200" dirty="0">
                <a:solidFill>
                  <a:srgbClr val="FDE134"/>
                </a:solidFill>
                <a:latin typeface="Marianne"/>
              </a:rPr>
              <a:t>pour les chefs d’établissement </a:t>
            </a:r>
          </a:p>
          <a:p>
            <a:pPr marL="171450" indent="-171450">
              <a:lnSpc>
                <a:spcPts val="1560"/>
              </a:lnSpc>
              <a:buFont typeface="Arial" panose="020B0604020202020204" pitchFamily="34" charset="0"/>
              <a:buChar char="•"/>
            </a:pPr>
            <a:endParaRPr lang="fr-FR" sz="1200" dirty="0">
              <a:solidFill>
                <a:srgbClr val="FFFFFF"/>
              </a:solidFill>
              <a:latin typeface="Marianne"/>
            </a:endParaRPr>
          </a:p>
          <a:p>
            <a:pPr marL="171450" indent="-171450">
              <a:lnSpc>
                <a:spcPts val="1560"/>
              </a:lnSpc>
              <a:buFont typeface="Arial" panose="020B0604020202020204" pitchFamily="34" charset="0"/>
              <a:buChar char="•"/>
            </a:pPr>
            <a:r>
              <a:rPr lang="fr-FR" sz="1200" dirty="0">
                <a:solidFill>
                  <a:srgbClr val="FFFFFF"/>
                </a:solidFill>
                <a:latin typeface="Marianne"/>
              </a:rPr>
              <a:t>Séminaire académique pour les DDFPT et coordo STS : 6 mai 2024</a:t>
            </a:r>
            <a:r>
              <a:rPr lang="fr-FR" sz="1100" dirty="0">
                <a:solidFill>
                  <a:srgbClr val="FFFFFF"/>
                </a:solidFill>
                <a:latin typeface="Marianne"/>
              </a:rPr>
              <a:t> </a:t>
            </a:r>
            <a:endParaRPr lang="fr-FR" sz="1100" dirty="0">
              <a:solidFill>
                <a:srgbClr val="FFFFFF"/>
              </a:solidFill>
              <a:latin typeface="Marianne" panose="02000000000000000000" pitchFamily="50" charset="0"/>
            </a:endParaRPr>
          </a:p>
        </p:txBody>
      </p:sp>
      <p:sp>
        <p:nvSpPr>
          <p:cNvPr id="58" name="TextBox 58"/>
          <p:cNvSpPr txBox="1"/>
          <p:nvPr/>
        </p:nvSpPr>
        <p:spPr>
          <a:xfrm>
            <a:off x="179080" y="125888"/>
            <a:ext cx="5330612" cy="1061829"/>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5.3</a:t>
            </a:r>
            <a:r>
              <a:rPr lang="fr-FR" sz="2400">
                <a:solidFill>
                  <a:srgbClr val="27347F"/>
                </a:solidFill>
                <a:latin typeface="Marianne ExtraBold" panose="02000000000000000000" pitchFamily="50" charset="0"/>
              </a:rPr>
              <a:t> </a:t>
            </a:r>
            <a:r>
              <a:rPr lang="fr-FR" sz="1500">
                <a:solidFill>
                  <a:srgbClr val="27347F"/>
                </a:solidFill>
                <a:latin typeface="Marianne" panose="02000000000000000000" pitchFamily="50" charset="0"/>
              </a:rPr>
              <a:t>- Ouvrir un Parcours de consolidation, qui permet de multiplier les chances des bacheliers professionnels qui poursuivent leurs études en BTS d’obtenir leur diplôme</a:t>
            </a:r>
          </a:p>
        </p:txBody>
      </p:sp>
      <p:sp>
        <p:nvSpPr>
          <p:cNvPr id="59" name="TextBox 59"/>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0" name="TextBox 60"/>
          <p:cNvSpPr txBox="1"/>
          <p:nvPr/>
        </p:nvSpPr>
        <p:spPr>
          <a:xfrm>
            <a:off x="4282518" y="1300578"/>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p:cNvSpPr txBox="1"/>
          <p:nvPr/>
        </p:nvSpPr>
        <p:spPr>
          <a:xfrm>
            <a:off x="7223738" y="13005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2" name="TextBox 62"/>
          <p:cNvSpPr txBox="1"/>
          <p:nvPr/>
        </p:nvSpPr>
        <p:spPr>
          <a:xfrm>
            <a:off x="3219793" y="1996140"/>
            <a:ext cx="2708529" cy="2526076"/>
          </a:xfrm>
          <a:prstGeom prst="rect">
            <a:avLst/>
          </a:prstGeom>
        </p:spPr>
        <p:txBody>
          <a:bodyPr wrap="square" lIns="0" tIns="0" rIns="0" bIns="0" rtlCol="0" anchor="t">
            <a:spAutoFit/>
          </a:bodyPr>
          <a:lstStyle/>
          <a:p>
            <a:pPr>
              <a:lnSpc>
                <a:spcPts val="1560"/>
              </a:lnSpc>
            </a:pPr>
            <a:endParaRPr lang="fr-FR" sz="1100">
              <a:solidFill>
                <a:schemeClr val="bg1"/>
              </a:solidFill>
              <a:latin typeface="Marianne"/>
              <a:cs typeface="Calibri"/>
            </a:endParaRPr>
          </a:p>
          <a:p>
            <a:pPr marL="171450" indent="-171450">
              <a:lnSpc>
                <a:spcPts val="1560"/>
              </a:lnSpc>
              <a:buFont typeface="Arial,Sans-Serif"/>
              <a:buChar char="•"/>
            </a:pPr>
            <a:r>
              <a:rPr lang="fr-FR" sz="1200">
                <a:solidFill>
                  <a:srgbClr val="FFFFFF"/>
                </a:solidFill>
                <a:latin typeface="Marianne Medium" panose="02000000000000000000" pitchFamily="50" charset="0"/>
                <a:hlinkClick r:id="rId13">
                  <a:extLst>
                    <a:ext uri="{A12FA001-AC4F-418D-AE19-62706E023703}">
                      <ahyp:hlinkClr xmlns:ahyp="http://schemas.microsoft.com/office/drawing/2018/hyperlinkcolor" val="tx"/>
                    </a:ext>
                  </a:extLst>
                </a:hlinkClick>
              </a:rPr>
              <a:t>Guide d'accompagnement</a:t>
            </a:r>
            <a:r>
              <a:rPr lang="fr-FR" sz="1200">
                <a:solidFill>
                  <a:schemeClr val="bg1"/>
                </a:solidFill>
                <a:latin typeface="Marianne Medium" panose="02000000000000000000" pitchFamily="50" charset="0"/>
              </a:rPr>
              <a:t> </a:t>
            </a:r>
            <a:r>
              <a:rPr lang="fr-FR" sz="1200">
                <a:solidFill>
                  <a:srgbClr val="FFFFFF"/>
                </a:solidFill>
                <a:latin typeface="Marianne"/>
              </a:rPr>
              <a:t>pour outiller les établissements sur les aspects organisationnels, RH et les équipes pédagogiques  </a:t>
            </a:r>
            <a:endParaRPr lang="en-US" sz="1200">
              <a:solidFill>
                <a:srgbClr val="000000"/>
              </a:solidFill>
              <a:latin typeface="Marianne"/>
            </a:endParaRPr>
          </a:p>
          <a:p>
            <a:pPr marL="171450" indent="-171450">
              <a:lnSpc>
                <a:spcPts val="1560"/>
              </a:lnSpc>
              <a:buFont typeface="Arial"/>
              <a:buChar char="•"/>
            </a:pPr>
            <a:endParaRPr lang="fr-FR" sz="1200">
              <a:solidFill>
                <a:srgbClr val="FFFFFF"/>
              </a:solidFill>
              <a:latin typeface="Marianne Medium"/>
            </a:endParaRPr>
          </a:p>
          <a:p>
            <a:pPr marL="171450" indent="-171450">
              <a:lnSpc>
                <a:spcPts val="1560"/>
              </a:lnSpc>
              <a:buFont typeface="Arial"/>
              <a:buChar char="•"/>
            </a:pPr>
            <a:endParaRPr lang="fr-FR" sz="1200">
              <a:solidFill>
                <a:srgbClr val="FFFFFF"/>
              </a:solidFill>
              <a:latin typeface="Marianne Medium"/>
            </a:endParaRPr>
          </a:p>
          <a:p>
            <a:pPr marL="171450" indent="-171450">
              <a:lnSpc>
                <a:spcPts val="1560"/>
              </a:lnSpc>
              <a:buFont typeface="Arial"/>
              <a:buChar char="•"/>
            </a:pPr>
            <a:r>
              <a:rPr lang="fr-FR" sz="1200">
                <a:solidFill>
                  <a:srgbClr val="FFFFFF"/>
                </a:solidFill>
                <a:latin typeface="Marianne Medium" panose="02000000000000000000" pitchFamily="50" charset="0"/>
              </a:rPr>
              <a:t>Témoignages vidéo :</a:t>
            </a:r>
            <a:endParaRPr lang="fr-FR" sz="1200">
              <a:latin typeface="Marianne Medium" panose="02000000000000000000" pitchFamily="50" charset="0"/>
              <a:ea typeface="Calibri"/>
              <a:cs typeface="Calibri"/>
            </a:endParaRPr>
          </a:p>
          <a:p>
            <a:pPr marL="227965" lvl="1">
              <a:lnSpc>
                <a:spcPts val="1560"/>
              </a:lnSpc>
              <a:spcAft>
                <a:spcPts val="600"/>
              </a:spcAft>
            </a:pPr>
            <a:r>
              <a:rPr lang="fr-FR" sz="1200">
                <a:solidFill>
                  <a:schemeClr val="bg1"/>
                </a:solidFill>
                <a:latin typeface="Marianne"/>
              </a:rPr>
              <a:t> Lycée Lucien </a:t>
            </a:r>
            <a:r>
              <a:rPr lang="fr-FR" sz="1200" err="1">
                <a:solidFill>
                  <a:schemeClr val="bg1"/>
                </a:solidFill>
                <a:latin typeface="Marianne"/>
              </a:rPr>
              <a:t>Voilin</a:t>
            </a:r>
            <a:r>
              <a:rPr lang="fr-FR" sz="1200">
                <a:solidFill>
                  <a:schemeClr val="bg1"/>
                </a:solidFill>
                <a:latin typeface="Marianne"/>
              </a:rPr>
              <a:t>, Puteaux</a:t>
            </a:r>
            <a:endParaRPr lang="fr-FR" sz="1200">
              <a:solidFill>
                <a:schemeClr val="bg1"/>
              </a:solidFill>
              <a:latin typeface="Marianne" panose="02000000000000000000" pitchFamily="50" charset="0"/>
            </a:endParaRPr>
          </a:p>
          <a:p>
            <a:pPr marL="399415" lvl="1" indent="-171450">
              <a:lnSpc>
                <a:spcPts val="1560"/>
              </a:lnSpc>
              <a:buFont typeface="Courier New" panose="020B0604020202020204" pitchFamily="34" charset="0"/>
              <a:buChar char="o"/>
            </a:pPr>
            <a:r>
              <a:rPr lang="fr-FR" sz="1200">
                <a:solidFill>
                  <a:schemeClr val="bg1"/>
                </a:solidFill>
                <a:latin typeface="Marianne"/>
                <a:hlinkClick r:id="rId14">
                  <a:extLst>
                    <a:ext uri="{A12FA001-AC4F-418D-AE19-62706E023703}">
                      <ahyp:hlinkClr xmlns:ahyp="http://schemas.microsoft.com/office/drawing/2018/hyperlinkcolor" val="tx"/>
                    </a:ext>
                  </a:extLst>
                </a:hlinkClick>
              </a:rPr>
              <a:t>Les modules proposés</a:t>
            </a:r>
            <a:endParaRPr lang="fr-FR" sz="1200">
              <a:solidFill>
                <a:schemeClr val="bg1"/>
              </a:solidFill>
              <a:latin typeface="Marianne" panose="02000000000000000000" pitchFamily="50" charset="0"/>
            </a:endParaRPr>
          </a:p>
          <a:p>
            <a:pPr marL="399415" lvl="1" indent="-171450">
              <a:lnSpc>
                <a:spcPts val="1560"/>
              </a:lnSpc>
              <a:buFont typeface="Courier New" panose="020B0604020202020204" pitchFamily="34" charset="0"/>
              <a:buChar char="o"/>
            </a:pPr>
            <a:r>
              <a:rPr lang="fr-FR" sz="1200">
                <a:solidFill>
                  <a:schemeClr val="bg1"/>
                </a:solidFill>
                <a:latin typeface="Marianne"/>
                <a:hlinkClick r:id="rId15">
                  <a:extLst>
                    <a:ext uri="{A12FA001-AC4F-418D-AE19-62706E023703}">
                      <ahyp:hlinkClr xmlns:ahyp="http://schemas.microsoft.com/office/drawing/2018/hyperlinkcolor" val="tx"/>
                    </a:ext>
                  </a:extLst>
                </a:hlinkClick>
              </a:rPr>
              <a:t>Le mentorat </a:t>
            </a:r>
            <a:endParaRPr lang="fr-FR" sz="1200">
              <a:solidFill>
                <a:schemeClr val="bg1"/>
              </a:solidFill>
              <a:latin typeface="Marianne" panose="02000000000000000000" pitchFamily="50" charset="0"/>
            </a:endParaRPr>
          </a:p>
          <a:p>
            <a:pPr marL="399415" lvl="1" indent="-171450">
              <a:lnSpc>
                <a:spcPts val="1560"/>
              </a:lnSpc>
              <a:buFont typeface="Courier New" panose="020B0604020202020204" pitchFamily="34" charset="0"/>
              <a:buChar char="o"/>
            </a:pPr>
            <a:r>
              <a:rPr lang="fr-FR" sz="1200">
                <a:solidFill>
                  <a:schemeClr val="bg1"/>
                </a:solidFill>
                <a:latin typeface="Marianne"/>
                <a:hlinkClick r:id="rId16">
                  <a:extLst>
                    <a:ext uri="{A12FA001-AC4F-418D-AE19-62706E023703}">
                      <ahyp:hlinkClr xmlns:ahyp="http://schemas.microsoft.com/office/drawing/2018/hyperlinkcolor" val="tx"/>
                    </a:ext>
                  </a:extLst>
                </a:hlinkClick>
              </a:rPr>
              <a:t>La mise en œuvre de la mesure</a:t>
            </a:r>
            <a:endParaRPr lang="fr-FR" sz="1200">
              <a:solidFill>
                <a:schemeClr val="bg1"/>
              </a:solidFill>
              <a:latin typeface="Marianne"/>
            </a:endParaRPr>
          </a:p>
        </p:txBody>
      </p:sp>
      <p:sp>
        <p:nvSpPr>
          <p:cNvPr id="63" name="TextBox 63"/>
          <p:cNvSpPr txBox="1"/>
          <p:nvPr/>
        </p:nvSpPr>
        <p:spPr>
          <a:xfrm>
            <a:off x="6201599" y="2045423"/>
            <a:ext cx="2772000" cy="2471574"/>
          </a:xfrm>
          <a:prstGeom prst="rect">
            <a:avLst/>
          </a:prstGeom>
        </p:spPr>
        <p:txBody>
          <a:bodyPr wrap="square" lIns="0" tIns="0" rIns="0" bIns="0" rtlCol="0" anchor="t">
            <a:spAutoFit/>
          </a:bodyPr>
          <a:lstStyle/>
          <a:p>
            <a:pPr marL="171450" indent="-171450">
              <a:lnSpc>
                <a:spcPts val="1560"/>
              </a:lnSpc>
              <a:spcAft>
                <a:spcPts val="600"/>
              </a:spcAft>
              <a:buFont typeface="Wingdings" panose="05000000000000000000" pitchFamily="2" charset="2"/>
              <a:buChar char="ü"/>
            </a:pPr>
            <a:r>
              <a:rPr lang="fr-FR" sz="1200">
                <a:solidFill>
                  <a:srgbClr val="FFFFFF"/>
                </a:solidFill>
                <a:latin typeface="Marianne"/>
              </a:rPr>
              <a:t>Quelles actions concrètes dès cette année pour anticiper la rentrée 2024 ?</a:t>
            </a:r>
          </a:p>
          <a:p>
            <a:pPr marL="171450" indent="-171450">
              <a:lnSpc>
                <a:spcPts val="1560"/>
              </a:lnSpc>
              <a:spcAft>
                <a:spcPts val="600"/>
              </a:spcAft>
              <a:buFont typeface="Wingdings" panose="05000000000000000000" pitchFamily="2" charset="2"/>
              <a:buChar char="ü"/>
            </a:pPr>
            <a:r>
              <a:rPr lang="fr-FR" sz="1200">
                <a:solidFill>
                  <a:srgbClr val="FFFFFF"/>
                </a:solidFill>
                <a:latin typeface="Marianne"/>
              </a:rPr>
              <a:t>Quels ajustements organisationnels et pédagogiques prévoir (EDT, sous-groupes, stages, RH) ?</a:t>
            </a:r>
          </a:p>
          <a:p>
            <a:pPr marL="171450" indent="-171450">
              <a:lnSpc>
                <a:spcPts val="1560"/>
              </a:lnSpc>
              <a:spcAft>
                <a:spcPts val="600"/>
              </a:spcAft>
              <a:buFont typeface="Wingdings" panose="05000000000000000000" pitchFamily="2" charset="2"/>
              <a:buChar char="ü"/>
            </a:pPr>
            <a:r>
              <a:rPr lang="fr-FR" sz="1200">
                <a:solidFill>
                  <a:srgbClr val="FFFFFF"/>
                </a:solidFill>
                <a:latin typeface="Marianne"/>
              </a:rPr>
              <a:t>Comment mobiliser efficacement les équipes en établissement et/ou en réseau ?</a:t>
            </a:r>
          </a:p>
          <a:p>
            <a:pPr marL="171450" indent="-171450">
              <a:lnSpc>
                <a:spcPts val="1560"/>
              </a:lnSpc>
              <a:buFont typeface="Wingdings" panose="05000000000000000000" pitchFamily="2" charset="2"/>
              <a:buChar char="ü"/>
            </a:pPr>
            <a:r>
              <a:rPr lang="fr-FR" sz="1200">
                <a:solidFill>
                  <a:srgbClr val="FFFFFF"/>
                </a:solidFill>
                <a:latin typeface="Marianne"/>
              </a:rPr>
              <a:t>Comment repenser l'accueil des étudiants et leur positionnement pédagogique à la rentrée 2024 ?</a:t>
            </a:r>
          </a:p>
        </p:txBody>
      </p:sp>
      <p:sp>
        <p:nvSpPr>
          <p:cNvPr id="29" name="TextBox 56">
            <a:extLst>
              <a:ext uri="{FF2B5EF4-FFF2-40B4-BE49-F238E27FC236}">
                <a16:creationId xmlns:a16="http://schemas.microsoft.com/office/drawing/2014/main" id="{9A8FFA16-ED1B-45E1-87C6-56348076200F}"/>
              </a:ext>
            </a:extLst>
          </p:cNvPr>
          <p:cNvSpPr txBox="1"/>
          <p:nvPr/>
        </p:nvSpPr>
        <p:spPr>
          <a:xfrm>
            <a:off x="5583202" y="145224"/>
            <a:ext cx="3408398" cy="923330"/>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panose="02000000000000000000" pitchFamily="50" charset="0"/>
              </a:rPr>
              <a:t>Les étudiants issus de la voie professionnelle en grande difficulté en 1</a:t>
            </a:r>
            <a:r>
              <a:rPr lang="fr-FR" sz="1000" baseline="30000">
                <a:solidFill>
                  <a:srgbClr val="545454"/>
                </a:solidFill>
                <a:latin typeface="Marianne" panose="02000000000000000000" pitchFamily="50" charset="0"/>
              </a:rPr>
              <a:t>ère</a:t>
            </a:r>
            <a:r>
              <a:rPr lang="fr-FR" sz="1000">
                <a:solidFill>
                  <a:srgbClr val="545454"/>
                </a:solidFill>
                <a:latin typeface="Marianne" panose="02000000000000000000" pitchFamily="50" charset="0"/>
              </a:rPr>
              <a:t> année de BTS seront repérés lors d’un pré-conseil de classe, qui se tiendra quelques semaines après la rentrée.​ Ces étudiants se verront alors proposer un Parcours de consolidation, pour augmenter leurs chances d’obtenir un BTS.</a:t>
            </a:r>
          </a:p>
        </p:txBody>
      </p:sp>
      <p:pic>
        <p:nvPicPr>
          <p:cNvPr id="3" name="Image 2" descr="Une image contenant logo, croquis, clipart, Graphique&#10;&#10;Description générée automatiquement">
            <a:extLst>
              <a:ext uri="{FF2B5EF4-FFF2-40B4-BE49-F238E27FC236}">
                <a16:creationId xmlns:a16="http://schemas.microsoft.com/office/drawing/2014/main" id="{B95DB0D6-8F32-E4C1-49B0-0DFB02C77D1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124194" y="2815014"/>
            <a:ext cx="464820" cy="466725"/>
          </a:xfrm>
          <a:prstGeom prst="rect">
            <a:avLst/>
          </a:prstGeom>
        </p:spPr>
      </p:pic>
      <p:pic>
        <p:nvPicPr>
          <p:cNvPr id="6" name="Image 5" descr="Une image contenant logo, croquis, clipart, Graphique&#10;&#10;Description générée automatiquement">
            <a:extLst>
              <a:ext uri="{FF2B5EF4-FFF2-40B4-BE49-F238E27FC236}">
                <a16:creationId xmlns:a16="http://schemas.microsoft.com/office/drawing/2014/main" id="{383EDF5A-1C7E-7FCC-780B-3152924454F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337538" y="3887697"/>
            <a:ext cx="464820" cy="466725"/>
          </a:xfrm>
          <a:prstGeom prst="rect">
            <a:avLst/>
          </a:prstGeom>
        </p:spPr>
      </p:pic>
      <p:pic>
        <p:nvPicPr>
          <p:cNvPr id="37" name="Image 36" descr="Une image contenant logo, croquis, clipart, Graphique&#10;&#10;Description générée automatiquement">
            <a:extLst>
              <a:ext uri="{FF2B5EF4-FFF2-40B4-BE49-F238E27FC236}">
                <a16:creationId xmlns:a16="http://schemas.microsoft.com/office/drawing/2014/main" id="{197185FB-3411-4F35-9AE2-5EA41808058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557207" y="2671776"/>
            <a:ext cx="464820" cy="466725"/>
          </a:xfrm>
          <a:prstGeom prst="rect">
            <a:avLst/>
          </a:prstGeom>
        </p:spPr>
      </p:pic>
      <p:pic>
        <p:nvPicPr>
          <p:cNvPr id="36" name="Image 35" descr="Une image contenant logo, croquis, clipart, Graphique&#10;&#10;Description générée automatiquement">
            <a:extLst>
              <a:ext uri="{FF2B5EF4-FFF2-40B4-BE49-F238E27FC236}">
                <a16:creationId xmlns:a16="http://schemas.microsoft.com/office/drawing/2014/main" id="{C04183A8-0D99-41B8-90D9-6E64078D89C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605829" y="3472366"/>
            <a:ext cx="464820" cy="466725"/>
          </a:xfrm>
          <a:prstGeom prst="rect">
            <a:avLst/>
          </a:prstGeom>
        </p:spPr>
      </p:pic>
      <p:pic>
        <p:nvPicPr>
          <p:cNvPr id="39" name="Image 38" descr="Une image contenant logo, croquis, clipart, Graphique&#10;&#10;Description générée automatiquement">
            <a:extLst>
              <a:ext uri="{FF2B5EF4-FFF2-40B4-BE49-F238E27FC236}">
                <a16:creationId xmlns:a16="http://schemas.microsoft.com/office/drawing/2014/main" id="{1960B357-2386-4869-9DF9-F5EE994BE20A}"/>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696643" y="2186244"/>
            <a:ext cx="464820" cy="466725"/>
          </a:xfrm>
          <a:prstGeom prst="rect">
            <a:avLst/>
          </a:prstGeom>
        </p:spPr>
      </p:pic>
      <p:pic>
        <p:nvPicPr>
          <p:cNvPr id="40" name="Image 39">
            <a:extLst>
              <a:ext uri="{FF2B5EF4-FFF2-40B4-BE49-F238E27FC236}">
                <a16:creationId xmlns:a16="http://schemas.microsoft.com/office/drawing/2014/main" id="{D5103A20-09B6-4EA5-9DF4-2EBA08DD6C1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95713" y="1345565"/>
            <a:ext cx="880357" cy="703054"/>
          </a:xfrm>
          <a:prstGeom prst="rect">
            <a:avLst/>
          </a:prstGeom>
        </p:spPr>
      </p:pic>
    </p:spTree>
    <p:extLst>
      <p:ext uri="{BB962C8B-B14F-4D97-AF65-F5344CB8AC3E}">
        <p14:creationId xmlns:p14="http://schemas.microsoft.com/office/powerpoint/2010/main" val="2609205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AB324336-C7C9-49BB-A171-CA523274D02F}"/>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09314313-E357-4004-AF1E-0BDA8929D365}"/>
              </a:ext>
            </a:extLst>
          </p:cNvPr>
          <p:cNvSpPr/>
          <p:nvPr/>
        </p:nvSpPr>
        <p:spPr>
          <a:xfrm>
            <a:off x="4646974" y="1596786"/>
            <a:ext cx="4319779"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77247" y="1580220"/>
            <a:ext cx="4319781" cy="3436565"/>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189415"/>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4833489" y="1205981"/>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57" name="TextBox 57"/>
          <p:cNvSpPr txBox="1"/>
          <p:nvPr/>
        </p:nvSpPr>
        <p:spPr>
          <a:xfrm>
            <a:off x="289650" y="2007561"/>
            <a:ext cx="4087354" cy="2856295"/>
          </a:xfrm>
          <a:prstGeom prst="rect">
            <a:avLst/>
          </a:prstGeom>
        </p:spPr>
        <p:txBody>
          <a:bodyPr wrap="square" lIns="0" tIns="0" rIns="0" bIns="0" rtlCol="0" anchor="t">
            <a:spAutoFit/>
          </a:bodyPr>
          <a:lstStyle/>
          <a:p>
            <a:pPr>
              <a:lnSpc>
                <a:spcPts val="1560"/>
              </a:lnSpc>
            </a:pPr>
            <a:r>
              <a:rPr lang="fr-FR" sz="1100">
                <a:solidFill>
                  <a:srgbClr val="FFFFFF"/>
                </a:solidFill>
                <a:latin typeface="Marianne"/>
              </a:rPr>
              <a:t>Accompagnement collectif et individuel par des conseillers de France Travail ou des Missions locales afin d'aider les élèves en dernière année de lycée professionnel (CAP ou Bac Pro) à mieux préparer leur insertion professionnelle.</a:t>
            </a:r>
            <a:endParaRPr lang="fr-FR"/>
          </a:p>
          <a:p>
            <a:pPr>
              <a:lnSpc>
                <a:spcPts val="1560"/>
              </a:lnSpc>
            </a:pPr>
            <a:endParaRPr lang="fr-FR" sz="1100">
              <a:solidFill>
                <a:srgbClr val="FFFFFF"/>
              </a:solidFill>
              <a:latin typeface="Marianne" panose="02000000000000000000" pitchFamily="50" charset="0"/>
              <a:ea typeface="+mn-lt"/>
              <a:cs typeface="+mn-lt"/>
            </a:endParaRPr>
          </a:p>
          <a:p>
            <a:pPr marL="171450" indent="-171450">
              <a:lnSpc>
                <a:spcPts val="1560"/>
              </a:lnSpc>
              <a:buFont typeface="Arial" panose="020B0604020202020204" pitchFamily="34" charset="0"/>
              <a:buChar char="•"/>
            </a:pPr>
            <a:r>
              <a:rPr lang="fr-FR" sz="1100">
                <a:solidFill>
                  <a:srgbClr val="FFFFFF"/>
                </a:solidFill>
                <a:latin typeface="Marianne"/>
                <a:ea typeface="+mn-lt"/>
                <a:cs typeface="+mn-lt"/>
                <a:hlinkClick r:id="rId8">
                  <a:extLst>
                    <a:ext uri="{A12FA001-AC4F-418D-AE19-62706E023703}">
                      <ahyp:hlinkClr xmlns:ahyp="http://schemas.microsoft.com/office/drawing/2018/hyperlinkcolor" val="tx"/>
                    </a:ext>
                  </a:extLst>
                </a:hlinkClick>
              </a:rPr>
              <a:t>Lien de la ressource</a:t>
            </a:r>
            <a:r>
              <a:rPr lang="fr-FR" sz="1100">
                <a:solidFill>
                  <a:srgbClr val="FFFFFF"/>
                </a:solidFill>
                <a:latin typeface="Marianne"/>
                <a:ea typeface="+mn-lt"/>
                <a:cs typeface="+mn-lt"/>
              </a:rPr>
              <a:t> 1</a:t>
            </a:r>
            <a:endParaRPr lang="fr-FR" sz="1100">
              <a:solidFill>
                <a:srgbClr val="FFFFFF"/>
              </a:solidFill>
              <a:latin typeface="Marianne" panose="02000000000000000000" pitchFamily="50" charset="0"/>
              <a:ea typeface="+mn-lt"/>
              <a:cs typeface="+mn-lt"/>
            </a:endParaRPr>
          </a:p>
          <a:p>
            <a:pPr marL="171450" indent="-171450">
              <a:lnSpc>
                <a:spcPts val="1560"/>
              </a:lnSpc>
              <a:buFont typeface="Arial" panose="020B0604020202020204" pitchFamily="34" charset="0"/>
              <a:buChar char="•"/>
            </a:pPr>
            <a:r>
              <a:rPr lang="fr-FR" sz="1100">
                <a:solidFill>
                  <a:srgbClr val="FFFFFF"/>
                </a:solidFill>
                <a:latin typeface="Marianne"/>
                <a:ea typeface="+mn-lt"/>
                <a:cs typeface="+mn-lt"/>
                <a:hlinkClick r:id="rId9">
                  <a:extLst>
                    <a:ext uri="{A12FA001-AC4F-418D-AE19-62706E023703}">
                      <ahyp:hlinkClr xmlns:ahyp="http://schemas.microsoft.com/office/drawing/2018/hyperlinkcolor" val="tx"/>
                    </a:ext>
                  </a:extLst>
                </a:hlinkClick>
              </a:rPr>
              <a:t>Lien de la ressource</a:t>
            </a:r>
            <a:r>
              <a:rPr lang="fr-FR" sz="1100">
                <a:solidFill>
                  <a:srgbClr val="FFFFFF"/>
                </a:solidFill>
                <a:latin typeface="Marianne"/>
                <a:ea typeface="+mn-lt"/>
                <a:cs typeface="+mn-lt"/>
              </a:rPr>
              <a:t> 2</a:t>
            </a:r>
            <a:endParaRPr lang="fr-FR" sz="1100">
              <a:solidFill>
                <a:srgbClr val="FFFFFF"/>
              </a:solidFill>
              <a:latin typeface="Marianne" panose="02000000000000000000" pitchFamily="50" charset="0"/>
              <a:cs typeface="Calibri"/>
            </a:endParaRPr>
          </a:p>
          <a:p>
            <a:pPr marL="171450" indent="-171450">
              <a:lnSpc>
                <a:spcPts val="1560"/>
              </a:lnSpc>
              <a:buFont typeface="Arial" panose="020B0604020202020204" pitchFamily="34" charset="0"/>
              <a:buChar char="•"/>
            </a:pPr>
            <a:r>
              <a:rPr lang="fr-FR" sz="1100">
                <a:solidFill>
                  <a:srgbClr val="FFFFFF"/>
                </a:solidFill>
                <a:latin typeface="Marianne"/>
                <a:ea typeface="+mn-lt"/>
                <a:cs typeface="+mn-lt"/>
                <a:hlinkClick r:id="rId10">
                  <a:extLst>
                    <a:ext uri="{A12FA001-AC4F-418D-AE19-62706E023703}">
                      <ahyp:hlinkClr xmlns:ahyp="http://schemas.microsoft.com/office/drawing/2018/hyperlinkcolor" val="tx"/>
                    </a:ext>
                  </a:extLst>
                </a:hlinkClick>
              </a:rPr>
              <a:t>Lien de la ressource</a:t>
            </a:r>
            <a:r>
              <a:rPr lang="fr-FR" sz="1100">
                <a:solidFill>
                  <a:srgbClr val="FFFFFF"/>
                </a:solidFill>
                <a:latin typeface="Marianne"/>
                <a:ea typeface="+mn-lt"/>
                <a:cs typeface="+mn-lt"/>
              </a:rPr>
              <a:t> 3</a:t>
            </a:r>
            <a:endParaRPr lang="fr-FR" sz="1100">
              <a:solidFill>
                <a:srgbClr val="FFFFFF"/>
              </a:solidFill>
              <a:latin typeface="Marianne"/>
              <a:ea typeface="+mn-lt"/>
              <a:cs typeface="+mn-lt"/>
              <a:hlinkClick r:id="rId10">
                <a:extLst>
                  <a:ext uri="{A12FA001-AC4F-418D-AE19-62706E023703}">
                    <ahyp:hlinkClr xmlns:ahyp="http://schemas.microsoft.com/office/drawing/2018/hyperlinkcolor" val="tx"/>
                  </a:ext>
                </a:extLst>
              </a:hlinkClick>
            </a:endParaRPr>
          </a:p>
          <a:p>
            <a:pPr>
              <a:lnSpc>
                <a:spcPts val="1560"/>
              </a:lnSpc>
            </a:pPr>
            <a:endParaRPr lang="fr-FR" sz="1100">
              <a:solidFill>
                <a:srgbClr val="FFFFFF"/>
              </a:solidFill>
              <a:latin typeface="Marianne" panose="02000000000000000000" pitchFamily="50" charset="0"/>
              <a:cs typeface="Calibri"/>
            </a:endParaRPr>
          </a:p>
          <a:p>
            <a:pPr>
              <a:lnSpc>
                <a:spcPts val="1560"/>
              </a:lnSpc>
            </a:pPr>
            <a:r>
              <a:rPr lang="fr-FR" sz="1100">
                <a:solidFill>
                  <a:srgbClr val="FFFFFF"/>
                </a:solidFill>
                <a:latin typeface="Marianne"/>
                <a:cs typeface="Calibri"/>
              </a:rPr>
              <a:t>En 2023 – 2024 :</a:t>
            </a:r>
          </a:p>
          <a:p>
            <a:pPr marL="171450" indent="-171450">
              <a:lnSpc>
                <a:spcPts val="1560"/>
              </a:lnSpc>
              <a:buFont typeface="Arial"/>
              <a:buChar char="•"/>
            </a:pPr>
            <a:r>
              <a:rPr lang="fr-FR" sz="1100">
                <a:solidFill>
                  <a:srgbClr val="FFFFFF"/>
                </a:solidFill>
                <a:latin typeface="Marianne"/>
                <a:cs typeface="Calibri"/>
              </a:rPr>
              <a:t>34 lycées publics engagés avec France Travail </a:t>
            </a:r>
            <a:endParaRPr lang="fr-FR" sz="1100">
              <a:solidFill>
                <a:srgbClr val="000000"/>
              </a:solidFill>
              <a:latin typeface="Marianne"/>
              <a:cs typeface="Calibri"/>
            </a:endParaRPr>
          </a:p>
          <a:p>
            <a:pPr marL="171450" indent="-171450">
              <a:lnSpc>
                <a:spcPts val="1560"/>
              </a:lnSpc>
              <a:buFont typeface="Arial"/>
              <a:buChar char="•"/>
            </a:pPr>
            <a:r>
              <a:rPr lang="fr-FR" sz="1100">
                <a:solidFill>
                  <a:srgbClr val="FFFFFF"/>
                </a:solidFill>
                <a:latin typeface="Marianne"/>
                <a:cs typeface="Calibri"/>
              </a:rPr>
              <a:t>47 lycées publics et privés avec les Missions locales</a:t>
            </a:r>
          </a:p>
          <a:p>
            <a:pPr>
              <a:lnSpc>
                <a:spcPts val="1560"/>
              </a:lnSpc>
            </a:pPr>
            <a:r>
              <a:rPr lang="fr-FR" sz="1100">
                <a:solidFill>
                  <a:srgbClr val="FFFFFF"/>
                </a:solidFill>
                <a:latin typeface="Marianne"/>
                <a:cs typeface="Calibri"/>
              </a:rPr>
              <a:t>D'autres partenariats peuvent s'établir avec les lycées (associations, …)</a:t>
            </a:r>
          </a:p>
        </p:txBody>
      </p:sp>
      <p:sp>
        <p:nvSpPr>
          <p:cNvPr id="58" name="TextBox 58"/>
          <p:cNvSpPr txBox="1"/>
          <p:nvPr/>
        </p:nvSpPr>
        <p:spPr>
          <a:xfrm>
            <a:off x="179080" y="125888"/>
            <a:ext cx="4493485" cy="923330"/>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6</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Mieux préparer l’insertion professionnelle grâce à des partenariats extérieurs</a:t>
            </a:r>
          </a:p>
        </p:txBody>
      </p:sp>
      <p:sp>
        <p:nvSpPr>
          <p:cNvPr id="59" name="TextBox 59"/>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0" name="TextBox 60"/>
          <p:cNvSpPr txBox="1"/>
          <p:nvPr/>
        </p:nvSpPr>
        <p:spPr>
          <a:xfrm>
            <a:off x="5812450" y="1317144"/>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2" name="TextBox 62"/>
          <p:cNvSpPr txBox="1"/>
          <p:nvPr/>
        </p:nvSpPr>
        <p:spPr>
          <a:xfrm>
            <a:off x="4766179" y="2046789"/>
            <a:ext cx="4081368" cy="374461"/>
          </a:xfrm>
          <a:prstGeom prst="rect">
            <a:avLst/>
          </a:prstGeom>
        </p:spPr>
        <p:txBody>
          <a:bodyPr wrap="square" lIns="0" tIns="0" rIns="0" bIns="0" rtlCol="0" anchor="t">
            <a:spAutoFit/>
          </a:bodyPr>
          <a:lstStyle/>
          <a:p>
            <a:pPr>
              <a:lnSpc>
                <a:spcPts val="1560"/>
              </a:lnSpc>
            </a:pPr>
            <a:r>
              <a:rPr lang="fr-FR" sz="1200">
                <a:solidFill>
                  <a:srgbClr val="FFFFFF"/>
                </a:solidFill>
                <a:latin typeface="Marianne Medium"/>
              </a:rPr>
              <a:t>Témoignage vidéo :</a:t>
            </a:r>
          </a:p>
          <a:p>
            <a:pPr>
              <a:spcAft>
                <a:spcPts val="600"/>
              </a:spcAft>
            </a:pPr>
            <a:r>
              <a:rPr lang="fr-FR" sz="1100">
                <a:solidFill>
                  <a:schemeClr val="bg1"/>
                </a:solidFill>
                <a:latin typeface="Marianne"/>
                <a:ea typeface="+mn-lt"/>
                <a:cs typeface="+mn-lt"/>
                <a:hlinkClick r:id="rId11">
                  <a:extLst>
                    <a:ext uri="{A12FA001-AC4F-418D-AE19-62706E023703}">
                      <ahyp:hlinkClr xmlns:ahyp="http://schemas.microsoft.com/office/drawing/2018/hyperlinkcolor" val="tx"/>
                    </a:ext>
                  </a:extLst>
                </a:hlinkClick>
              </a:rPr>
              <a:t>Avenir pro au lycée George Sand de Domont</a:t>
            </a:r>
            <a:r>
              <a:rPr lang="fr-FR" sz="1100">
                <a:solidFill>
                  <a:schemeClr val="bg1"/>
                </a:solidFill>
                <a:latin typeface="Marianne"/>
                <a:ea typeface="+mn-lt"/>
                <a:cs typeface="+mn-lt"/>
              </a:rPr>
              <a:t> (95)</a:t>
            </a:r>
            <a:endParaRPr lang="fr-FR" sz="1100">
              <a:solidFill>
                <a:schemeClr val="bg1"/>
              </a:solidFill>
              <a:latin typeface="Marianne"/>
            </a:endParaRPr>
          </a:p>
        </p:txBody>
      </p:sp>
      <p:sp>
        <p:nvSpPr>
          <p:cNvPr id="29" name="TextBox 56">
            <a:extLst>
              <a:ext uri="{FF2B5EF4-FFF2-40B4-BE49-F238E27FC236}">
                <a16:creationId xmlns:a16="http://schemas.microsoft.com/office/drawing/2014/main" id="{9A8FFA16-ED1B-45E1-87C6-56348076200F}"/>
              </a:ext>
            </a:extLst>
          </p:cNvPr>
          <p:cNvSpPr txBox="1"/>
          <p:nvPr/>
        </p:nvSpPr>
        <p:spPr>
          <a:xfrm>
            <a:off x="4601591" y="125888"/>
            <a:ext cx="4363329" cy="1077218"/>
          </a:xfrm>
          <a:prstGeom prst="rect">
            <a:avLst/>
          </a:prstGeom>
        </p:spPr>
        <p:txBody>
          <a:bodyPr wrap="square" lIns="0" tIns="0" rIns="0" bIns="0" rtlCol="0" anchor="t">
            <a:spAutoFit/>
          </a:bodyPr>
          <a:lstStyle/>
          <a:p>
            <a:pPr algn="just"/>
            <a:r>
              <a:rPr lang="fr-FR" sz="1000">
                <a:solidFill>
                  <a:srgbClr val="545454"/>
                </a:solidFill>
                <a:latin typeface="Marianne"/>
                <a:cs typeface="Arial"/>
              </a:rPr>
              <a:t>Chaque élève en dernière année de lycée professionnel (CAP et baccalauréat professionnel) qui souhaite s’insérer dans l’emploi après son diplôme bénéficiera des services d’accompagnement de France Travail et de ses partenaires. Aux côtés des équipes éducatives, des conseillers spécialisés l’accompagneront dans ses recherches d’opportunités d’emploi, la valorisation de ses compétences et dans sa compréhension des attentes des employeurs.</a:t>
            </a:r>
            <a:endParaRPr lang="fr-FR" sz="1000">
              <a:latin typeface="Marianne"/>
              <a:cs typeface="Arial"/>
            </a:endParaRPr>
          </a:p>
        </p:txBody>
      </p:sp>
      <p:pic>
        <p:nvPicPr>
          <p:cNvPr id="2" name="Image 1">
            <a:extLst>
              <a:ext uri="{FF2B5EF4-FFF2-40B4-BE49-F238E27FC236}">
                <a16:creationId xmlns:a16="http://schemas.microsoft.com/office/drawing/2014/main" id="{D759F83D-3999-7DF4-AD58-D3D3E711EBA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373551" y="2884927"/>
            <a:ext cx="1963938" cy="1061644"/>
          </a:xfrm>
          <a:prstGeom prst="rect">
            <a:avLst/>
          </a:prstGeom>
        </p:spPr>
      </p:pic>
      <p:pic>
        <p:nvPicPr>
          <p:cNvPr id="4" name="Image 3" descr="Une image contenant logo, croquis, clipart, Graphique&#10;&#10;Description générée automatiquement">
            <a:extLst>
              <a:ext uri="{FF2B5EF4-FFF2-40B4-BE49-F238E27FC236}">
                <a16:creationId xmlns:a16="http://schemas.microsoft.com/office/drawing/2014/main" id="{81EC10A0-953C-2C1C-B821-26E85CA5E6A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890342" y="3176165"/>
            <a:ext cx="464820" cy="466725"/>
          </a:xfrm>
          <a:prstGeom prst="rect">
            <a:avLst/>
          </a:prstGeom>
        </p:spPr>
      </p:pic>
      <p:pic>
        <p:nvPicPr>
          <p:cNvPr id="7" name="Image 6" descr="Une image contenant logo, croquis, clipart, Graphique&#10;&#10;Description générée automatiquement">
            <a:hlinkClick r:id="rId11"/>
            <a:extLst>
              <a:ext uri="{FF2B5EF4-FFF2-40B4-BE49-F238E27FC236}">
                <a16:creationId xmlns:a16="http://schemas.microsoft.com/office/drawing/2014/main" id="{C55189A2-0860-353E-3CCD-706482240A0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076538" y="2675009"/>
            <a:ext cx="464820" cy="466725"/>
          </a:xfrm>
          <a:prstGeom prst="rect">
            <a:avLst/>
          </a:prstGeom>
        </p:spPr>
      </p:pic>
      <p:grpSp>
        <p:nvGrpSpPr>
          <p:cNvPr id="8" name="Groupe 7">
            <a:extLst>
              <a:ext uri="{FF2B5EF4-FFF2-40B4-BE49-F238E27FC236}">
                <a16:creationId xmlns:a16="http://schemas.microsoft.com/office/drawing/2014/main" id="{A82E0B02-1032-434E-938F-A31D6AD3EB5E}"/>
              </a:ext>
            </a:extLst>
          </p:cNvPr>
          <p:cNvGrpSpPr/>
          <p:nvPr/>
        </p:nvGrpSpPr>
        <p:grpSpPr>
          <a:xfrm>
            <a:off x="5127597" y="2484312"/>
            <a:ext cx="1798995" cy="1011441"/>
            <a:chOff x="5019797" y="2809188"/>
            <a:chExt cx="1798995" cy="1011441"/>
          </a:xfrm>
        </p:grpSpPr>
        <p:pic>
          <p:nvPicPr>
            <p:cNvPr id="5" name="Image 4">
              <a:extLst>
                <a:ext uri="{FF2B5EF4-FFF2-40B4-BE49-F238E27FC236}">
                  <a16:creationId xmlns:a16="http://schemas.microsoft.com/office/drawing/2014/main" id="{DE84A02F-E2C8-4F77-96C4-FA85A878CED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019797" y="2809188"/>
              <a:ext cx="1798995" cy="1011441"/>
            </a:xfrm>
            <a:prstGeom prst="rect">
              <a:avLst/>
            </a:prstGeom>
          </p:spPr>
        </p:pic>
        <p:sp>
          <p:nvSpPr>
            <p:cNvPr id="6" name="Bouton d’action : avant ou précédent 5">
              <a:hlinkClick r:id="rId11" highlightClick="1"/>
              <a:extLst>
                <a:ext uri="{FF2B5EF4-FFF2-40B4-BE49-F238E27FC236}">
                  <a16:creationId xmlns:a16="http://schemas.microsoft.com/office/drawing/2014/main" id="{75198109-24E0-414D-B7E4-C42206F981C3}"/>
                </a:ext>
              </a:extLst>
            </p:cNvPr>
            <p:cNvSpPr/>
            <p:nvPr/>
          </p:nvSpPr>
          <p:spPr>
            <a:xfrm>
              <a:off x="5721294" y="3487185"/>
              <a:ext cx="396000" cy="288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Bulle narrative : rectangle à coins arrondis 8">
            <a:extLst>
              <a:ext uri="{FF2B5EF4-FFF2-40B4-BE49-F238E27FC236}">
                <a16:creationId xmlns:a16="http://schemas.microsoft.com/office/drawing/2014/main" id="{B5059915-0F21-4D9B-A38D-3B514198F152}"/>
              </a:ext>
            </a:extLst>
          </p:cNvPr>
          <p:cNvSpPr/>
          <p:nvPr/>
        </p:nvSpPr>
        <p:spPr>
          <a:xfrm>
            <a:off x="6076455" y="3571936"/>
            <a:ext cx="2822532" cy="1378583"/>
          </a:xfrm>
          <a:prstGeom prst="wedgeRoundRectCallout">
            <a:avLst>
              <a:gd name="adj1" fmla="val -44189"/>
              <a:gd name="adj2" fmla="val -70603"/>
              <a:gd name="adj3" fmla="val 16667"/>
            </a:avLst>
          </a:prstGeom>
          <a:solidFill>
            <a:srgbClr val="FFFFFF">
              <a:alpha val="25098"/>
            </a:srgb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Arial"/>
              <a:buChar char="•"/>
            </a:pPr>
            <a:r>
              <a:rPr lang="fr-FR">
                <a:solidFill>
                  <a:schemeClr val="bg1"/>
                </a:solidFill>
                <a:latin typeface="Marianne"/>
              </a:rPr>
              <a:t>Comprendre le marché du travail et les attentes des employeurs,</a:t>
            </a:r>
          </a:p>
          <a:p>
            <a:pPr marL="171450" indent="-171450">
              <a:spcAft>
                <a:spcPts val="600"/>
              </a:spcAft>
              <a:buFont typeface="Arial"/>
              <a:buChar char="•"/>
            </a:pPr>
            <a:r>
              <a:rPr lang="fr-FR">
                <a:solidFill>
                  <a:schemeClr val="bg1"/>
                </a:solidFill>
                <a:latin typeface="Marianne"/>
              </a:rPr>
              <a:t>Identifier leurs atouts et leurs besoins,</a:t>
            </a:r>
          </a:p>
          <a:p>
            <a:pPr marL="171450" indent="-171450">
              <a:spcAft>
                <a:spcPts val="600"/>
              </a:spcAft>
              <a:buFont typeface="Arial"/>
              <a:buChar char="•"/>
            </a:pPr>
            <a:r>
              <a:rPr lang="fr-FR">
                <a:solidFill>
                  <a:schemeClr val="bg1"/>
                </a:solidFill>
                <a:latin typeface="Marianne"/>
              </a:rPr>
              <a:t>Connaitre les outils et services à leur disposition pour mener leurs démarches,</a:t>
            </a:r>
          </a:p>
          <a:p>
            <a:pPr marL="171450" indent="-171450">
              <a:spcAft>
                <a:spcPts val="1500"/>
              </a:spcAft>
              <a:buFont typeface="Arial"/>
              <a:buChar char="•"/>
            </a:pPr>
            <a:r>
              <a:rPr lang="fr-FR">
                <a:solidFill>
                  <a:schemeClr val="bg1"/>
                </a:solidFill>
                <a:latin typeface="Marianne"/>
              </a:rPr>
              <a:t>Mettre en œuvre des actions efficaces pour concrétiser leur projet.</a:t>
            </a:r>
          </a:p>
        </p:txBody>
      </p:sp>
    </p:spTree>
    <p:extLst>
      <p:ext uri="{BB962C8B-B14F-4D97-AF65-F5344CB8AC3E}">
        <p14:creationId xmlns:p14="http://schemas.microsoft.com/office/powerpoint/2010/main" val="762923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470D-CA05-E65A-2436-1D0BB68DD1AE}"/>
            </a:ext>
          </a:extLst>
        </p:cNvPr>
        <p:cNvGrpSpPr/>
        <p:nvPr/>
      </p:nvGrpSpPr>
      <p:grpSpPr>
        <a:xfrm>
          <a:off x="0" y="0"/>
          <a:ext cx="0" cy="0"/>
          <a:chOff x="0" y="0"/>
          <a:chExt cx="0" cy="0"/>
        </a:xfrm>
      </p:grpSpPr>
      <p:sp>
        <p:nvSpPr>
          <p:cNvPr id="66" name="Rectangle : coins arrondis 65">
            <a:extLst>
              <a:ext uri="{FF2B5EF4-FFF2-40B4-BE49-F238E27FC236}">
                <a16:creationId xmlns:a16="http://schemas.microsoft.com/office/drawing/2014/main" id="{CB4CC48D-DA46-ADB4-8432-72963AAC7A53}"/>
              </a:ext>
            </a:extLst>
          </p:cNvPr>
          <p:cNvSpPr/>
          <p:nvPr/>
        </p:nvSpPr>
        <p:spPr>
          <a:xfrm>
            <a:off x="179080" y="1272620"/>
            <a:ext cx="8766957" cy="3648172"/>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46" name="Group 46">
            <a:extLst>
              <a:ext uri="{FF2B5EF4-FFF2-40B4-BE49-F238E27FC236}">
                <a16:creationId xmlns:a16="http://schemas.microsoft.com/office/drawing/2014/main" id="{DAF7D447-5FCA-E249-D7C1-28240E4A39E8}"/>
              </a:ext>
            </a:extLst>
          </p:cNvPr>
          <p:cNvGrpSpPr/>
          <p:nvPr/>
        </p:nvGrpSpPr>
        <p:grpSpPr>
          <a:xfrm>
            <a:off x="379971" y="881815"/>
            <a:ext cx="771525" cy="771525"/>
            <a:chOff x="0" y="0"/>
            <a:chExt cx="2057400" cy="2057400"/>
          </a:xfrm>
        </p:grpSpPr>
        <p:grpSp>
          <p:nvGrpSpPr>
            <p:cNvPr id="47" name="Group 47">
              <a:extLst>
                <a:ext uri="{FF2B5EF4-FFF2-40B4-BE49-F238E27FC236}">
                  <a16:creationId xmlns:a16="http://schemas.microsoft.com/office/drawing/2014/main" id="{66D7A1DA-B4F6-C3DF-BA21-199B65CE4156}"/>
                </a:ext>
              </a:extLst>
            </p:cNvPr>
            <p:cNvGrpSpPr/>
            <p:nvPr/>
          </p:nvGrpSpPr>
          <p:grpSpPr>
            <a:xfrm>
              <a:off x="0" y="0"/>
              <a:ext cx="2057400" cy="2057400"/>
              <a:chOff x="0" y="0"/>
              <a:chExt cx="812800" cy="812800"/>
            </a:xfrm>
          </p:grpSpPr>
          <p:sp>
            <p:nvSpPr>
              <p:cNvPr id="48" name="Freeform 48">
                <a:extLst>
                  <a:ext uri="{FF2B5EF4-FFF2-40B4-BE49-F238E27FC236}">
                    <a16:creationId xmlns:a16="http://schemas.microsoft.com/office/drawing/2014/main" id="{61F4EA0A-B8EB-D037-38EF-BDCDEC1513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a:extLst>
                  <a:ext uri="{FF2B5EF4-FFF2-40B4-BE49-F238E27FC236}">
                    <a16:creationId xmlns:a16="http://schemas.microsoft.com/office/drawing/2014/main" id="{5954BBD9-9078-4FC4-2DDA-A50342ADFA1C}"/>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a:extLst>
                <a:ext uri="{FF2B5EF4-FFF2-40B4-BE49-F238E27FC236}">
                  <a16:creationId xmlns:a16="http://schemas.microsoft.com/office/drawing/2014/main" id="{CA64D9E1-2652-F1D0-BC4C-738ADC8F7AD7}"/>
                </a:ext>
              </a:extLst>
            </p:cNvPr>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sp>
        <p:nvSpPr>
          <p:cNvPr id="58" name="TextBox 58">
            <a:extLst>
              <a:ext uri="{FF2B5EF4-FFF2-40B4-BE49-F238E27FC236}">
                <a16:creationId xmlns:a16="http://schemas.microsoft.com/office/drawing/2014/main" id="{3A99D6AB-D94A-D1D7-D816-1F9C19A9E5F3}"/>
              </a:ext>
            </a:extLst>
          </p:cNvPr>
          <p:cNvSpPr txBox="1"/>
          <p:nvPr/>
        </p:nvSpPr>
        <p:spPr>
          <a:xfrm>
            <a:off x="179080" y="125888"/>
            <a:ext cx="5742920"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6</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Mieux préparer l’insertion professionnelle grâce à des partenariats extérieurs</a:t>
            </a:r>
          </a:p>
        </p:txBody>
      </p:sp>
      <p:sp>
        <p:nvSpPr>
          <p:cNvPr id="61" name="TextBox 61">
            <a:extLst>
              <a:ext uri="{FF2B5EF4-FFF2-40B4-BE49-F238E27FC236}">
                <a16:creationId xmlns:a16="http://schemas.microsoft.com/office/drawing/2014/main" id="{BEBA4724-FC6A-CF9B-83E5-A7404E3E8C4A}"/>
              </a:ext>
            </a:extLst>
          </p:cNvPr>
          <p:cNvSpPr txBox="1"/>
          <p:nvPr/>
        </p:nvSpPr>
        <p:spPr>
          <a:xfrm>
            <a:off x="1291219" y="9929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3" name="TextBox 63">
            <a:extLst>
              <a:ext uri="{FF2B5EF4-FFF2-40B4-BE49-F238E27FC236}">
                <a16:creationId xmlns:a16="http://schemas.microsoft.com/office/drawing/2014/main" id="{F35241FE-0CB1-5C79-7D88-25F4A862557D}"/>
              </a:ext>
            </a:extLst>
          </p:cNvPr>
          <p:cNvSpPr txBox="1"/>
          <p:nvPr/>
        </p:nvSpPr>
        <p:spPr>
          <a:xfrm>
            <a:off x="375383" y="1777330"/>
            <a:ext cx="2973144" cy="2877711"/>
          </a:xfrm>
          <a:prstGeom prst="rect">
            <a:avLst/>
          </a:prstGeom>
        </p:spPr>
        <p:txBody>
          <a:bodyPr wrap="square" lIns="0" tIns="0" rIns="0" bIns="0" rtlCol="0" anchor="t">
            <a:spAutoFit/>
          </a:bodyPr>
          <a:lstStyle/>
          <a:p>
            <a:pPr marL="171450" indent="-171450">
              <a:buFont typeface="Wingdings" panose="05000000000000000000" pitchFamily="2" charset="2"/>
              <a:buChar char="ü"/>
            </a:pPr>
            <a:r>
              <a:rPr lang="fr-FR" sz="1100">
                <a:solidFill>
                  <a:srgbClr val="FFFFFF"/>
                </a:solidFill>
                <a:latin typeface="Marianne" panose="02000000000000000000" pitchFamily="50" charset="0"/>
                <a:cs typeface="Arial"/>
              </a:rPr>
              <a:t>Comment favoriser l'accueil et l'organisation du dispositif avec France Travail ou la Mission Locale de proximité ?</a:t>
            </a:r>
            <a:endParaRPr lang="fr-FR" sz="1100">
              <a:latin typeface="Marianne" panose="02000000000000000000" pitchFamily="50" charset="0"/>
            </a:endParaRPr>
          </a:p>
          <a:p>
            <a:pPr marL="171450" indent="-171450">
              <a:buFont typeface="Wingdings" panose="05000000000000000000" pitchFamily="2" charset="2"/>
              <a:buChar char="ü"/>
            </a:pPr>
            <a:endParaRPr lang="fr-FR">
              <a:solidFill>
                <a:srgbClr val="FFFFFF"/>
              </a:solidFill>
              <a:latin typeface="Marianne" panose="02000000000000000000" pitchFamily="50" charset="0"/>
              <a:sym typeface="Wingdings"/>
            </a:endParaRPr>
          </a:p>
          <a:p>
            <a:pPr marL="171450" indent="-171450">
              <a:buFont typeface="Wingdings" panose="05000000000000000000" pitchFamily="2" charset="2"/>
              <a:buChar char="ü"/>
            </a:pPr>
            <a:r>
              <a:rPr lang="fr-FR" sz="1100">
                <a:solidFill>
                  <a:srgbClr val="FFFFFF"/>
                </a:solidFill>
                <a:latin typeface="Marianne"/>
                <a:cs typeface="Arial"/>
              </a:rPr>
              <a:t>Comment favoriser la </a:t>
            </a:r>
            <a:r>
              <a:rPr lang="fr-FR" sz="1100" err="1">
                <a:solidFill>
                  <a:srgbClr val="FFFFFF"/>
                </a:solidFill>
                <a:latin typeface="Marianne"/>
                <a:cs typeface="Arial"/>
              </a:rPr>
              <a:t>co</a:t>
            </a:r>
            <a:r>
              <a:rPr lang="fr-FR" sz="1100">
                <a:solidFill>
                  <a:srgbClr val="FFFFFF"/>
                </a:solidFill>
                <a:latin typeface="Marianne"/>
                <a:cs typeface="Arial"/>
              </a:rPr>
              <a:t>-intervention dans la classe entre les conseillers et les enseignants ?</a:t>
            </a:r>
            <a:endParaRPr lang="fr-FR" sz="1100">
              <a:latin typeface="Marianne"/>
              <a:cs typeface="Arial"/>
            </a:endParaRPr>
          </a:p>
          <a:p>
            <a:pPr marL="171450" indent="-171450">
              <a:buFont typeface="Wingdings" panose="05000000000000000000" pitchFamily="2" charset="2"/>
              <a:buChar char="ü"/>
            </a:pPr>
            <a:endParaRPr lang="fr-FR" sz="800">
              <a:solidFill>
                <a:srgbClr val="FFFFFF"/>
              </a:solidFill>
              <a:latin typeface="Marianne" panose="02000000000000000000" pitchFamily="50" charset="0"/>
              <a:sym typeface="Wingdings"/>
            </a:endParaRPr>
          </a:p>
          <a:p>
            <a:pPr marL="171450" indent="-171450">
              <a:buFont typeface="Wingdings" panose="05000000000000000000" pitchFamily="2" charset="2"/>
              <a:buChar char="ü"/>
            </a:pPr>
            <a:r>
              <a:rPr lang="fr-FR" sz="1100">
                <a:solidFill>
                  <a:srgbClr val="FFFFFF"/>
                </a:solidFill>
                <a:latin typeface="Marianne" panose="02000000000000000000" pitchFamily="50" charset="0"/>
                <a:cs typeface="Arial"/>
              </a:rPr>
              <a:t>Comment installer le responsable du bureau des entreprises de son établissement comme coordinateur de ce dispositif ?</a:t>
            </a:r>
          </a:p>
          <a:p>
            <a:pPr marL="171450" indent="-171450">
              <a:buFont typeface="Wingdings" panose="05000000000000000000" pitchFamily="2" charset="2"/>
              <a:buChar char="ü"/>
            </a:pPr>
            <a:endParaRPr lang="fr-FR">
              <a:solidFill>
                <a:srgbClr val="FFFFFF"/>
              </a:solidFill>
              <a:latin typeface="Marianne" panose="02000000000000000000" pitchFamily="50" charset="0"/>
              <a:cs typeface="Arial"/>
            </a:endParaRPr>
          </a:p>
          <a:p>
            <a:pPr marL="171450" indent="-171450">
              <a:buFont typeface="Wingdings" panose="05000000000000000000" pitchFamily="2" charset="2"/>
              <a:buChar char="ü"/>
            </a:pPr>
            <a:r>
              <a:rPr lang="fr-FR" sz="1100">
                <a:solidFill>
                  <a:srgbClr val="FFFFFF"/>
                </a:solidFill>
                <a:latin typeface="Marianne"/>
                <a:cs typeface="Arial"/>
              </a:rPr>
              <a:t>Quels partenaires solliciter pour accompagner les élèves de mon établissement ?</a:t>
            </a:r>
            <a:endParaRPr lang="fr-FR" sz="1100">
              <a:solidFill>
                <a:srgbClr val="FFFFFF"/>
              </a:solidFill>
              <a:latin typeface="Marianne" panose="02000000000000000000" pitchFamily="50" charset="0"/>
              <a:cs typeface="Arial"/>
            </a:endParaRPr>
          </a:p>
        </p:txBody>
      </p:sp>
      <p:grpSp>
        <p:nvGrpSpPr>
          <p:cNvPr id="4" name="Groupe 3">
            <a:extLst>
              <a:ext uri="{FF2B5EF4-FFF2-40B4-BE49-F238E27FC236}">
                <a16:creationId xmlns:a16="http://schemas.microsoft.com/office/drawing/2014/main" id="{580049F1-11A7-421C-9062-DCC4AAE24C33}"/>
              </a:ext>
            </a:extLst>
          </p:cNvPr>
          <p:cNvGrpSpPr/>
          <p:nvPr/>
        </p:nvGrpSpPr>
        <p:grpSpPr>
          <a:xfrm>
            <a:off x="3710495" y="1394005"/>
            <a:ext cx="5053533" cy="3423091"/>
            <a:chOff x="3710495" y="1394005"/>
            <a:chExt cx="5053533" cy="3423091"/>
          </a:xfrm>
        </p:grpSpPr>
        <p:pic>
          <p:nvPicPr>
            <p:cNvPr id="3" name="object 12">
              <a:extLst>
                <a:ext uri="{FF2B5EF4-FFF2-40B4-BE49-F238E27FC236}">
                  <a16:creationId xmlns:a16="http://schemas.microsoft.com/office/drawing/2014/main" id="{839B165F-CA0B-E7C3-679E-A0F67DD06397}"/>
                </a:ext>
              </a:extLst>
            </p:cNvPr>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tretch>
              <a:fillRect/>
            </a:stretch>
          </p:blipFill>
          <p:spPr>
            <a:xfrm>
              <a:off x="3710495" y="1394005"/>
              <a:ext cx="5053533" cy="3423091"/>
            </a:xfrm>
            <a:prstGeom prst="rect">
              <a:avLst/>
            </a:prstGeom>
          </p:spPr>
        </p:pic>
        <p:sp>
          <p:nvSpPr>
            <p:cNvPr id="2" name="Rectangle 1">
              <a:extLst>
                <a:ext uri="{FF2B5EF4-FFF2-40B4-BE49-F238E27FC236}">
                  <a16:creationId xmlns:a16="http://schemas.microsoft.com/office/drawing/2014/main" id="{A0794393-BE6D-F8DE-8B99-88CE8744EBAD}"/>
                </a:ext>
              </a:extLst>
            </p:cNvPr>
            <p:cNvSpPr/>
            <p:nvPr/>
          </p:nvSpPr>
          <p:spPr>
            <a:xfrm>
              <a:off x="4951960" y="2038532"/>
              <a:ext cx="458491" cy="1033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Freeform 13">
            <a:extLst>
              <a:ext uri="{FF2B5EF4-FFF2-40B4-BE49-F238E27FC236}">
                <a16:creationId xmlns:a16="http://schemas.microsoft.com/office/drawing/2014/main" id="{3CB4174C-F308-4E90-8842-4EE632847C20}"/>
              </a:ext>
            </a:extLst>
          </p:cNvPr>
          <p:cNvSpPr/>
          <p:nvPr/>
        </p:nvSpPr>
        <p:spPr>
          <a:xfrm>
            <a:off x="7218855" y="-1395937"/>
            <a:ext cx="2441070" cy="244107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652849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0424F29-1A64-4A43-8B6D-3683D60BC04D}"/>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7" name="Rectangle : coins arrondis 36">
            <a:extLst>
              <a:ext uri="{FF2B5EF4-FFF2-40B4-BE49-F238E27FC236}">
                <a16:creationId xmlns:a16="http://schemas.microsoft.com/office/drawing/2014/main" id="{D9A8F42E-F142-4317-8965-B072B76BF1F4}"/>
              </a:ext>
            </a:extLst>
          </p:cNvPr>
          <p:cNvSpPr/>
          <p:nvPr/>
        </p:nvSpPr>
        <p:spPr>
          <a:xfrm>
            <a:off x="312805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1116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189415"/>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3335456" y="118941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p:cNvGrpSpPr/>
          <p:nvPr/>
        </p:nvGrpSpPr>
        <p:grpSpPr>
          <a:xfrm>
            <a:off x="6312490" y="1189415"/>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7" name="TextBox 57"/>
          <p:cNvSpPr txBox="1"/>
          <p:nvPr/>
        </p:nvSpPr>
        <p:spPr>
          <a:xfrm>
            <a:off x="245809" y="2101271"/>
            <a:ext cx="2700000" cy="2445926"/>
          </a:xfrm>
          <a:prstGeom prst="rect">
            <a:avLst/>
          </a:prstGeom>
        </p:spPr>
        <p:txBody>
          <a:bodyPr lIns="0" tIns="0" rIns="0" bIns="0" rtlCol="0" anchor="t">
            <a:spAutoFit/>
          </a:bodyPr>
          <a:lstStyle/>
          <a:p>
            <a:pPr>
              <a:lnSpc>
                <a:spcPts val="1560"/>
              </a:lnSpc>
            </a:pPr>
            <a:r>
              <a:rPr lang="fr-FR" sz="1200">
                <a:solidFill>
                  <a:srgbClr val="FFFFFF"/>
                </a:solidFill>
                <a:latin typeface="Marianne Medium" panose="02000000000000000000" pitchFamily="50" charset="0"/>
              </a:rPr>
              <a:t>Missions du BDE et répartition :</a:t>
            </a:r>
          </a:p>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10">
                  <a:extLst>
                    <a:ext uri="{A12FA001-AC4F-418D-AE19-62706E023703}">
                      <ahyp:hlinkClr xmlns:ahyp="http://schemas.microsoft.com/office/drawing/2018/hyperlinkcolor" val="tx"/>
                    </a:ext>
                  </a:extLst>
                </a:hlinkClick>
              </a:rPr>
              <a:t>Éduscol - un bureau des entreprises dans chaque lycée professionnel</a:t>
            </a:r>
            <a:endParaRPr lang="fr-FR" sz="1100">
              <a:solidFill>
                <a:schemeClr val="bg1"/>
              </a:solidFill>
              <a:latin typeface="Marianne" panose="02000000000000000000" pitchFamily="50" charset="0"/>
            </a:endParaRPr>
          </a:p>
          <a:p>
            <a:pPr marL="171450" indent="-171450">
              <a:lnSpc>
                <a:spcPts val="1560"/>
              </a:lnSpc>
              <a:buFont typeface="Arial" panose="020B0604020202020204" pitchFamily="34" charset="0"/>
              <a:buChar char="•"/>
            </a:pPr>
            <a:endParaRPr lang="fr-FR" sz="1100">
              <a:solidFill>
                <a:srgbClr val="FFFFFF"/>
              </a:solidFill>
              <a:latin typeface="Marianne" panose="02000000000000000000" pitchFamily="50" charset="0"/>
            </a:endParaRPr>
          </a:p>
          <a:p>
            <a:pPr>
              <a:lnSpc>
                <a:spcPts val="1560"/>
              </a:lnSpc>
            </a:pPr>
            <a:r>
              <a:rPr lang="fr-FR" sz="1200">
                <a:solidFill>
                  <a:srgbClr val="FFFFFF"/>
                </a:solidFill>
                <a:latin typeface="Marianne Medium" panose="02000000000000000000" pitchFamily="50" charset="0"/>
              </a:rPr>
              <a:t>Annuaire :</a:t>
            </a:r>
          </a:p>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11">
                  <a:extLst>
                    <a:ext uri="{A12FA001-AC4F-418D-AE19-62706E023703}">
                      <ahyp:hlinkClr xmlns:ahyp="http://schemas.microsoft.com/office/drawing/2018/hyperlinkcolor" val="tx"/>
                    </a:ext>
                  </a:extLst>
                </a:hlinkClick>
              </a:rPr>
              <a:t>Les bureaux des entreprises dans les lycées professionnels</a:t>
            </a:r>
            <a:endParaRPr lang="fr-FR" sz="1100">
              <a:solidFill>
                <a:schemeClr val="bg1"/>
              </a:solidFill>
              <a:latin typeface="Marianne" panose="02000000000000000000" pitchFamily="50" charset="0"/>
            </a:endParaRPr>
          </a:p>
          <a:p>
            <a:pPr marL="171450" indent="-171450">
              <a:lnSpc>
                <a:spcPts val="1560"/>
              </a:lnSpc>
              <a:buFont typeface="Arial" panose="020B0604020202020204" pitchFamily="34" charset="0"/>
              <a:buChar char="•"/>
            </a:pPr>
            <a:endParaRPr lang="fr-FR" sz="1100">
              <a:solidFill>
                <a:srgbClr val="FFFFFF"/>
              </a:solidFill>
              <a:latin typeface="Marianne" panose="02000000000000000000" pitchFamily="50" charset="0"/>
            </a:endParaRPr>
          </a:p>
          <a:p>
            <a:pPr>
              <a:lnSpc>
                <a:spcPts val="1560"/>
              </a:lnSpc>
            </a:pPr>
            <a:r>
              <a:rPr lang="fr-FR" sz="1200">
                <a:solidFill>
                  <a:srgbClr val="FFFFFF"/>
                </a:solidFill>
                <a:latin typeface="Marianne Medium" panose="02000000000000000000" pitchFamily="50" charset="0"/>
              </a:rPr>
              <a:t>Webinaire du 13 décembre 2023 :</a:t>
            </a:r>
          </a:p>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12">
                  <a:extLst>
                    <a:ext uri="{A12FA001-AC4F-418D-AE19-62706E023703}">
                      <ahyp:hlinkClr xmlns:ahyp="http://schemas.microsoft.com/office/drawing/2018/hyperlinkcolor" val="tx"/>
                    </a:ext>
                  </a:extLst>
                </a:hlinkClick>
              </a:rPr>
              <a:t>Le bureau des entreprises et le responsable du bureau</a:t>
            </a:r>
            <a:r>
              <a:rPr lang="fr-FR" sz="1100">
                <a:solidFill>
                  <a:schemeClr val="bg1"/>
                </a:solidFill>
                <a:latin typeface="Marianne" panose="02000000000000000000" pitchFamily="50" charset="0"/>
              </a:rPr>
              <a:t> </a:t>
            </a:r>
            <a:r>
              <a:rPr lang="fr-FR" sz="1000">
                <a:solidFill>
                  <a:schemeClr val="bg1"/>
                </a:solidFill>
                <a:latin typeface="Marianne" panose="02000000000000000000" pitchFamily="50" charset="0"/>
              </a:rPr>
              <a:t>– Partenariat et relation École / Entreprise</a:t>
            </a:r>
            <a:endParaRPr lang="fr-FR" sz="1100">
              <a:solidFill>
                <a:schemeClr val="bg1"/>
              </a:solidFill>
              <a:latin typeface="Marianne" panose="02000000000000000000" pitchFamily="50" charset="0"/>
            </a:endParaRPr>
          </a:p>
        </p:txBody>
      </p:sp>
      <p:sp>
        <p:nvSpPr>
          <p:cNvPr id="58" name="TextBox 58"/>
          <p:cNvSpPr txBox="1"/>
          <p:nvPr/>
        </p:nvSpPr>
        <p:spPr>
          <a:xfrm>
            <a:off x="179080" y="125888"/>
            <a:ext cx="4103438"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9</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Créer un bureau des entreprises (BDE) dans chaque lycée</a:t>
            </a:r>
          </a:p>
        </p:txBody>
      </p:sp>
      <p:sp>
        <p:nvSpPr>
          <p:cNvPr id="59" name="TextBox 59"/>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0" name="TextBox 60"/>
          <p:cNvSpPr txBox="1"/>
          <p:nvPr/>
        </p:nvSpPr>
        <p:spPr>
          <a:xfrm>
            <a:off x="4282518" y="1300578"/>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p:cNvSpPr txBox="1"/>
          <p:nvPr/>
        </p:nvSpPr>
        <p:spPr>
          <a:xfrm>
            <a:off x="7223738" y="13005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2" name="TextBox 62"/>
          <p:cNvSpPr txBox="1"/>
          <p:nvPr/>
        </p:nvSpPr>
        <p:spPr>
          <a:xfrm>
            <a:off x="3218050" y="2101271"/>
            <a:ext cx="2700000" cy="1006494"/>
          </a:xfrm>
          <a:prstGeom prst="rect">
            <a:avLst/>
          </a:prstGeom>
        </p:spPr>
        <p:txBody>
          <a:bodyPr lIns="0" tIns="0" rIns="0" bIns="0" rtlCol="0" anchor="t">
            <a:spAutoFit/>
          </a:bodyPr>
          <a:lstStyle/>
          <a:p>
            <a:pPr>
              <a:lnSpc>
                <a:spcPts val="1560"/>
              </a:lnSpc>
            </a:pPr>
            <a:r>
              <a:rPr lang="fr-FR" sz="1200">
                <a:solidFill>
                  <a:srgbClr val="FFFFFF"/>
                </a:solidFill>
                <a:latin typeface="Marianne Medium" panose="02000000000000000000" pitchFamily="50" charset="0"/>
              </a:rPr>
              <a:t>Témoignage vidéo :</a:t>
            </a:r>
          </a:p>
          <a:p>
            <a:pPr marL="171450" indent="-171450">
              <a:lnSpc>
                <a:spcPts val="1560"/>
              </a:lnSpc>
              <a:buFont typeface="Arial" panose="020B0604020202020204" pitchFamily="34" charset="0"/>
              <a:buChar char="•"/>
            </a:pPr>
            <a:r>
              <a:rPr lang="fr-FR" sz="1050">
                <a:solidFill>
                  <a:schemeClr val="bg1"/>
                </a:solidFill>
                <a:latin typeface="Marianne" panose="02000000000000000000" pitchFamily="50" charset="0"/>
              </a:rPr>
              <a:t>Lycée Henry Senez, Hénin Beaumont : </a:t>
            </a:r>
            <a:r>
              <a:rPr lang="fr-FR" sz="1050">
                <a:solidFill>
                  <a:schemeClr val="bg1"/>
                </a:solidFill>
                <a:latin typeface="Marianne" panose="02000000000000000000" pitchFamily="50" charset="0"/>
                <a:hlinkClick r:id="rId13">
                  <a:extLst>
                    <a:ext uri="{A12FA001-AC4F-418D-AE19-62706E023703}">
                      <ahyp:hlinkClr xmlns:ahyp="http://schemas.microsoft.com/office/drawing/2018/hyperlinkcolor" val="tx"/>
                    </a:ext>
                  </a:extLst>
                </a:hlinkClick>
              </a:rPr>
              <a:t>Lycée professionnel : la relation avec les entreprises, témoignage d'un professionnel</a:t>
            </a:r>
            <a:endParaRPr lang="fr-FR" sz="1000">
              <a:solidFill>
                <a:schemeClr val="bg1"/>
              </a:solidFill>
              <a:latin typeface="Marianne" panose="02000000000000000000" pitchFamily="50" charset="0"/>
            </a:endParaRPr>
          </a:p>
        </p:txBody>
      </p:sp>
      <p:sp>
        <p:nvSpPr>
          <p:cNvPr id="63" name="TextBox 63"/>
          <p:cNvSpPr txBox="1"/>
          <p:nvPr/>
        </p:nvSpPr>
        <p:spPr>
          <a:xfrm>
            <a:off x="6201600" y="2101271"/>
            <a:ext cx="2700000" cy="2035557"/>
          </a:xfrm>
          <a:prstGeom prst="rect">
            <a:avLst/>
          </a:prstGeom>
        </p:spPr>
        <p:txBody>
          <a:bodyPr wrap="square" lIns="0" tIns="0" rIns="0" bIns="0" rtlCol="0" anchor="t">
            <a:spAutoFit/>
          </a:bodyPr>
          <a:lstStyle/>
          <a:p>
            <a:pPr marL="171450" indent="-171450">
              <a:lnSpc>
                <a:spcPts val="1560"/>
              </a:lnSpc>
              <a:buFont typeface="Wingdings" panose="05000000000000000000" pitchFamily="2" charset="2"/>
              <a:buChar char="ü"/>
            </a:pPr>
            <a:r>
              <a:rPr lang="fr-FR" sz="1100">
                <a:solidFill>
                  <a:srgbClr val="FFFFFF"/>
                </a:solidFill>
                <a:latin typeface="Marianne" panose="02000000000000000000" pitchFamily="50" charset="0"/>
              </a:rPr>
              <a:t>Quels sont les objectifs du BDE à court et moyen terme dans votre établissement ?</a:t>
            </a:r>
          </a:p>
          <a:p>
            <a:pPr marL="171450" indent="-171450">
              <a:lnSpc>
                <a:spcPts val="1560"/>
              </a:lnSpc>
              <a:buFont typeface="Wingdings" panose="05000000000000000000" pitchFamily="2" charset="2"/>
              <a:buChar char="ü"/>
            </a:pPr>
            <a:endParaRPr lang="fr-FR" sz="1100">
              <a:solidFill>
                <a:srgbClr val="FFFFFF"/>
              </a:solidFill>
              <a:latin typeface="Marianne" panose="02000000000000000000" pitchFamily="50" charset="0"/>
            </a:endParaRPr>
          </a:p>
          <a:p>
            <a:pPr marL="171450" indent="-171450">
              <a:lnSpc>
                <a:spcPts val="1560"/>
              </a:lnSpc>
              <a:buFont typeface="Wingdings" panose="05000000000000000000" pitchFamily="2" charset="2"/>
              <a:buChar char="ü"/>
            </a:pPr>
            <a:r>
              <a:rPr lang="fr-FR" sz="1100">
                <a:solidFill>
                  <a:srgbClr val="FFFFFF"/>
                </a:solidFill>
                <a:latin typeface="Marianne" panose="02000000000000000000" pitchFamily="50" charset="0"/>
              </a:rPr>
              <a:t>Quelle animation a été retenue pour le BDE ?</a:t>
            </a:r>
          </a:p>
          <a:p>
            <a:pPr marL="171450" indent="-171450">
              <a:lnSpc>
                <a:spcPts val="1560"/>
              </a:lnSpc>
              <a:buFont typeface="Wingdings" panose="05000000000000000000" pitchFamily="2" charset="2"/>
              <a:buChar char="ü"/>
            </a:pPr>
            <a:endParaRPr lang="fr-FR" sz="1100">
              <a:solidFill>
                <a:srgbClr val="FFFFFF"/>
              </a:solidFill>
              <a:latin typeface="Marianne" panose="02000000000000000000" pitchFamily="50" charset="0"/>
            </a:endParaRPr>
          </a:p>
          <a:p>
            <a:pPr marL="171450" indent="-171450">
              <a:lnSpc>
                <a:spcPts val="1560"/>
              </a:lnSpc>
              <a:buFont typeface="Wingdings" panose="05000000000000000000" pitchFamily="2" charset="2"/>
              <a:buChar char="ü"/>
            </a:pPr>
            <a:r>
              <a:rPr lang="fr-FR" sz="1100">
                <a:solidFill>
                  <a:srgbClr val="FFFFFF"/>
                </a:solidFill>
                <a:latin typeface="Marianne" panose="02000000000000000000" pitchFamily="50" charset="0"/>
              </a:rPr>
              <a:t>Comment évaluer le travail réalisé tout au long de l’année et jusqu’à la fin ?</a:t>
            </a:r>
          </a:p>
        </p:txBody>
      </p:sp>
      <p:sp>
        <p:nvSpPr>
          <p:cNvPr id="29" name="TextBox 56">
            <a:extLst>
              <a:ext uri="{FF2B5EF4-FFF2-40B4-BE49-F238E27FC236}">
                <a16:creationId xmlns:a16="http://schemas.microsoft.com/office/drawing/2014/main" id="{9A8FFA16-ED1B-45E1-87C6-56348076200F}"/>
              </a:ext>
            </a:extLst>
          </p:cNvPr>
          <p:cNvSpPr txBox="1"/>
          <p:nvPr/>
        </p:nvSpPr>
        <p:spPr>
          <a:xfrm>
            <a:off x="4363467" y="143280"/>
            <a:ext cx="4628133" cy="923330"/>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a:rPr>
              <a:t>Le bureau des entreprises a pour objectif de renforcer les liens entre l’établissement et le monde économique. Il permet aux acteurs du monde professionnel d’avoir un point d’entrée au sein de chaque lycée professionnel. Lieu dédié aux partenariats, il favorise la mise en synergie des acteurs au bénéfice des partenaires économiques, des élèves, des étudiants, des apprentis et des stagiaires de la formation continue.</a:t>
            </a:r>
          </a:p>
        </p:txBody>
      </p:sp>
      <p:pic>
        <p:nvPicPr>
          <p:cNvPr id="2" name="Image 1">
            <a:extLst>
              <a:ext uri="{FF2B5EF4-FFF2-40B4-BE49-F238E27FC236}">
                <a16:creationId xmlns:a16="http://schemas.microsoft.com/office/drawing/2014/main" id="{7876555F-9E39-AF68-7ABD-35C9D67A51C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188068" y="3306288"/>
            <a:ext cx="2767864" cy="943346"/>
          </a:xfrm>
          <a:prstGeom prst="rect">
            <a:avLst/>
          </a:prstGeom>
        </p:spPr>
      </p:pic>
      <p:pic>
        <p:nvPicPr>
          <p:cNvPr id="4" name="Image 3" descr="Une image contenant logo, croquis, clipart, Graphique&#10;&#10;Description générée automatiquement">
            <a:extLst>
              <a:ext uri="{FF2B5EF4-FFF2-40B4-BE49-F238E27FC236}">
                <a16:creationId xmlns:a16="http://schemas.microsoft.com/office/drawing/2014/main" id="{E7CE3AD6-A307-344E-2B66-1A719E9042A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491112" y="2714518"/>
            <a:ext cx="464820" cy="466725"/>
          </a:xfrm>
          <a:prstGeom prst="rect">
            <a:avLst/>
          </a:prstGeom>
        </p:spPr>
      </p:pic>
      <p:pic>
        <p:nvPicPr>
          <p:cNvPr id="7" name="Image 6" descr="Une image contenant logo, croquis, clipart, Graphique&#10;&#10;Description générée automatiquement">
            <a:extLst>
              <a:ext uri="{FF2B5EF4-FFF2-40B4-BE49-F238E27FC236}">
                <a16:creationId xmlns:a16="http://schemas.microsoft.com/office/drawing/2014/main" id="{BEAFF7DC-C5D7-72B0-B918-E0CC695E9EC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607104" y="2481156"/>
            <a:ext cx="464820" cy="466725"/>
          </a:xfrm>
          <a:prstGeom prst="rect">
            <a:avLst/>
          </a:prstGeom>
        </p:spPr>
      </p:pic>
      <p:pic>
        <p:nvPicPr>
          <p:cNvPr id="9" name="Image 8" descr="Une image contenant logo, croquis, clipart, Graphique&#10;&#10;Description générée automatiquement">
            <a:extLst>
              <a:ext uri="{FF2B5EF4-FFF2-40B4-BE49-F238E27FC236}">
                <a16:creationId xmlns:a16="http://schemas.microsoft.com/office/drawing/2014/main" id="{F356C7D9-31DF-687A-FB87-3230F757569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947999" y="3290220"/>
            <a:ext cx="464820" cy="466725"/>
          </a:xfrm>
          <a:prstGeom prst="rect">
            <a:avLst/>
          </a:prstGeom>
        </p:spPr>
      </p:pic>
      <p:pic>
        <p:nvPicPr>
          <p:cNvPr id="11" name="Image 10" descr="Une image contenant logo, croquis, clipart, Graphique&#10;&#10;Description générée automatiquement">
            <a:extLst>
              <a:ext uri="{FF2B5EF4-FFF2-40B4-BE49-F238E27FC236}">
                <a16:creationId xmlns:a16="http://schemas.microsoft.com/office/drawing/2014/main" id="{BFEB33D5-BEB0-3CCD-2FBF-38D8ECF3E80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180409" y="4306983"/>
            <a:ext cx="464820" cy="466725"/>
          </a:xfrm>
          <a:prstGeom prst="rect">
            <a:avLst/>
          </a:prstGeom>
        </p:spPr>
      </p:pic>
    </p:spTree>
    <p:extLst>
      <p:ext uri="{BB962C8B-B14F-4D97-AF65-F5344CB8AC3E}">
        <p14:creationId xmlns:p14="http://schemas.microsoft.com/office/powerpoint/2010/main" val="347666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135726" y="1291277"/>
            <a:ext cx="2462002" cy="3323987"/>
          </a:xfrm>
          <a:prstGeom prst="rect">
            <a:avLst/>
          </a:prstGeom>
        </p:spPr>
        <p:txBody>
          <a:bodyPr wrap="square" lIns="0" tIns="0" rIns="0" bIns="0" rtlCol="0" anchor="t">
            <a:spAutoFit/>
          </a:bodyPr>
          <a:lstStyle/>
          <a:p>
            <a:pPr marL="301011" lvl="1" indent="-171450">
              <a:buFont typeface="Wingdings" panose="05000000000000000000" pitchFamily="2" charset="2"/>
              <a:buChar char="§"/>
            </a:pPr>
            <a:r>
              <a:rPr lang="fr-FR">
                <a:solidFill>
                  <a:srgbClr val="545454"/>
                </a:solidFill>
                <a:latin typeface="Marianne" panose="02000000000000000000" pitchFamily="50" charset="0"/>
              </a:rPr>
              <a:t>Appui à la préparation des temps de formation en milieu professionnel</a:t>
            </a:r>
          </a:p>
          <a:p>
            <a:pPr marL="301011" lvl="1" indent="-171450">
              <a:buFont typeface="Wingdings" panose="05000000000000000000" pitchFamily="2" charset="2"/>
              <a:buChar char="§"/>
            </a:pPr>
            <a:r>
              <a:rPr lang="fr-FR">
                <a:solidFill>
                  <a:srgbClr val="545454"/>
                </a:solidFill>
                <a:latin typeface="Marianne" panose="02000000000000000000" pitchFamily="50" charset="0"/>
              </a:rPr>
              <a:t>Appui à la valorisation pédagogique des compétences acquises lors des temps de formation en milieu professionnel (documents de suivi, livrets d’alternance entre établissement de formation, milieu professionnel, etc.)</a:t>
            </a:r>
          </a:p>
          <a:p>
            <a:pPr marL="301011" lvl="1" indent="-171450">
              <a:buFont typeface="Wingdings" panose="05000000000000000000" pitchFamily="2" charset="2"/>
              <a:buChar char="§"/>
            </a:pPr>
            <a:r>
              <a:rPr lang="fr-FR">
                <a:solidFill>
                  <a:srgbClr val="545454"/>
                </a:solidFill>
                <a:latin typeface="Marianne" panose="02000000000000000000" pitchFamily="50" charset="0"/>
              </a:rPr>
              <a:t>Appui, en lien avec les secteurs économiques locaux et aux côtés des conseillers France Travail, dans l’accompagnement à l’insertion professionnelle des élèves en classe terminale</a:t>
            </a:r>
          </a:p>
          <a:p>
            <a:pPr marL="301011" lvl="1" indent="-171450">
              <a:buFont typeface="Wingdings" panose="05000000000000000000" pitchFamily="2" charset="2"/>
              <a:buChar char="§"/>
            </a:pPr>
            <a:r>
              <a:rPr lang="fr-FR">
                <a:solidFill>
                  <a:srgbClr val="545454"/>
                </a:solidFill>
                <a:latin typeface="Marianne" panose="02000000000000000000" pitchFamily="50" charset="0"/>
              </a:rPr>
              <a:t>Appui à l’organisation du suivi de l’insertion professionnelle des publics sortants de l’établissement</a:t>
            </a:r>
          </a:p>
          <a:p>
            <a:pPr marL="301011" lvl="1" indent="-171450">
              <a:buFont typeface="Wingdings" panose="05000000000000000000" pitchFamily="2" charset="2"/>
              <a:buChar char="§"/>
            </a:pPr>
            <a:r>
              <a:rPr lang="fr-FR">
                <a:solidFill>
                  <a:srgbClr val="545454"/>
                </a:solidFill>
                <a:latin typeface="Marianne" panose="02000000000000000000" pitchFamily="50" charset="0"/>
              </a:rPr>
              <a:t>Contribution au sentiment d’appartenance au lycée professionnel et installation de réseaux d’anciens élèves (</a:t>
            </a:r>
            <a:r>
              <a:rPr lang="fr-FR" err="1">
                <a:solidFill>
                  <a:srgbClr val="545454"/>
                </a:solidFill>
                <a:latin typeface="Marianne" panose="02000000000000000000" pitchFamily="50" charset="0"/>
              </a:rPr>
              <a:t>alumni</a:t>
            </a:r>
            <a:r>
              <a:rPr lang="fr-FR">
                <a:solidFill>
                  <a:srgbClr val="545454"/>
                </a:solidFill>
                <a:latin typeface="Marianne" panose="02000000000000000000" pitchFamily="50" charset="0"/>
              </a:rPr>
              <a:t>) : les apprenants d’aujourd’hui sont les tuteurs de demain.</a:t>
            </a:r>
          </a:p>
        </p:txBody>
      </p:sp>
      <p:sp>
        <p:nvSpPr>
          <p:cNvPr id="8" name="TextBox 8"/>
          <p:cNvSpPr txBox="1"/>
          <p:nvPr/>
        </p:nvSpPr>
        <p:spPr>
          <a:xfrm>
            <a:off x="6715768" y="1341648"/>
            <a:ext cx="2175521" cy="2908489"/>
          </a:xfrm>
          <a:prstGeom prst="rect">
            <a:avLst/>
          </a:prstGeom>
        </p:spPr>
        <p:txBody>
          <a:bodyPr wrap="square" lIns="0" tIns="0" rIns="0" bIns="0" rtlCol="0" anchor="t">
            <a:spAutoFit/>
          </a:bodyPr>
          <a:lstStyle/>
          <a:p>
            <a:pPr marL="301011" lvl="1" indent="-171450">
              <a:buFont typeface="Wingdings" panose="05000000000000000000" pitchFamily="2" charset="2"/>
              <a:buChar char="§"/>
            </a:pPr>
            <a:r>
              <a:rPr lang="fr-FR">
                <a:solidFill>
                  <a:srgbClr val="545454"/>
                </a:solidFill>
                <a:latin typeface="Marianne" panose="02000000000000000000" pitchFamily="50" charset="0"/>
              </a:rPr>
              <a:t>Recensement, actualisation et suivi de la qualité des sites d’accueil des élèves</a:t>
            </a:r>
          </a:p>
          <a:p>
            <a:pPr marL="301011" lvl="1" indent="-171450">
              <a:buFont typeface="Wingdings" panose="05000000000000000000" pitchFamily="2" charset="2"/>
              <a:buChar char="§"/>
            </a:pPr>
            <a:r>
              <a:rPr lang="fr-FR">
                <a:solidFill>
                  <a:srgbClr val="545454"/>
                </a:solidFill>
                <a:latin typeface="Marianne" panose="02000000000000000000" pitchFamily="50" charset="0"/>
              </a:rPr>
              <a:t>Communication auprès des acteurs économiques (ressources humaines et tuteurs) : réglementation, documents de suivi et d’accompagnement, etc.</a:t>
            </a:r>
          </a:p>
          <a:p>
            <a:pPr marL="301011" lvl="1" indent="-171450">
              <a:buFont typeface="Wingdings" panose="05000000000000000000" pitchFamily="2" charset="2"/>
              <a:buChar char="§"/>
            </a:pPr>
            <a:r>
              <a:rPr lang="fr-FR">
                <a:solidFill>
                  <a:srgbClr val="545454"/>
                </a:solidFill>
                <a:latin typeface="Marianne" panose="02000000000000000000" pitchFamily="50" charset="0"/>
              </a:rPr>
              <a:t>Appui aux élèves dans leur recherche des lieux d’accueil en concertation avec l’équipe pédagogique</a:t>
            </a:r>
          </a:p>
          <a:p>
            <a:pPr marL="301011" lvl="1" indent="-171450">
              <a:buFont typeface="Wingdings" panose="05000000000000000000" pitchFamily="2" charset="2"/>
              <a:buChar char="§"/>
            </a:pPr>
            <a:r>
              <a:rPr lang="fr-FR">
                <a:solidFill>
                  <a:srgbClr val="545454"/>
                </a:solidFill>
                <a:latin typeface="Marianne" panose="02000000000000000000" pitchFamily="50" charset="0"/>
              </a:rPr>
              <a:t>Appui à l’organisation du suivi (convention, professeur référent, lien avec tuteur, visites)</a:t>
            </a:r>
          </a:p>
          <a:p>
            <a:pPr marL="301011" lvl="1" indent="-171450">
              <a:buFont typeface="Wingdings" panose="05000000000000000000" pitchFamily="2" charset="2"/>
              <a:buChar char="§"/>
            </a:pPr>
            <a:r>
              <a:rPr lang="fr-FR">
                <a:solidFill>
                  <a:srgbClr val="545454"/>
                </a:solidFill>
                <a:latin typeface="Marianne" panose="02000000000000000000" pitchFamily="50" charset="0"/>
              </a:rPr>
              <a:t>Suivi des allocations de périodes de formation en milieu professionnel (PFMP)</a:t>
            </a:r>
          </a:p>
          <a:p>
            <a:pPr marL="301011" lvl="1" indent="-171450">
              <a:buFont typeface="Wingdings" panose="05000000000000000000" pitchFamily="2" charset="2"/>
              <a:buChar char="§"/>
            </a:pPr>
            <a:r>
              <a:rPr lang="fr-FR">
                <a:solidFill>
                  <a:srgbClr val="545454"/>
                </a:solidFill>
                <a:latin typeface="Marianne" panose="02000000000000000000" pitchFamily="50" charset="0"/>
              </a:rPr>
              <a:t>Soutien à la mise en place de la mobilité européenne et internationale.</a:t>
            </a:r>
          </a:p>
        </p:txBody>
      </p:sp>
      <p:sp>
        <p:nvSpPr>
          <p:cNvPr id="9" name="TextBox 9"/>
          <p:cNvSpPr txBox="1"/>
          <p:nvPr/>
        </p:nvSpPr>
        <p:spPr>
          <a:xfrm>
            <a:off x="166205" y="2953270"/>
            <a:ext cx="3884787" cy="1938992"/>
          </a:xfrm>
          <a:prstGeom prst="rect">
            <a:avLst/>
          </a:prstGeom>
        </p:spPr>
        <p:txBody>
          <a:bodyPr wrap="square" lIns="0" tIns="0" rIns="0" bIns="0" rtlCol="0" anchor="t">
            <a:spAutoFit/>
          </a:bodyPr>
          <a:lstStyle/>
          <a:p>
            <a:pPr marL="301011" lvl="1" indent="-171450">
              <a:buFont typeface="Wingdings" panose="05000000000000000000" pitchFamily="2" charset="2"/>
              <a:buChar char="§"/>
            </a:pPr>
            <a:r>
              <a:rPr lang="fr-FR">
                <a:solidFill>
                  <a:srgbClr val="545454"/>
                </a:solidFill>
                <a:latin typeface="Marianne" panose="02000000000000000000" pitchFamily="50" charset="0"/>
              </a:rPr>
              <a:t>Développement de la relation lycée-entreprise : recherche, formalisation et suivi des partenariats avec les acteurs économiques du territoire</a:t>
            </a:r>
          </a:p>
          <a:p>
            <a:pPr marL="301011" lvl="1" indent="-171450">
              <a:buFont typeface="Wingdings" panose="05000000000000000000" pitchFamily="2" charset="2"/>
              <a:buChar char="§"/>
            </a:pPr>
            <a:r>
              <a:rPr lang="fr-FR">
                <a:solidFill>
                  <a:srgbClr val="545454"/>
                </a:solidFill>
                <a:latin typeface="Marianne" panose="02000000000000000000" pitchFamily="50" charset="0"/>
              </a:rPr>
              <a:t>Organisation d’événements avec les partenaires professionnels du lycée pour faciliter leur participation aux activités de l’établissement (forums des métiers ou de filières, réception des tuteurs dans l’établissement, participation à la remise des diplômes ou autres manifestations concourant à l’insertion, intervention auprès des élèves, tutorat, projets pédagogiques communs, etc.)</a:t>
            </a:r>
          </a:p>
          <a:p>
            <a:pPr marL="301011" lvl="1" indent="-171450">
              <a:buFont typeface="Wingdings" panose="05000000000000000000" pitchFamily="2" charset="2"/>
              <a:buChar char="§"/>
            </a:pPr>
            <a:r>
              <a:rPr lang="fr-FR">
                <a:solidFill>
                  <a:srgbClr val="545454"/>
                </a:solidFill>
                <a:latin typeface="Marianne" panose="02000000000000000000" pitchFamily="50" charset="0"/>
              </a:rPr>
              <a:t>Contribution à l’évolution de la carte des formations de l’établissement, en recensant les besoins exprimés par les partenaires professionnels du lycée</a:t>
            </a:r>
          </a:p>
          <a:p>
            <a:pPr marL="301011" lvl="1" indent="-171450">
              <a:buFont typeface="Wingdings" panose="05000000000000000000" pitchFamily="2" charset="2"/>
              <a:buChar char="§"/>
            </a:pPr>
            <a:r>
              <a:rPr lang="fr-FR">
                <a:solidFill>
                  <a:srgbClr val="545454"/>
                </a:solidFill>
                <a:latin typeface="Marianne" panose="02000000000000000000" pitchFamily="50" charset="0"/>
              </a:rPr>
              <a:t>Participation à la collecte du solde de la taxe d’apprentissage.</a:t>
            </a:r>
          </a:p>
        </p:txBody>
      </p:sp>
      <p:sp>
        <p:nvSpPr>
          <p:cNvPr id="12" name="Freeform 6">
            <a:extLst>
              <a:ext uri="{FF2B5EF4-FFF2-40B4-BE49-F238E27FC236}">
                <a16:creationId xmlns:a16="http://schemas.microsoft.com/office/drawing/2014/main" id="{7208E62E-86B3-4C5D-8DD6-9A11148F7F63}"/>
              </a:ext>
            </a:extLst>
          </p:cNvPr>
          <p:cNvSpPr/>
          <p:nvPr/>
        </p:nvSpPr>
        <p:spPr>
          <a:xfrm>
            <a:off x="7911549" y="4236115"/>
            <a:ext cx="1372784" cy="1325776"/>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20" name="Rectangle : coins arrondis 19">
            <a:extLst>
              <a:ext uri="{FF2B5EF4-FFF2-40B4-BE49-F238E27FC236}">
                <a16:creationId xmlns:a16="http://schemas.microsoft.com/office/drawing/2014/main" id="{256DD95D-7A43-4A4C-9432-D1AAA3010DA2}"/>
              </a:ext>
            </a:extLst>
          </p:cNvPr>
          <p:cNvSpPr/>
          <p:nvPr/>
        </p:nvSpPr>
        <p:spPr>
          <a:xfrm>
            <a:off x="328911" y="2226853"/>
            <a:ext cx="3481089" cy="609600"/>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FFFFFF"/>
                </a:solidFill>
                <a:latin typeface="Marianne ExtraBold" panose="02000000000000000000" pitchFamily="50" charset="0"/>
              </a:rPr>
              <a:t>AXE 1  : </a:t>
            </a:r>
            <a:r>
              <a:rPr lang="fr-FR" sz="1100">
                <a:solidFill>
                  <a:schemeClr val="bg1"/>
                </a:solidFill>
                <a:latin typeface="Marianne" panose="02000000000000000000" pitchFamily="50" charset="0"/>
                <a:cs typeface="Calibri"/>
              </a:rPr>
              <a:t>La</a:t>
            </a:r>
            <a:r>
              <a:rPr lang="fr-FR" sz="1100" spc="-25">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mise</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en</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place</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et</a:t>
            </a:r>
            <a:r>
              <a:rPr lang="fr-FR" sz="1100" spc="-15">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le</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suivi</a:t>
            </a:r>
            <a:r>
              <a:rPr lang="fr-FR" sz="1100" spc="-3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des</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partenariats</a:t>
            </a:r>
            <a:r>
              <a:rPr lang="fr-FR" sz="1100" spc="-1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avec</a:t>
            </a:r>
            <a:r>
              <a:rPr lang="fr-FR" sz="1100" spc="-15">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les</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acteurs</a:t>
            </a:r>
            <a:r>
              <a:rPr lang="fr-FR" sz="1100" spc="-20">
                <a:solidFill>
                  <a:schemeClr val="bg1"/>
                </a:solidFill>
                <a:latin typeface="Marianne" panose="02000000000000000000" pitchFamily="50" charset="0"/>
                <a:cs typeface="Calibri"/>
              </a:rPr>
              <a:t> </a:t>
            </a:r>
            <a:r>
              <a:rPr lang="fr-FR" sz="1100">
                <a:solidFill>
                  <a:schemeClr val="bg1"/>
                </a:solidFill>
                <a:latin typeface="Marianne" panose="02000000000000000000" pitchFamily="50" charset="0"/>
                <a:cs typeface="Calibri"/>
              </a:rPr>
              <a:t>du</a:t>
            </a:r>
            <a:r>
              <a:rPr lang="fr-FR" sz="1100" spc="-15">
                <a:solidFill>
                  <a:schemeClr val="bg1"/>
                </a:solidFill>
                <a:latin typeface="Marianne" panose="02000000000000000000" pitchFamily="50" charset="0"/>
                <a:cs typeface="Calibri"/>
              </a:rPr>
              <a:t> </a:t>
            </a:r>
            <a:r>
              <a:rPr lang="fr-FR" sz="1100" spc="-10">
                <a:solidFill>
                  <a:schemeClr val="bg1"/>
                </a:solidFill>
                <a:latin typeface="Marianne" panose="02000000000000000000" pitchFamily="50" charset="0"/>
                <a:cs typeface="Calibri"/>
              </a:rPr>
              <a:t>territoire</a:t>
            </a:r>
            <a:endParaRPr lang="en-US" sz="2000">
              <a:solidFill>
                <a:schemeClr val="bg1"/>
              </a:solidFill>
              <a:latin typeface="Marianne" panose="02000000000000000000" pitchFamily="50" charset="0"/>
            </a:endParaRPr>
          </a:p>
        </p:txBody>
      </p:sp>
      <p:sp>
        <p:nvSpPr>
          <p:cNvPr id="21" name="Rectangle : coins arrondis 20">
            <a:extLst>
              <a:ext uri="{FF2B5EF4-FFF2-40B4-BE49-F238E27FC236}">
                <a16:creationId xmlns:a16="http://schemas.microsoft.com/office/drawing/2014/main" id="{3ECF641A-860E-4D8C-A8C6-1E732E687B1A}"/>
              </a:ext>
            </a:extLst>
          </p:cNvPr>
          <p:cNvSpPr/>
          <p:nvPr/>
        </p:nvSpPr>
        <p:spPr>
          <a:xfrm>
            <a:off x="4225037" y="322870"/>
            <a:ext cx="2389839" cy="798103"/>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FFFFFF"/>
                </a:solidFill>
                <a:latin typeface="Marianne ExtraBold" panose="02000000000000000000" pitchFamily="50" charset="0"/>
              </a:rPr>
              <a:t>AXE 2 : </a:t>
            </a:r>
            <a:r>
              <a:rPr lang="fr-FR" sz="1100">
                <a:solidFill>
                  <a:srgbClr val="FFFFFF"/>
                </a:solidFill>
                <a:latin typeface="Marianne" panose="02000000000000000000" pitchFamily="50" charset="0"/>
              </a:rPr>
              <a:t>Faire vivre la relation école/entreprise dans les parcours des</a:t>
            </a:r>
            <a:r>
              <a:rPr lang="fr-FR" sz="1200">
                <a:solidFill>
                  <a:srgbClr val="FFFFFF"/>
                </a:solidFill>
                <a:latin typeface="Marianne" panose="02000000000000000000" pitchFamily="50" charset="0"/>
              </a:rPr>
              <a:t> </a:t>
            </a:r>
            <a:r>
              <a:rPr lang="fr-FR" sz="1100">
                <a:solidFill>
                  <a:srgbClr val="FFFFFF"/>
                </a:solidFill>
                <a:latin typeface="Marianne" panose="02000000000000000000" pitchFamily="50" charset="0"/>
              </a:rPr>
              <a:t>apprenants</a:t>
            </a:r>
            <a:endParaRPr lang="en-US" sz="2000">
              <a:solidFill>
                <a:srgbClr val="FFFFFF"/>
              </a:solidFill>
              <a:latin typeface="Marianne" panose="02000000000000000000" pitchFamily="50" charset="0"/>
            </a:endParaRPr>
          </a:p>
        </p:txBody>
      </p:sp>
      <p:sp>
        <p:nvSpPr>
          <p:cNvPr id="28" name="Rectangle : coins arrondis 27">
            <a:extLst>
              <a:ext uri="{FF2B5EF4-FFF2-40B4-BE49-F238E27FC236}">
                <a16:creationId xmlns:a16="http://schemas.microsoft.com/office/drawing/2014/main" id="{4D20B9CB-63E8-49F4-8D2C-E5B387CA3295}"/>
              </a:ext>
            </a:extLst>
          </p:cNvPr>
          <p:cNvSpPr/>
          <p:nvPr/>
        </p:nvSpPr>
        <p:spPr>
          <a:xfrm>
            <a:off x="6832979" y="322869"/>
            <a:ext cx="1988172" cy="798103"/>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FFFFFF"/>
                </a:solidFill>
                <a:latin typeface="Marianne ExtraBold" panose="02000000000000000000" pitchFamily="50" charset="0"/>
              </a:rPr>
              <a:t>AXE 3 : </a:t>
            </a:r>
            <a:r>
              <a:rPr lang="fr-FR" sz="1100">
                <a:solidFill>
                  <a:srgbClr val="FFFFFF"/>
                </a:solidFill>
                <a:latin typeface="Marianne" panose="02000000000000000000" pitchFamily="50" charset="0"/>
              </a:rPr>
              <a:t>Organiser les temps de formation en milieu professionnel</a:t>
            </a:r>
            <a:endParaRPr lang="en-US" sz="2000">
              <a:solidFill>
                <a:srgbClr val="FFFFFF"/>
              </a:solidFill>
              <a:latin typeface="Marianne" panose="02000000000000000000" pitchFamily="50" charset="0"/>
            </a:endParaRPr>
          </a:p>
        </p:txBody>
      </p:sp>
      <p:sp>
        <p:nvSpPr>
          <p:cNvPr id="14" name="TextBox 58">
            <a:extLst>
              <a:ext uri="{FF2B5EF4-FFF2-40B4-BE49-F238E27FC236}">
                <a16:creationId xmlns:a16="http://schemas.microsoft.com/office/drawing/2014/main" id="{BDE7885B-3E36-4D83-91FA-B6AB5E9E362A}"/>
              </a:ext>
            </a:extLst>
          </p:cNvPr>
          <p:cNvSpPr txBox="1"/>
          <p:nvPr/>
        </p:nvSpPr>
        <p:spPr>
          <a:xfrm>
            <a:off x="179080" y="125888"/>
            <a:ext cx="4103438"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9</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Créer un bureau des entreprises (BDE) dans chaque lycée</a:t>
            </a:r>
          </a:p>
        </p:txBody>
      </p:sp>
      <p:sp>
        <p:nvSpPr>
          <p:cNvPr id="15" name="Rectangle : coins arrondis 14">
            <a:extLst>
              <a:ext uri="{FF2B5EF4-FFF2-40B4-BE49-F238E27FC236}">
                <a16:creationId xmlns:a16="http://schemas.microsoft.com/office/drawing/2014/main" id="{7CCE8574-F3CA-4A82-B63E-17FE5977DD56}"/>
              </a:ext>
            </a:extLst>
          </p:cNvPr>
          <p:cNvSpPr/>
          <p:nvPr/>
        </p:nvSpPr>
        <p:spPr>
          <a:xfrm>
            <a:off x="179080" y="1225774"/>
            <a:ext cx="3956646" cy="910978"/>
          </a:xfrm>
          <a:prstGeom prst="roundRect">
            <a:avLst>
              <a:gd name="adj" fmla="val 18067"/>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6" name="TextBox 12">
            <a:extLst>
              <a:ext uri="{FF2B5EF4-FFF2-40B4-BE49-F238E27FC236}">
                <a16:creationId xmlns:a16="http://schemas.microsoft.com/office/drawing/2014/main" id="{04C17096-F987-44FB-B76E-BAFE4B5601FB}"/>
              </a:ext>
            </a:extLst>
          </p:cNvPr>
          <p:cNvSpPr txBox="1"/>
          <p:nvPr/>
        </p:nvSpPr>
        <p:spPr>
          <a:xfrm>
            <a:off x="1145666" y="1378302"/>
            <a:ext cx="2908043" cy="644087"/>
          </a:xfrm>
          <a:prstGeom prst="rect">
            <a:avLst/>
          </a:prstGeom>
        </p:spPr>
        <p:txBody>
          <a:bodyPr wrap="square" lIns="0" tIns="0" rIns="0" bIns="0" rtlCol="0" anchor="t">
            <a:spAutoFit/>
          </a:bodyPr>
          <a:lstStyle/>
          <a:p>
            <a:pPr>
              <a:lnSpc>
                <a:spcPts val="1680"/>
              </a:lnSpc>
            </a:pPr>
            <a:r>
              <a:rPr lang="fr-FR" sz="1400">
                <a:solidFill>
                  <a:schemeClr val="bg1"/>
                </a:solidFill>
                <a:latin typeface="Marianne Medium" panose="02000000000000000000" pitchFamily="50" charset="0"/>
              </a:rPr>
              <a:t>Le DDFPT coordonne les activités du bureau en s’appuyant sur l’équipe placée à ses côtés</a:t>
            </a:r>
          </a:p>
        </p:txBody>
      </p:sp>
      <p:grpSp>
        <p:nvGrpSpPr>
          <p:cNvPr id="17" name="Group 21">
            <a:extLst>
              <a:ext uri="{FF2B5EF4-FFF2-40B4-BE49-F238E27FC236}">
                <a16:creationId xmlns:a16="http://schemas.microsoft.com/office/drawing/2014/main" id="{A28AA958-8E70-41AD-BFDF-793EF290F0A9}"/>
              </a:ext>
            </a:extLst>
          </p:cNvPr>
          <p:cNvGrpSpPr/>
          <p:nvPr/>
        </p:nvGrpSpPr>
        <p:grpSpPr>
          <a:xfrm>
            <a:off x="365852" y="834969"/>
            <a:ext cx="771525" cy="771525"/>
            <a:chOff x="0" y="0"/>
            <a:chExt cx="2057400" cy="2057400"/>
          </a:xfrm>
        </p:grpSpPr>
        <p:grpSp>
          <p:nvGrpSpPr>
            <p:cNvPr id="18" name="Group 22">
              <a:extLst>
                <a:ext uri="{FF2B5EF4-FFF2-40B4-BE49-F238E27FC236}">
                  <a16:creationId xmlns:a16="http://schemas.microsoft.com/office/drawing/2014/main" id="{51A5C846-951E-43CF-8AB6-9DD80D7A81B7}"/>
                </a:ext>
              </a:extLst>
            </p:cNvPr>
            <p:cNvGrpSpPr/>
            <p:nvPr/>
          </p:nvGrpSpPr>
          <p:grpSpPr>
            <a:xfrm>
              <a:off x="0" y="0"/>
              <a:ext cx="2057400" cy="2057400"/>
              <a:chOff x="0" y="0"/>
              <a:chExt cx="812800" cy="812800"/>
            </a:xfrm>
          </p:grpSpPr>
          <p:sp>
            <p:nvSpPr>
              <p:cNvPr id="22" name="Freeform 23">
                <a:extLst>
                  <a:ext uri="{FF2B5EF4-FFF2-40B4-BE49-F238E27FC236}">
                    <a16:creationId xmlns:a16="http://schemas.microsoft.com/office/drawing/2014/main" id="{B64EFAA7-AED2-42EC-BFE4-D63FBD746C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3" name="TextBox 24">
                <a:extLst>
                  <a:ext uri="{FF2B5EF4-FFF2-40B4-BE49-F238E27FC236}">
                    <a16:creationId xmlns:a16="http://schemas.microsoft.com/office/drawing/2014/main" id="{34690B7E-12EC-4924-A88A-A7197A49AA0C}"/>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19" name="Freeform 25">
              <a:extLst>
                <a:ext uri="{FF2B5EF4-FFF2-40B4-BE49-F238E27FC236}">
                  <a16:creationId xmlns:a16="http://schemas.microsoft.com/office/drawing/2014/main" id="{C60DB84A-F92C-4296-9414-C0324C54B1EC}"/>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sp>
        <p:nvSpPr>
          <p:cNvPr id="24" name="TextBox 59">
            <a:extLst>
              <a:ext uri="{FF2B5EF4-FFF2-40B4-BE49-F238E27FC236}">
                <a16:creationId xmlns:a16="http://schemas.microsoft.com/office/drawing/2014/main" id="{C07E8E32-17B1-4164-9F6A-19AB336F4816}"/>
              </a:ext>
            </a:extLst>
          </p:cNvPr>
          <p:cNvSpPr txBox="1"/>
          <p:nvPr/>
        </p:nvSpPr>
        <p:spPr>
          <a:xfrm>
            <a:off x="1353490" y="946132"/>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Tree>
    <p:extLst>
      <p:ext uri="{BB962C8B-B14F-4D97-AF65-F5344CB8AC3E}">
        <p14:creationId xmlns:p14="http://schemas.microsoft.com/office/powerpoint/2010/main" val="767820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77078" y="1397350"/>
            <a:ext cx="8198361" cy="3611245"/>
          </a:xfrm>
          <a:prstGeom prst="rect">
            <a:avLst/>
          </a:prstGeom>
        </p:spPr>
        <p:txBody>
          <a:bodyPr wrap="square" lIns="0" tIns="0" rIns="0" bIns="0" rtlCol="0" anchor="t">
            <a:spAutoFit/>
          </a:bodyPr>
          <a:lstStyle/>
          <a:p>
            <a:pPr marL="358161" lvl="1" indent="-228600">
              <a:spcAft>
                <a:spcPts val="400"/>
              </a:spcAft>
              <a:buFont typeface="+mj-lt"/>
              <a:buAutoNum type="arabicPeriod"/>
            </a:pPr>
            <a:r>
              <a:rPr lang="fr-FR" sz="1300">
                <a:solidFill>
                  <a:srgbClr val="545454"/>
                </a:solidFill>
                <a:latin typeface="Marianne" panose="02000000000000000000" pitchFamily="50" charset="0"/>
              </a:rPr>
              <a:t>Un lieu physique dans le lycée professionnel, identifié, accessible et facilement joignable.</a:t>
            </a:r>
          </a:p>
          <a:p>
            <a:pPr marL="358161" lvl="1" indent="-228600">
              <a:spcAft>
                <a:spcPts val="400"/>
              </a:spcAft>
              <a:buFont typeface="+mj-lt"/>
              <a:buAutoNum type="arabicPeriod"/>
            </a:pPr>
            <a:r>
              <a:rPr lang="fr-FR" sz="1300">
                <a:solidFill>
                  <a:srgbClr val="545454"/>
                </a:solidFill>
                <a:latin typeface="Marianne" panose="02000000000000000000" pitchFamily="50" charset="0"/>
              </a:rPr>
              <a:t>Le point d’entrée du lycée professionnel pour chaque partenaire professionnel.</a:t>
            </a:r>
          </a:p>
          <a:p>
            <a:pPr marL="358161" lvl="1" indent="-228600">
              <a:spcAft>
                <a:spcPts val="400"/>
              </a:spcAft>
              <a:buFont typeface="+mj-lt"/>
              <a:buAutoNum type="arabicPeriod"/>
            </a:pPr>
            <a:r>
              <a:rPr lang="fr-FR" sz="1300">
                <a:solidFill>
                  <a:srgbClr val="545454"/>
                </a:solidFill>
                <a:latin typeface="Marianne" panose="02000000000000000000" pitchFamily="50" charset="0"/>
              </a:rPr>
              <a:t>Participe à l’appui aux enseignants et formateurs dans les interactions avec le monde professionnel.</a:t>
            </a:r>
          </a:p>
          <a:p>
            <a:pPr marL="358161" lvl="1" indent="-228600">
              <a:spcAft>
                <a:spcPts val="400"/>
              </a:spcAft>
              <a:buFont typeface="+mj-lt"/>
              <a:buAutoNum type="arabicPeriod"/>
            </a:pPr>
            <a:r>
              <a:rPr lang="fr-FR" sz="1300">
                <a:solidFill>
                  <a:srgbClr val="545454"/>
                </a:solidFill>
                <a:latin typeface="Marianne" panose="02000000000000000000" pitchFamily="50" charset="0"/>
              </a:rPr>
              <a:t>Contribue à l’information et les actions auprès des collégiens, lycéens, étudiants, familles, adultes relevant de la formation professionnelle continue sur les offres de formation professionnelle de l’établissement et des établissements partenaires.</a:t>
            </a:r>
          </a:p>
          <a:p>
            <a:pPr marL="358161" lvl="1" indent="-228600">
              <a:spcAft>
                <a:spcPts val="400"/>
              </a:spcAft>
              <a:buFont typeface="+mj-lt"/>
              <a:buAutoNum type="arabicPeriod"/>
            </a:pPr>
            <a:r>
              <a:rPr lang="fr-FR" sz="1300">
                <a:solidFill>
                  <a:srgbClr val="545454"/>
                </a:solidFill>
                <a:latin typeface="Marianne" panose="02000000000000000000" pitchFamily="50" charset="0"/>
              </a:rPr>
              <a:t>Facilite des actions conjointes milieu professionnel / lycée professionnel au bénéfice des élèves, apprentis et stagiaires de la formation continue.</a:t>
            </a:r>
          </a:p>
          <a:p>
            <a:pPr marL="358161" lvl="1" indent="-228600">
              <a:spcAft>
                <a:spcPts val="400"/>
              </a:spcAft>
              <a:buFont typeface="+mj-lt"/>
              <a:buAutoNum type="arabicPeriod"/>
            </a:pPr>
            <a:r>
              <a:rPr lang="fr-FR" sz="1300">
                <a:solidFill>
                  <a:srgbClr val="545454"/>
                </a:solidFill>
                <a:latin typeface="Marianne" panose="02000000000000000000" pitchFamily="50" charset="0"/>
              </a:rPr>
              <a:t>S’engage pour des stages, périodes de formation en milieu professionnel et alternance de qualité.</a:t>
            </a:r>
          </a:p>
          <a:p>
            <a:pPr marL="358161" lvl="1" indent="-228600">
              <a:spcAft>
                <a:spcPts val="400"/>
              </a:spcAft>
              <a:buFont typeface="+mj-lt"/>
              <a:buAutoNum type="arabicPeriod"/>
            </a:pPr>
            <a:r>
              <a:rPr lang="fr-FR" sz="1300">
                <a:solidFill>
                  <a:srgbClr val="545454"/>
                </a:solidFill>
                <a:latin typeface="Marianne" panose="02000000000000000000" pitchFamily="50" charset="0"/>
              </a:rPr>
              <a:t>Propose des actions école/entreprise intégrées aux actions du territoire et en réseau d’établissements.</a:t>
            </a:r>
          </a:p>
          <a:p>
            <a:pPr marL="358161" lvl="1" indent="-228600">
              <a:spcAft>
                <a:spcPts val="400"/>
              </a:spcAft>
              <a:buFont typeface="+mj-lt"/>
              <a:buAutoNum type="arabicPeriod"/>
            </a:pPr>
            <a:r>
              <a:rPr lang="fr-FR" sz="1300">
                <a:solidFill>
                  <a:srgbClr val="545454"/>
                </a:solidFill>
                <a:latin typeface="Marianne" panose="02000000000000000000" pitchFamily="50" charset="0"/>
              </a:rPr>
              <a:t>Favorise le développement du sentiment d’appartenance au lycée professionnel et d’un réseau des anciens élèves : les élèves d’aujourd’hui sont les tuteurs de demain.</a:t>
            </a:r>
          </a:p>
          <a:p>
            <a:pPr marL="358161" lvl="1" indent="-228600">
              <a:spcAft>
                <a:spcPts val="400"/>
              </a:spcAft>
              <a:buFont typeface="+mj-lt"/>
              <a:buAutoNum type="arabicPeriod"/>
            </a:pPr>
            <a:r>
              <a:rPr lang="fr-FR" sz="1300">
                <a:solidFill>
                  <a:srgbClr val="545454"/>
                </a:solidFill>
                <a:latin typeface="Marianne" panose="02000000000000000000" pitchFamily="50" charset="0"/>
              </a:rPr>
              <a:t>Assure le suivi des réussites de parcours professionnel et d’insertion de chaque personne formée dans l’établissement et les valorise.</a:t>
            </a:r>
          </a:p>
        </p:txBody>
      </p:sp>
      <p:sp>
        <p:nvSpPr>
          <p:cNvPr id="10" name="TextBox 58">
            <a:extLst>
              <a:ext uri="{FF2B5EF4-FFF2-40B4-BE49-F238E27FC236}">
                <a16:creationId xmlns:a16="http://schemas.microsoft.com/office/drawing/2014/main" id="{D33C7C7A-7444-43D7-997B-7948CCF09D7E}"/>
              </a:ext>
            </a:extLst>
          </p:cNvPr>
          <p:cNvSpPr txBox="1"/>
          <p:nvPr/>
        </p:nvSpPr>
        <p:spPr>
          <a:xfrm>
            <a:off x="179080" y="125888"/>
            <a:ext cx="4103438" cy="646331"/>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9</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Créer un bureau des entreprises (BDE) dans chaque lycée</a:t>
            </a:r>
          </a:p>
        </p:txBody>
      </p:sp>
      <p:sp>
        <p:nvSpPr>
          <p:cNvPr id="11" name="Rectangle : coins arrondis 10">
            <a:extLst>
              <a:ext uri="{FF2B5EF4-FFF2-40B4-BE49-F238E27FC236}">
                <a16:creationId xmlns:a16="http://schemas.microsoft.com/office/drawing/2014/main" id="{73318467-BBB3-4993-BCA9-75FE74802620}"/>
              </a:ext>
            </a:extLst>
          </p:cNvPr>
          <p:cNvSpPr/>
          <p:nvPr/>
        </p:nvSpPr>
        <p:spPr>
          <a:xfrm>
            <a:off x="4572000" y="495893"/>
            <a:ext cx="4103439" cy="715715"/>
          </a:xfrm>
          <a:prstGeom prst="roundRect">
            <a:avLst>
              <a:gd name="adj" fmla="val 18067"/>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13" name="TextBox 12">
            <a:extLst>
              <a:ext uri="{FF2B5EF4-FFF2-40B4-BE49-F238E27FC236}">
                <a16:creationId xmlns:a16="http://schemas.microsoft.com/office/drawing/2014/main" id="{FBE9C13A-0693-41C7-8E09-1D9B3DC56E87}"/>
              </a:ext>
            </a:extLst>
          </p:cNvPr>
          <p:cNvSpPr txBox="1"/>
          <p:nvPr/>
        </p:nvSpPr>
        <p:spPr>
          <a:xfrm>
            <a:off x="5647663" y="769653"/>
            <a:ext cx="2967582" cy="233590"/>
          </a:xfrm>
          <a:prstGeom prst="rect">
            <a:avLst/>
          </a:prstGeom>
        </p:spPr>
        <p:txBody>
          <a:bodyPr wrap="square" lIns="0" tIns="0" rIns="0" bIns="0" rtlCol="0" anchor="t">
            <a:spAutoFit/>
          </a:bodyPr>
          <a:lstStyle/>
          <a:p>
            <a:pPr>
              <a:lnSpc>
                <a:spcPts val="1680"/>
              </a:lnSpc>
            </a:pPr>
            <a:r>
              <a:rPr lang="fr-FR" sz="2200">
                <a:solidFill>
                  <a:schemeClr val="bg1"/>
                </a:solidFill>
                <a:latin typeface="Marianne Medium" panose="02000000000000000000" pitchFamily="50" charset="0"/>
              </a:rPr>
              <a:t>L’essentiel à retenir…</a:t>
            </a:r>
          </a:p>
        </p:txBody>
      </p:sp>
      <p:grpSp>
        <p:nvGrpSpPr>
          <p:cNvPr id="14" name="Group 21">
            <a:extLst>
              <a:ext uri="{FF2B5EF4-FFF2-40B4-BE49-F238E27FC236}">
                <a16:creationId xmlns:a16="http://schemas.microsoft.com/office/drawing/2014/main" id="{71B41A3F-39AD-4DA3-A408-0A92E4BBA7CD}"/>
              </a:ext>
            </a:extLst>
          </p:cNvPr>
          <p:cNvGrpSpPr/>
          <p:nvPr/>
        </p:nvGrpSpPr>
        <p:grpSpPr>
          <a:xfrm>
            <a:off x="4758772" y="105088"/>
            <a:ext cx="771525" cy="771525"/>
            <a:chOff x="0" y="0"/>
            <a:chExt cx="2057400" cy="2057400"/>
          </a:xfrm>
        </p:grpSpPr>
        <p:grpSp>
          <p:nvGrpSpPr>
            <p:cNvPr id="15" name="Group 22">
              <a:extLst>
                <a:ext uri="{FF2B5EF4-FFF2-40B4-BE49-F238E27FC236}">
                  <a16:creationId xmlns:a16="http://schemas.microsoft.com/office/drawing/2014/main" id="{BAC456EE-A1F2-4FD9-9CE0-1D65ADF7F73E}"/>
                </a:ext>
              </a:extLst>
            </p:cNvPr>
            <p:cNvGrpSpPr/>
            <p:nvPr/>
          </p:nvGrpSpPr>
          <p:grpSpPr>
            <a:xfrm>
              <a:off x="0" y="0"/>
              <a:ext cx="2057400" cy="2057400"/>
              <a:chOff x="0" y="0"/>
              <a:chExt cx="812800" cy="812800"/>
            </a:xfrm>
          </p:grpSpPr>
          <p:sp>
            <p:nvSpPr>
              <p:cNvPr id="17" name="Freeform 23">
                <a:extLst>
                  <a:ext uri="{FF2B5EF4-FFF2-40B4-BE49-F238E27FC236}">
                    <a16:creationId xmlns:a16="http://schemas.microsoft.com/office/drawing/2014/main" id="{99E4FBC4-9FFD-4D10-9D39-5ED172ECE0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8" name="TextBox 24">
                <a:extLst>
                  <a:ext uri="{FF2B5EF4-FFF2-40B4-BE49-F238E27FC236}">
                    <a16:creationId xmlns:a16="http://schemas.microsoft.com/office/drawing/2014/main" id="{20BBEB25-7E3A-47C8-8674-298B96A23F25}"/>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16" name="Freeform 25">
              <a:extLst>
                <a:ext uri="{FF2B5EF4-FFF2-40B4-BE49-F238E27FC236}">
                  <a16:creationId xmlns:a16="http://schemas.microsoft.com/office/drawing/2014/main" id="{42243600-B96E-4CD6-89FD-9153C049AA00}"/>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sp>
        <p:nvSpPr>
          <p:cNvPr id="19" name="TextBox 59">
            <a:extLst>
              <a:ext uri="{FF2B5EF4-FFF2-40B4-BE49-F238E27FC236}">
                <a16:creationId xmlns:a16="http://schemas.microsoft.com/office/drawing/2014/main" id="{52D55998-53AD-4EC2-BD46-8DE99635654C}"/>
              </a:ext>
            </a:extLst>
          </p:cNvPr>
          <p:cNvSpPr txBox="1"/>
          <p:nvPr/>
        </p:nvSpPr>
        <p:spPr>
          <a:xfrm>
            <a:off x="5746410" y="216251"/>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23" name="Freeform 5">
            <a:extLst>
              <a:ext uri="{FF2B5EF4-FFF2-40B4-BE49-F238E27FC236}">
                <a16:creationId xmlns:a16="http://schemas.microsoft.com/office/drawing/2014/main" id="{71B71184-1518-4705-906A-8798CCBF7150}"/>
              </a:ext>
            </a:extLst>
          </p:cNvPr>
          <p:cNvSpPr/>
          <p:nvPr/>
        </p:nvSpPr>
        <p:spPr>
          <a:xfrm>
            <a:off x="8481487" y="4647607"/>
            <a:ext cx="789808" cy="789808"/>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730165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D2876-4842-AC15-A2CE-0D5F3BE44FFA}"/>
            </a:ext>
          </a:extLst>
        </p:cNvPr>
        <p:cNvGrpSpPr/>
        <p:nvPr/>
      </p:nvGrpSpPr>
      <p:grpSpPr>
        <a:xfrm>
          <a:off x="0" y="0"/>
          <a:ext cx="0" cy="0"/>
          <a:chOff x="0" y="0"/>
          <a:chExt cx="0" cy="0"/>
        </a:xfrm>
      </p:grpSpPr>
      <p:sp>
        <p:nvSpPr>
          <p:cNvPr id="36" name="Freeform 5">
            <a:extLst>
              <a:ext uri="{FF2B5EF4-FFF2-40B4-BE49-F238E27FC236}">
                <a16:creationId xmlns:a16="http://schemas.microsoft.com/office/drawing/2014/main" id="{8FD1293E-C892-4B03-879E-1D916B50C69E}"/>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9F10DBFC-CB11-C5DB-A18A-5CDB717228DF}"/>
              </a:ext>
            </a:extLst>
          </p:cNvPr>
          <p:cNvSpPr/>
          <p:nvPr/>
        </p:nvSpPr>
        <p:spPr>
          <a:xfrm>
            <a:off x="31320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ts val="1560"/>
              </a:lnSpc>
            </a:pPr>
            <a:endParaRPr lang="fr-FR" sz="800">
              <a:solidFill>
                <a:schemeClr val="bg1"/>
              </a:solidFill>
              <a:latin typeface="Marianne" panose="02000000000000000000" pitchFamily="50" charset="0"/>
            </a:endParaRPr>
          </a:p>
        </p:txBody>
      </p:sp>
      <p:sp>
        <p:nvSpPr>
          <p:cNvPr id="66" name="Rectangle : coins arrondis 65">
            <a:extLst>
              <a:ext uri="{FF2B5EF4-FFF2-40B4-BE49-F238E27FC236}">
                <a16:creationId xmlns:a16="http://schemas.microsoft.com/office/drawing/2014/main" id="{298F70AA-1EEB-F8DB-70A1-D2371368D8A3}"/>
              </a:ext>
            </a:extLst>
          </p:cNvPr>
          <p:cNvSpPr/>
          <p:nvPr/>
        </p:nvSpPr>
        <p:spPr>
          <a:xfrm>
            <a:off x="61116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7055E621-E759-1060-97DA-3B4E77261059}"/>
              </a:ext>
            </a:extLst>
          </p:cNvPr>
          <p:cNvSpPr/>
          <p:nvPr/>
        </p:nvSpPr>
        <p:spPr>
          <a:xfrm>
            <a:off x="1524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ts val="1560"/>
              </a:lnSpc>
            </a:pPr>
            <a:endParaRPr lang="fr-FR" sz="800">
              <a:solidFill>
                <a:schemeClr val="bg1"/>
              </a:solidFill>
              <a:latin typeface="Marianne" panose="02000000000000000000" pitchFamily="50" charset="0"/>
            </a:endParaRPr>
          </a:p>
        </p:txBody>
      </p:sp>
      <p:grpSp>
        <p:nvGrpSpPr>
          <p:cNvPr id="21" name="Group 21">
            <a:extLst>
              <a:ext uri="{FF2B5EF4-FFF2-40B4-BE49-F238E27FC236}">
                <a16:creationId xmlns:a16="http://schemas.microsoft.com/office/drawing/2014/main" id="{8D129D62-1486-1704-F532-8C2C8C734FFE}"/>
              </a:ext>
            </a:extLst>
          </p:cNvPr>
          <p:cNvGrpSpPr/>
          <p:nvPr/>
        </p:nvGrpSpPr>
        <p:grpSpPr>
          <a:xfrm>
            <a:off x="358422" y="1189415"/>
            <a:ext cx="771525" cy="771525"/>
            <a:chOff x="0" y="0"/>
            <a:chExt cx="2057400" cy="2057400"/>
          </a:xfrm>
        </p:grpSpPr>
        <p:grpSp>
          <p:nvGrpSpPr>
            <p:cNvPr id="22" name="Group 22">
              <a:extLst>
                <a:ext uri="{FF2B5EF4-FFF2-40B4-BE49-F238E27FC236}">
                  <a16:creationId xmlns:a16="http://schemas.microsoft.com/office/drawing/2014/main" id="{05B96464-FC68-22C7-691D-E0B42F8C3E07}"/>
                </a:ext>
              </a:extLst>
            </p:cNvPr>
            <p:cNvGrpSpPr/>
            <p:nvPr/>
          </p:nvGrpSpPr>
          <p:grpSpPr>
            <a:xfrm>
              <a:off x="0" y="0"/>
              <a:ext cx="2057400" cy="2057400"/>
              <a:chOff x="0" y="0"/>
              <a:chExt cx="812800" cy="812800"/>
            </a:xfrm>
          </p:grpSpPr>
          <p:sp>
            <p:nvSpPr>
              <p:cNvPr id="23" name="Freeform 23">
                <a:extLst>
                  <a:ext uri="{FF2B5EF4-FFF2-40B4-BE49-F238E27FC236}">
                    <a16:creationId xmlns:a16="http://schemas.microsoft.com/office/drawing/2014/main" id="{625184E7-594E-596B-5861-1AB551DD37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a:extLst>
                  <a:ext uri="{FF2B5EF4-FFF2-40B4-BE49-F238E27FC236}">
                    <a16:creationId xmlns:a16="http://schemas.microsoft.com/office/drawing/2014/main" id="{817C95FE-D52F-9683-6FCE-343055CC58F1}"/>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a:extLst>
                <a:ext uri="{FF2B5EF4-FFF2-40B4-BE49-F238E27FC236}">
                  <a16:creationId xmlns:a16="http://schemas.microsoft.com/office/drawing/2014/main" id="{DB6F9EA2-1A10-192D-F2DE-06A239356F35}"/>
                </a:ext>
              </a:extLst>
            </p:cNvPr>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a:extLst>
              <a:ext uri="{FF2B5EF4-FFF2-40B4-BE49-F238E27FC236}">
                <a16:creationId xmlns:a16="http://schemas.microsoft.com/office/drawing/2014/main" id="{8216B5B4-FB3D-5374-1232-28A2E3AC30CC}"/>
              </a:ext>
            </a:extLst>
          </p:cNvPr>
          <p:cNvGrpSpPr/>
          <p:nvPr/>
        </p:nvGrpSpPr>
        <p:grpSpPr>
          <a:xfrm>
            <a:off x="3335456" y="1189415"/>
            <a:ext cx="771525" cy="771525"/>
            <a:chOff x="0" y="0"/>
            <a:chExt cx="2057400" cy="2057400"/>
          </a:xfrm>
        </p:grpSpPr>
        <p:grpSp>
          <p:nvGrpSpPr>
            <p:cNvPr id="32" name="Group 32">
              <a:extLst>
                <a:ext uri="{FF2B5EF4-FFF2-40B4-BE49-F238E27FC236}">
                  <a16:creationId xmlns:a16="http://schemas.microsoft.com/office/drawing/2014/main" id="{FE6B2A80-E17E-F050-AAF7-A1AFAE743D28}"/>
                </a:ext>
              </a:extLst>
            </p:cNvPr>
            <p:cNvGrpSpPr/>
            <p:nvPr/>
          </p:nvGrpSpPr>
          <p:grpSpPr>
            <a:xfrm>
              <a:off x="0" y="0"/>
              <a:ext cx="2057400" cy="2057400"/>
              <a:chOff x="0" y="0"/>
              <a:chExt cx="812800" cy="812800"/>
            </a:xfrm>
          </p:grpSpPr>
          <p:sp>
            <p:nvSpPr>
              <p:cNvPr id="33" name="Freeform 33">
                <a:extLst>
                  <a:ext uri="{FF2B5EF4-FFF2-40B4-BE49-F238E27FC236}">
                    <a16:creationId xmlns:a16="http://schemas.microsoft.com/office/drawing/2014/main" id="{7CFC343C-FD28-4F86-A2FD-F47D373995A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a:extLst>
                  <a:ext uri="{FF2B5EF4-FFF2-40B4-BE49-F238E27FC236}">
                    <a16:creationId xmlns:a16="http://schemas.microsoft.com/office/drawing/2014/main" id="{1FC14B17-6ACB-763D-2B46-D08CF2256F1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a:extLst>
                <a:ext uri="{FF2B5EF4-FFF2-40B4-BE49-F238E27FC236}">
                  <a16:creationId xmlns:a16="http://schemas.microsoft.com/office/drawing/2014/main" id="{5CEDADC0-65DB-5EB6-640F-55C026FF7AE4}"/>
                </a:ext>
              </a:extLst>
            </p:cNvPr>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a:extLst>
              <a:ext uri="{FF2B5EF4-FFF2-40B4-BE49-F238E27FC236}">
                <a16:creationId xmlns:a16="http://schemas.microsoft.com/office/drawing/2014/main" id="{E4C73D33-17FC-5316-E697-E06EE84142A7}"/>
              </a:ext>
            </a:extLst>
          </p:cNvPr>
          <p:cNvGrpSpPr/>
          <p:nvPr/>
        </p:nvGrpSpPr>
        <p:grpSpPr>
          <a:xfrm>
            <a:off x="6312490" y="1189415"/>
            <a:ext cx="771525" cy="771525"/>
            <a:chOff x="0" y="0"/>
            <a:chExt cx="2057400" cy="2057400"/>
          </a:xfrm>
        </p:grpSpPr>
        <p:grpSp>
          <p:nvGrpSpPr>
            <p:cNvPr id="47" name="Group 47">
              <a:extLst>
                <a:ext uri="{FF2B5EF4-FFF2-40B4-BE49-F238E27FC236}">
                  <a16:creationId xmlns:a16="http://schemas.microsoft.com/office/drawing/2014/main" id="{8B7F4196-2216-1288-A5A9-A58D753FC10D}"/>
                </a:ext>
              </a:extLst>
            </p:cNvPr>
            <p:cNvGrpSpPr/>
            <p:nvPr/>
          </p:nvGrpSpPr>
          <p:grpSpPr>
            <a:xfrm>
              <a:off x="0" y="0"/>
              <a:ext cx="2057400" cy="2057400"/>
              <a:chOff x="0" y="0"/>
              <a:chExt cx="812800" cy="812800"/>
            </a:xfrm>
          </p:grpSpPr>
          <p:sp>
            <p:nvSpPr>
              <p:cNvPr id="48" name="Freeform 48">
                <a:extLst>
                  <a:ext uri="{FF2B5EF4-FFF2-40B4-BE49-F238E27FC236}">
                    <a16:creationId xmlns:a16="http://schemas.microsoft.com/office/drawing/2014/main" id="{B3696D36-ABE9-F8CC-10C4-529454C91AD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a:extLst>
                  <a:ext uri="{FF2B5EF4-FFF2-40B4-BE49-F238E27FC236}">
                    <a16:creationId xmlns:a16="http://schemas.microsoft.com/office/drawing/2014/main" id="{56932EA3-016D-93E0-7570-ABDA0EC33D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a:extLst>
                <a:ext uri="{FF2B5EF4-FFF2-40B4-BE49-F238E27FC236}">
                  <a16:creationId xmlns:a16="http://schemas.microsoft.com/office/drawing/2014/main" id="{EC6D39EB-EB06-1EC1-A8DF-1466DB4AE08B}"/>
                </a:ext>
              </a:extLst>
            </p:cNvPr>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8" name="TextBox 58">
            <a:extLst>
              <a:ext uri="{FF2B5EF4-FFF2-40B4-BE49-F238E27FC236}">
                <a16:creationId xmlns:a16="http://schemas.microsoft.com/office/drawing/2014/main" id="{044ED8C7-140B-7E78-AC43-3BBF4A11F060}"/>
              </a:ext>
            </a:extLst>
          </p:cNvPr>
          <p:cNvSpPr txBox="1"/>
          <p:nvPr/>
        </p:nvSpPr>
        <p:spPr>
          <a:xfrm>
            <a:off x="179079" y="125888"/>
            <a:ext cx="5509339" cy="969496"/>
          </a:xfrm>
          <a:prstGeom prst="rect">
            <a:avLst/>
          </a:prstGeom>
        </p:spPr>
        <p:txBody>
          <a:bodyPr wrap="square" lIns="0" tIns="0" rIns="0" bIns="0" rtlCol="0" anchor="t">
            <a:spAutoFit/>
          </a:bodyPr>
          <a:lstStyle/>
          <a:p>
            <a:r>
              <a:rPr lang="fr-FR" sz="2400">
                <a:solidFill>
                  <a:srgbClr val="E62967"/>
                </a:solidFill>
                <a:latin typeface="Marianne ExtraBold"/>
              </a:rPr>
              <a:t>MESURE 10 </a:t>
            </a:r>
            <a:r>
              <a:rPr lang="fr-FR" sz="1500">
                <a:solidFill>
                  <a:srgbClr val="27347F"/>
                </a:solidFill>
                <a:latin typeface="Marianne"/>
              </a:rPr>
              <a:t>- Permettre aux professeurs volontaires d’exercer de nouvelles missions rémunérées pour favoriser la réussite et un meilleur accompagnement des élèves.</a:t>
            </a:r>
          </a:p>
          <a:p>
            <a:endParaRPr lang="fr-FR"/>
          </a:p>
        </p:txBody>
      </p:sp>
      <p:sp>
        <p:nvSpPr>
          <p:cNvPr id="59" name="TextBox 59">
            <a:extLst>
              <a:ext uri="{FF2B5EF4-FFF2-40B4-BE49-F238E27FC236}">
                <a16:creationId xmlns:a16="http://schemas.microsoft.com/office/drawing/2014/main" id="{3C384097-7623-6ACB-A0E7-CF86CD02A092}"/>
              </a:ext>
            </a:extLst>
          </p:cNvPr>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S’informer</a:t>
            </a:r>
          </a:p>
        </p:txBody>
      </p:sp>
      <p:sp>
        <p:nvSpPr>
          <p:cNvPr id="60" name="TextBox 60">
            <a:extLst>
              <a:ext uri="{FF2B5EF4-FFF2-40B4-BE49-F238E27FC236}">
                <a16:creationId xmlns:a16="http://schemas.microsoft.com/office/drawing/2014/main" id="{414E77B3-1D43-FEA7-B278-03A3CCA24BDA}"/>
              </a:ext>
            </a:extLst>
          </p:cNvPr>
          <p:cNvSpPr txBox="1"/>
          <p:nvPr/>
        </p:nvSpPr>
        <p:spPr>
          <a:xfrm>
            <a:off x="4282518" y="1300578"/>
            <a:ext cx="1227174"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S’inspirer</a:t>
            </a:r>
          </a:p>
        </p:txBody>
      </p:sp>
      <p:sp>
        <p:nvSpPr>
          <p:cNvPr id="61" name="TextBox 61">
            <a:extLst>
              <a:ext uri="{FF2B5EF4-FFF2-40B4-BE49-F238E27FC236}">
                <a16:creationId xmlns:a16="http://schemas.microsoft.com/office/drawing/2014/main" id="{C3DE3231-0338-EA13-B568-5236FE9FA253}"/>
              </a:ext>
            </a:extLst>
          </p:cNvPr>
          <p:cNvSpPr txBox="1"/>
          <p:nvPr/>
        </p:nvSpPr>
        <p:spPr>
          <a:xfrm>
            <a:off x="7223738" y="13005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3" name="TextBox 63">
            <a:extLst>
              <a:ext uri="{FF2B5EF4-FFF2-40B4-BE49-F238E27FC236}">
                <a16:creationId xmlns:a16="http://schemas.microsoft.com/office/drawing/2014/main" id="{244A0FEC-A6C3-3C5D-7E4C-2F0B95533B38}"/>
              </a:ext>
            </a:extLst>
          </p:cNvPr>
          <p:cNvSpPr txBox="1"/>
          <p:nvPr/>
        </p:nvSpPr>
        <p:spPr>
          <a:xfrm>
            <a:off x="6212553" y="2023144"/>
            <a:ext cx="2700000" cy="1214820"/>
          </a:xfrm>
          <a:prstGeom prst="rect">
            <a:avLst/>
          </a:prstGeom>
        </p:spPr>
        <p:txBody>
          <a:bodyPr wrap="square" lIns="0" tIns="0" rIns="0" bIns="0" rtlCol="0" anchor="t">
            <a:spAutoFit/>
          </a:bodyPr>
          <a:lstStyle/>
          <a:p>
            <a:pPr marL="171450" indent="-171450">
              <a:lnSpc>
                <a:spcPts val="1560"/>
              </a:lnSpc>
              <a:buFont typeface="Wingdings" panose="05000000000000000000" pitchFamily="2" charset="2"/>
              <a:buChar char="ü"/>
            </a:pPr>
            <a:r>
              <a:rPr lang="fr-FR" sz="1100">
                <a:solidFill>
                  <a:srgbClr val="FFFFFF"/>
                </a:solidFill>
                <a:latin typeface="Marianne"/>
              </a:rPr>
              <a:t>Quelles ressources ?</a:t>
            </a:r>
          </a:p>
          <a:p>
            <a:pPr marL="171450" indent="-171450">
              <a:lnSpc>
                <a:spcPts val="1560"/>
              </a:lnSpc>
              <a:buFont typeface="Wingdings" panose="05000000000000000000" pitchFamily="2" charset="2"/>
              <a:buChar char="ü"/>
            </a:pPr>
            <a:r>
              <a:rPr lang="fr-FR" sz="1100">
                <a:solidFill>
                  <a:srgbClr val="FFFFFF"/>
                </a:solidFill>
                <a:latin typeface="Marianne"/>
              </a:rPr>
              <a:t>Quels projets pour les élèves ?</a:t>
            </a:r>
          </a:p>
          <a:p>
            <a:pPr marL="171450" indent="-171450">
              <a:lnSpc>
                <a:spcPts val="1560"/>
              </a:lnSpc>
              <a:buFont typeface="Wingdings" panose="05000000000000000000" pitchFamily="2" charset="2"/>
              <a:buChar char="ü"/>
            </a:pPr>
            <a:r>
              <a:rPr lang="fr-FR" sz="1100">
                <a:solidFill>
                  <a:srgbClr val="FFFFFF"/>
                </a:solidFill>
                <a:latin typeface="Marianne"/>
              </a:rPr>
              <a:t>Quelle dynamique pour l’établissement ?</a:t>
            </a:r>
          </a:p>
          <a:p>
            <a:pPr marL="171450" indent="-171450">
              <a:lnSpc>
                <a:spcPts val="1560"/>
              </a:lnSpc>
              <a:buFont typeface="Wingdings" panose="05000000000000000000" pitchFamily="2" charset="2"/>
              <a:buChar char="ü"/>
            </a:pPr>
            <a:r>
              <a:rPr lang="fr-FR" sz="1100">
                <a:solidFill>
                  <a:srgbClr val="FFFFFF"/>
                </a:solidFill>
                <a:latin typeface="Marianne"/>
              </a:rPr>
              <a:t>Quelle répartition ?</a:t>
            </a:r>
          </a:p>
          <a:p>
            <a:pPr marL="171450" indent="-171450">
              <a:lnSpc>
                <a:spcPts val="1560"/>
              </a:lnSpc>
              <a:buFont typeface="Wingdings" panose="05000000000000000000" pitchFamily="2" charset="2"/>
              <a:buChar char="ü"/>
            </a:pPr>
            <a:r>
              <a:rPr lang="fr-FR" sz="1100">
                <a:solidFill>
                  <a:srgbClr val="FFFFFF"/>
                </a:solidFill>
                <a:latin typeface="Marianne"/>
              </a:rPr>
              <a:t>….</a:t>
            </a:r>
          </a:p>
        </p:txBody>
      </p:sp>
      <p:sp>
        <p:nvSpPr>
          <p:cNvPr id="29" name="TextBox 56">
            <a:extLst>
              <a:ext uri="{FF2B5EF4-FFF2-40B4-BE49-F238E27FC236}">
                <a16:creationId xmlns:a16="http://schemas.microsoft.com/office/drawing/2014/main" id="{123D079C-4354-378E-1D57-A7305C08E4DB}"/>
              </a:ext>
            </a:extLst>
          </p:cNvPr>
          <p:cNvSpPr txBox="1"/>
          <p:nvPr/>
        </p:nvSpPr>
        <p:spPr>
          <a:xfrm>
            <a:off x="5837223" y="142611"/>
            <a:ext cx="3134499" cy="769441"/>
          </a:xfrm>
          <a:prstGeom prst="rect">
            <a:avLst/>
          </a:prstGeom>
        </p:spPr>
        <p:txBody>
          <a:bodyPr wrap="square" lIns="0" tIns="0" rIns="0" bIns="0" rtlCol="0" anchor="t">
            <a:spAutoFit/>
          </a:bodyPr>
          <a:lstStyle/>
          <a:p>
            <a:pPr algn="just"/>
            <a:r>
              <a:rPr lang="fr-FR" sz="1000">
                <a:solidFill>
                  <a:srgbClr val="545454"/>
                </a:solidFill>
                <a:latin typeface="Marianne" panose="02000000000000000000" pitchFamily="50" charset="0"/>
                <a:cs typeface="Arial"/>
              </a:rPr>
              <a:t>Les professeurs du premier ou du second degré peuvent s’engager volontairement dans la réalisation de nouvelles missions pour améliorer le service public de l’éducation et répondre aux besoins des élèves.</a:t>
            </a:r>
            <a:endParaRPr lang="fr-FR" sz="1000">
              <a:latin typeface="Marianne" panose="02000000000000000000" pitchFamily="50" charset="0"/>
              <a:cs typeface="Arial"/>
            </a:endParaRPr>
          </a:p>
        </p:txBody>
      </p:sp>
      <p:pic>
        <p:nvPicPr>
          <p:cNvPr id="2" name="Image 1">
            <a:extLst>
              <a:ext uri="{FF2B5EF4-FFF2-40B4-BE49-F238E27FC236}">
                <a16:creationId xmlns:a16="http://schemas.microsoft.com/office/drawing/2014/main" id="{E1D96408-C469-9F69-DDAA-0EFE6E02BF7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77385" y="3325919"/>
            <a:ext cx="1970336" cy="1576269"/>
          </a:xfrm>
          <a:prstGeom prst="rect">
            <a:avLst/>
          </a:prstGeom>
        </p:spPr>
      </p:pic>
      <p:sp>
        <p:nvSpPr>
          <p:cNvPr id="6" name="ZoneTexte 5">
            <a:extLst>
              <a:ext uri="{FF2B5EF4-FFF2-40B4-BE49-F238E27FC236}">
                <a16:creationId xmlns:a16="http://schemas.microsoft.com/office/drawing/2014/main" id="{8CDC662A-D2CA-2CE6-6714-E88D6D038DBA}"/>
              </a:ext>
            </a:extLst>
          </p:cNvPr>
          <p:cNvSpPr txBox="1"/>
          <p:nvPr/>
        </p:nvSpPr>
        <p:spPr>
          <a:xfrm>
            <a:off x="3209826" y="1998939"/>
            <a:ext cx="2724347" cy="486415"/>
          </a:xfrm>
          <a:prstGeom prst="rect">
            <a:avLst/>
          </a:prstGeom>
          <a:noFill/>
        </p:spPr>
        <p:txBody>
          <a:bodyPr wrap="square">
            <a:spAutoFit/>
          </a:bodyPr>
          <a:lstStyle/>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11">
                  <a:extLst>
                    <a:ext uri="{A12FA001-AC4F-418D-AE19-62706E023703}">
                      <ahyp:hlinkClr xmlns:ahyp="http://schemas.microsoft.com/office/drawing/2018/hyperlinkcolor" val="tx"/>
                    </a:ext>
                  </a:extLst>
                </a:hlinkClick>
              </a:rPr>
              <a:t>Support académique présentant le Pacte et des exemples de missions</a:t>
            </a:r>
            <a:endParaRPr lang="fr-FR" sz="1100">
              <a:solidFill>
                <a:schemeClr val="bg1"/>
              </a:solidFill>
              <a:latin typeface="Marianne" panose="02000000000000000000" pitchFamily="50" charset="0"/>
            </a:endParaRPr>
          </a:p>
        </p:txBody>
      </p:sp>
      <p:sp>
        <p:nvSpPr>
          <p:cNvPr id="9" name="TextBox 62">
            <a:extLst>
              <a:ext uri="{FF2B5EF4-FFF2-40B4-BE49-F238E27FC236}">
                <a16:creationId xmlns:a16="http://schemas.microsoft.com/office/drawing/2014/main" id="{B468C9DD-4E3C-5590-4236-20EC08627FB8}"/>
              </a:ext>
            </a:extLst>
          </p:cNvPr>
          <p:cNvSpPr txBox="1"/>
          <p:nvPr/>
        </p:nvSpPr>
        <p:spPr>
          <a:xfrm>
            <a:off x="225782" y="1993312"/>
            <a:ext cx="2749892" cy="3010183"/>
          </a:xfrm>
          <a:prstGeom prst="rect">
            <a:avLst/>
          </a:prstGeom>
        </p:spPr>
        <p:txBody>
          <a:bodyPr wrap="square" lIns="0" tIns="0" rIns="0" bIns="0" rtlCol="0" anchor="t">
            <a:spAutoFit/>
          </a:bodyPr>
          <a:lstStyle/>
          <a:p>
            <a:pPr>
              <a:lnSpc>
                <a:spcPts val="1560"/>
              </a:lnSpc>
            </a:pPr>
            <a:r>
              <a:rPr lang="fr-FR" sz="1100">
                <a:solidFill>
                  <a:srgbClr val="FFFFFF"/>
                </a:solidFill>
                <a:latin typeface="Marianne Medium"/>
              </a:rPr>
              <a:t>Un levier essentiel au service de la réforme des lycées professionnels pour :</a:t>
            </a:r>
            <a:endParaRPr lang="fr-FR" sz="1100">
              <a:solidFill>
                <a:srgbClr val="FFFFFF"/>
              </a:solidFill>
              <a:latin typeface="Marianne" panose="02000000000000000000" pitchFamily="50" charset="0"/>
            </a:endParaRPr>
          </a:p>
          <a:p>
            <a:pPr marL="171450" indent="-171450">
              <a:lnSpc>
                <a:spcPts val="1560"/>
              </a:lnSpc>
              <a:buFont typeface="Arial" panose="020B0604020202020204" pitchFamily="34" charset="0"/>
              <a:buChar char="•"/>
            </a:pPr>
            <a:r>
              <a:rPr lang="fr-FR" sz="1000">
                <a:solidFill>
                  <a:srgbClr val="FFFFFF"/>
                </a:solidFill>
                <a:latin typeface="Marianne" panose="02000000000000000000" pitchFamily="50" charset="0"/>
              </a:rPr>
              <a:t>Faire des lycées professionnels un lieu de réussite et d’épanouissement pour chaque lycéen.</a:t>
            </a:r>
          </a:p>
          <a:p>
            <a:pPr marL="171450" indent="-171450">
              <a:lnSpc>
                <a:spcPts val="1560"/>
              </a:lnSpc>
              <a:spcAft>
                <a:spcPts val="600"/>
              </a:spcAft>
              <a:buFont typeface="Arial" panose="020B0604020202020204" pitchFamily="34" charset="0"/>
              <a:buChar char="•"/>
            </a:pPr>
            <a:r>
              <a:rPr lang="fr-FR" sz="1000">
                <a:solidFill>
                  <a:srgbClr val="FFFFFF"/>
                </a:solidFill>
                <a:latin typeface="Marianne" panose="02000000000000000000" pitchFamily="50" charset="0"/>
              </a:rPr>
              <a:t>Faire des lycées professionnels un lieu d’acquisition des compétences et des qualifications essentielles à l’économie de notre pays.</a:t>
            </a:r>
          </a:p>
          <a:p>
            <a:pPr marL="171450" indent="-171450">
              <a:lnSpc>
                <a:spcPts val="1560"/>
              </a:lnSpc>
              <a:spcAft>
                <a:spcPts val="600"/>
              </a:spcAft>
              <a:buFont typeface="Arial" panose="020B0604020202020204" pitchFamily="34" charset="0"/>
              <a:buChar char="•"/>
            </a:pPr>
            <a:r>
              <a:rPr lang="fr-FR" sz="1100">
                <a:solidFill>
                  <a:schemeClr val="bg1"/>
                </a:solidFill>
                <a:latin typeface="Marianne" panose="02000000000000000000" pitchFamily="50" charset="0"/>
                <a:hlinkClick r:id="rId12">
                  <a:extLst>
                    <a:ext uri="{A12FA001-AC4F-418D-AE19-62706E023703}">
                      <ahyp:hlinkClr xmlns:ahyp="http://schemas.microsoft.com/office/drawing/2018/hyperlinkcolor" val="tx"/>
                    </a:ext>
                  </a:extLst>
                </a:hlinkClick>
              </a:rPr>
              <a:t>Les missions complémentaires du pacte enseignant</a:t>
            </a:r>
            <a:endParaRPr lang="fr-FR" sz="1100">
              <a:solidFill>
                <a:schemeClr val="bg1"/>
              </a:solidFill>
              <a:latin typeface="Marianne" panose="02000000000000000000" pitchFamily="50" charset="0"/>
            </a:endParaRPr>
          </a:p>
          <a:p>
            <a:pPr marL="171450" indent="-171450">
              <a:lnSpc>
                <a:spcPts val="1560"/>
              </a:lnSpc>
              <a:buFont typeface="Arial" panose="020B0604020202020204" pitchFamily="34" charset="0"/>
              <a:buChar char="•"/>
            </a:pPr>
            <a:r>
              <a:rPr lang="fr-FR" sz="1100">
                <a:solidFill>
                  <a:schemeClr val="bg1"/>
                </a:solidFill>
                <a:latin typeface="Marianne" panose="02000000000000000000" pitchFamily="50" charset="0"/>
                <a:hlinkClick r:id="rId13">
                  <a:extLst>
                    <a:ext uri="{A12FA001-AC4F-418D-AE19-62706E023703}">
                      <ahyp:hlinkClr xmlns:ahyp="http://schemas.microsoft.com/office/drawing/2018/hyperlinkcolor" val="tx"/>
                    </a:ext>
                  </a:extLst>
                </a:hlinkClick>
              </a:rPr>
              <a:t>Ressource DGESCO</a:t>
            </a:r>
            <a:r>
              <a:rPr lang="fr-FR" sz="1000">
                <a:solidFill>
                  <a:schemeClr val="bg1"/>
                </a:solidFill>
                <a:latin typeface="Marianne" panose="02000000000000000000" pitchFamily="50" charset="0"/>
              </a:rPr>
              <a:t> – le pacte au service de la réussite des élèves en lycée professionnel</a:t>
            </a:r>
            <a:endParaRPr lang="fr-FR" sz="1100">
              <a:solidFill>
                <a:schemeClr val="bg1"/>
              </a:solidFill>
              <a:latin typeface="Marianne" panose="02000000000000000000" pitchFamily="50" charset="0"/>
            </a:endParaRPr>
          </a:p>
        </p:txBody>
      </p:sp>
      <p:pic>
        <p:nvPicPr>
          <p:cNvPr id="10" name="Image 9">
            <a:extLst>
              <a:ext uri="{FF2B5EF4-FFF2-40B4-BE49-F238E27FC236}">
                <a16:creationId xmlns:a16="http://schemas.microsoft.com/office/drawing/2014/main" id="{7805CE3A-2F2E-A2DD-DC9E-E6C7C5DEE03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346377" y="2970190"/>
            <a:ext cx="2451243" cy="1363287"/>
          </a:xfrm>
          <a:prstGeom prst="rect">
            <a:avLst/>
          </a:prstGeom>
        </p:spPr>
      </p:pic>
      <p:pic>
        <p:nvPicPr>
          <p:cNvPr id="11" name="Image 10" descr="Une image contenant logo, croquis, clipart, Graphique&#10;&#10;Description générée automatiquement">
            <a:extLst>
              <a:ext uri="{FF2B5EF4-FFF2-40B4-BE49-F238E27FC236}">
                <a16:creationId xmlns:a16="http://schemas.microsoft.com/office/drawing/2014/main" id="{60E277D1-7C7E-392F-6C8D-5F229F53D40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663695" y="2409434"/>
            <a:ext cx="464820" cy="466725"/>
          </a:xfrm>
          <a:prstGeom prst="rect">
            <a:avLst/>
          </a:prstGeom>
        </p:spPr>
      </p:pic>
      <p:pic>
        <p:nvPicPr>
          <p:cNvPr id="3" name="Image 2" descr="Une image contenant logo, croquis, clipart, Graphique&#10;&#10;Description générée automatiquement">
            <a:extLst>
              <a:ext uri="{FF2B5EF4-FFF2-40B4-BE49-F238E27FC236}">
                <a16:creationId xmlns:a16="http://schemas.microsoft.com/office/drawing/2014/main" id="{DB0266D0-88BA-0DC0-34F3-648D3BE8F00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640962" y="3880690"/>
            <a:ext cx="464820" cy="466725"/>
          </a:xfrm>
          <a:prstGeom prst="rect">
            <a:avLst/>
          </a:prstGeom>
        </p:spPr>
      </p:pic>
      <p:pic>
        <p:nvPicPr>
          <p:cNvPr id="4" name="Image 3" descr="Une image contenant logo, croquis, clipart, Graphique&#10;&#10;Description générée automatiquement">
            <a:extLst>
              <a:ext uri="{FF2B5EF4-FFF2-40B4-BE49-F238E27FC236}">
                <a16:creationId xmlns:a16="http://schemas.microsoft.com/office/drawing/2014/main" id="{2BC1F420-8703-32BB-F1FB-8CD48928183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493928" y="4692879"/>
            <a:ext cx="464820" cy="466725"/>
          </a:xfrm>
          <a:prstGeom prst="rect">
            <a:avLst/>
          </a:prstGeom>
        </p:spPr>
      </p:pic>
    </p:spTree>
    <p:extLst>
      <p:ext uri="{BB962C8B-B14F-4D97-AF65-F5344CB8AC3E}">
        <p14:creationId xmlns:p14="http://schemas.microsoft.com/office/powerpoint/2010/main" val="21987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2">
            <a:extLst>
              <a:ext uri="{FF2B5EF4-FFF2-40B4-BE49-F238E27FC236}">
                <a16:creationId xmlns:a16="http://schemas.microsoft.com/office/drawing/2014/main" id="{2130D62C-5B60-432A-A73B-7B9295CA3276}"/>
              </a:ext>
            </a:extLst>
          </p:cNvPr>
          <p:cNvSpPr/>
          <p:nvPr/>
        </p:nvSpPr>
        <p:spPr>
          <a:xfrm flipH="1">
            <a:off x="-1317006" y="-2212356"/>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2">
            <a:extLst>
              <a:ext uri="{FF2B5EF4-FFF2-40B4-BE49-F238E27FC236}">
                <a16:creationId xmlns:a16="http://schemas.microsoft.com/office/drawing/2014/main" id="{B2A82E92-D31B-4143-B7ED-FCF8667A1BC6}"/>
              </a:ext>
            </a:extLst>
          </p:cNvPr>
          <p:cNvSpPr txBox="1"/>
          <p:nvPr/>
        </p:nvSpPr>
        <p:spPr>
          <a:xfrm>
            <a:off x="394345" y="221052"/>
            <a:ext cx="8749655" cy="359137"/>
          </a:xfrm>
          <a:prstGeom prst="rect">
            <a:avLst/>
          </a:prstGeom>
        </p:spPr>
        <p:txBody>
          <a:bodyPr wrap="square" lIns="0" tIns="0" rIns="0" bIns="0" rtlCol="0" anchor="t">
            <a:spAutoFit/>
          </a:bodyPr>
          <a:lstStyle/>
          <a:p>
            <a:pPr algn="ctr">
              <a:lnSpc>
                <a:spcPts val="2772"/>
              </a:lnSpc>
            </a:pPr>
            <a:r>
              <a:rPr lang="en-US" sz="3400" spc="300" dirty="0">
                <a:solidFill>
                  <a:srgbClr val="2E54A2"/>
                </a:solidFill>
                <a:latin typeface="Bahnschrift Condensed"/>
              </a:rPr>
              <a:t>UNE POLITIQUE PRIORITAIRE DU GOUVERNEMENT</a:t>
            </a:r>
          </a:p>
        </p:txBody>
      </p:sp>
      <p:sp>
        <p:nvSpPr>
          <p:cNvPr id="39" name="Rectangle : coins arrondis 38">
            <a:extLst>
              <a:ext uri="{FF2B5EF4-FFF2-40B4-BE49-F238E27FC236}">
                <a16:creationId xmlns:a16="http://schemas.microsoft.com/office/drawing/2014/main" id="{D615E92C-D364-4A66-B0D6-F61D804321D5}"/>
              </a:ext>
            </a:extLst>
          </p:cNvPr>
          <p:cNvSpPr/>
          <p:nvPr/>
        </p:nvSpPr>
        <p:spPr>
          <a:xfrm>
            <a:off x="694542" y="716533"/>
            <a:ext cx="8144658" cy="559817"/>
          </a:xfrm>
          <a:prstGeom prst="roundRect">
            <a:avLst>
              <a:gd name="adj" fmla="val 3322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400">
                <a:solidFill>
                  <a:srgbClr val="FFFFFF"/>
                </a:solidFill>
                <a:latin typeface="Marianne"/>
              </a:rPr>
              <a:t>Un pilotage par les résultats : 3 indicateurs</a:t>
            </a:r>
            <a:br>
              <a:rPr lang="fr-FR" sz="1100">
                <a:latin typeface="Marianne" panose="02000000000000000000" pitchFamily="50" charset="0"/>
              </a:rPr>
            </a:br>
            <a:endParaRPr lang="fr-FR" sz="500">
              <a:solidFill>
                <a:srgbClr val="FFFFFF"/>
              </a:solidFill>
              <a:latin typeface="Marianne" panose="02000000000000000000" pitchFamily="50" charset="0"/>
            </a:endParaRPr>
          </a:p>
          <a:p>
            <a:pPr algn="ctr"/>
            <a:r>
              <a:rPr lang="fr-FR" sz="1200">
                <a:solidFill>
                  <a:srgbClr val="FFFFFF"/>
                </a:solidFill>
                <a:latin typeface="Bahnschrift Condensed"/>
              </a:rPr>
              <a:t>Taux de décrochage </a:t>
            </a:r>
            <a:r>
              <a:rPr lang="fr-FR" sz="1200">
                <a:solidFill>
                  <a:srgbClr val="FFFFFF"/>
                </a:solidFill>
                <a:latin typeface="Bahnschrift Condensed"/>
                <a:sym typeface="Wingdings 2" panose="05020102010507070707" pitchFamily="18" charset="2"/>
              </a:rPr>
              <a:t></a:t>
            </a:r>
            <a:r>
              <a:rPr lang="fr-FR" sz="1200">
                <a:solidFill>
                  <a:srgbClr val="FFFFFF"/>
                </a:solidFill>
                <a:latin typeface="Bahnschrift Condensed"/>
              </a:rPr>
              <a:t> Taux d’insertion professionnelle </a:t>
            </a:r>
            <a:r>
              <a:rPr lang="fr-FR" sz="1200">
                <a:solidFill>
                  <a:srgbClr val="FFFFFF"/>
                </a:solidFill>
                <a:latin typeface="Bahnschrift Condensed"/>
                <a:sym typeface="Wingdings 2" panose="05020102010507070707" pitchFamily="18" charset="2"/>
              </a:rPr>
              <a:t> </a:t>
            </a:r>
            <a:r>
              <a:rPr lang="fr-FR" sz="1200">
                <a:solidFill>
                  <a:srgbClr val="FFFFFF"/>
                </a:solidFill>
                <a:latin typeface="Bahnschrift Condensed"/>
              </a:rPr>
              <a:t>Taux de poursuite d’études</a:t>
            </a:r>
          </a:p>
        </p:txBody>
      </p:sp>
      <p:sp>
        <p:nvSpPr>
          <p:cNvPr id="56" name="Rectangle : coins arrondis 55">
            <a:extLst>
              <a:ext uri="{FF2B5EF4-FFF2-40B4-BE49-F238E27FC236}">
                <a16:creationId xmlns:a16="http://schemas.microsoft.com/office/drawing/2014/main" id="{852CDA9E-ECD7-42D5-92ED-F32F2F560ABD}"/>
              </a:ext>
            </a:extLst>
          </p:cNvPr>
          <p:cNvSpPr/>
          <p:nvPr/>
        </p:nvSpPr>
        <p:spPr>
          <a:xfrm>
            <a:off x="694542" y="1394753"/>
            <a:ext cx="8144658" cy="3657600"/>
          </a:xfrm>
          <a:prstGeom prst="roundRect">
            <a:avLst>
              <a:gd name="adj" fmla="val 8226"/>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36709" marR="554355" defTabSz="685800">
              <a:lnSpc>
                <a:spcPts val="1073"/>
              </a:lnSpc>
              <a:spcBef>
                <a:spcPts val="38"/>
              </a:spcBef>
            </a:pPr>
            <a:endParaRPr lang="fr-FR" sz="1000">
              <a:solidFill>
                <a:schemeClr val="bg1"/>
              </a:solidFill>
              <a:latin typeface="Marianne" panose="02000000000000000000" pitchFamily="50" charset="0"/>
              <a:cs typeface="Calibri"/>
            </a:endParaRPr>
          </a:p>
        </p:txBody>
      </p:sp>
      <p:sp>
        <p:nvSpPr>
          <p:cNvPr id="60" name="Rectangle : coins arrondis 59">
            <a:extLst>
              <a:ext uri="{FF2B5EF4-FFF2-40B4-BE49-F238E27FC236}">
                <a16:creationId xmlns:a16="http://schemas.microsoft.com/office/drawing/2014/main" id="{049E3869-8EC4-4E5B-8FB6-2AE802070CF0}"/>
              </a:ext>
            </a:extLst>
          </p:cNvPr>
          <p:cNvSpPr/>
          <p:nvPr/>
        </p:nvSpPr>
        <p:spPr>
          <a:xfrm>
            <a:off x="1230142" y="1509063"/>
            <a:ext cx="3181090" cy="426444"/>
          </a:xfrm>
          <a:prstGeom prst="roundRect">
            <a:avLst>
              <a:gd name="adj" fmla="val 3322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50">
                <a:solidFill>
                  <a:srgbClr val="FFFFFF"/>
                </a:solidFill>
                <a:latin typeface="Marianne"/>
              </a:rPr>
              <a:t>Une console de pilotage</a:t>
            </a:r>
          </a:p>
          <a:p>
            <a:pPr algn="ctr"/>
            <a:r>
              <a:rPr lang="fr-FR" sz="1050">
                <a:solidFill>
                  <a:srgbClr val="FFFFFF"/>
                </a:solidFill>
                <a:latin typeface="Marianne"/>
              </a:rPr>
              <a:t>de la carte des formations : Orion</a:t>
            </a:r>
          </a:p>
        </p:txBody>
      </p:sp>
      <p:pic>
        <p:nvPicPr>
          <p:cNvPr id="6" name="Image 5">
            <a:extLst>
              <a:ext uri="{FF2B5EF4-FFF2-40B4-BE49-F238E27FC236}">
                <a16:creationId xmlns:a16="http://schemas.microsoft.com/office/drawing/2014/main" id="{1477510D-30A2-4256-84B1-6F71445081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7662" y="1452239"/>
            <a:ext cx="3606738" cy="3371515"/>
          </a:xfrm>
          <a:prstGeom prst="rect">
            <a:avLst/>
          </a:prstGeom>
        </p:spPr>
      </p:pic>
      <p:sp>
        <p:nvSpPr>
          <p:cNvPr id="62" name="ZoneTexte 61">
            <a:extLst>
              <a:ext uri="{FF2B5EF4-FFF2-40B4-BE49-F238E27FC236}">
                <a16:creationId xmlns:a16="http://schemas.microsoft.com/office/drawing/2014/main" id="{D387551C-1B41-4E54-9612-00284F95B5D3}"/>
              </a:ext>
            </a:extLst>
          </p:cNvPr>
          <p:cNvSpPr txBox="1"/>
          <p:nvPr/>
        </p:nvSpPr>
        <p:spPr>
          <a:xfrm>
            <a:off x="856121" y="2023084"/>
            <a:ext cx="3929132" cy="2387833"/>
          </a:xfrm>
          <a:prstGeom prst="rect">
            <a:avLst/>
          </a:prstGeom>
          <a:noFill/>
        </p:spPr>
        <p:txBody>
          <a:bodyPr wrap="square" lIns="0" tIns="0" rIns="0" bIns="0" anchor="t">
            <a:noAutofit/>
          </a:bodyPr>
          <a:lstStyle/>
          <a:p>
            <a:pPr marL="336550" marR="554355" defTabSz="685800">
              <a:lnSpc>
                <a:spcPts val="1500"/>
              </a:lnSpc>
              <a:spcBef>
                <a:spcPts val="38"/>
              </a:spcBef>
            </a:pPr>
            <a:r>
              <a:rPr lang="fr-FR" sz="1100" kern="0">
                <a:solidFill>
                  <a:sysClr val="windowText" lastClr="000000"/>
                </a:solidFill>
                <a:latin typeface="Marianne"/>
                <a:cs typeface="Calibri"/>
              </a:rPr>
              <a:t>Un</a:t>
            </a:r>
            <a:r>
              <a:rPr lang="fr-FR" sz="1100" kern="0" spc="-26">
                <a:solidFill>
                  <a:sysClr val="windowText" lastClr="000000"/>
                </a:solidFill>
                <a:latin typeface="Marianne"/>
                <a:cs typeface="Calibri"/>
              </a:rPr>
              <a:t> </a:t>
            </a:r>
            <a:r>
              <a:rPr lang="fr-FR" sz="1100" kern="0">
                <a:solidFill>
                  <a:sysClr val="windowText" lastClr="000000"/>
                </a:solidFill>
                <a:latin typeface="Marianne"/>
                <a:cs typeface="Calibri"/>
              </a:rPr>
              <a:t>outil</a:t>
            </a:r>
            <a:r>
              <a:rPr lang="fr-FR" sz="1100" kern="0" spc="15">
                <a:solidFill>
                  <a:sysClr val="windowText" lastClr="000000"/>
                </a:solidFill>
                <a:latin typeface="Marianne"/>
                <a:cs typeface="Calibri"/>
              </a:rPr>
              <a:t> </a:t>
            </a:r>
            <a:r>
              <a:rPr lang="fr-FR" sz="1100" kern="0">
                <a:solidFill>
                  <a:sysClr val="windowText" lastClr="000000"/>
                </a:solidFill>
                <a:latin typeface="Marianne"/>
                <a:cs typeface="Calibri"/>
              </a:rPr>
              <a:t>de</a:t>
            </a:r>
            <a:r>
              <a:rPr lang="fr-FR" sz="1100" kern="0" spc="-4">
                <a:solidFill>
                  <a:sysClr val="windowText" lastClr="000000"/>
                </a:solidFill>
                <a:latin typeface="Marianne"/>
                <a:cs typeface="Calibri"/>
              </a:rPr>
              <a:t> </a:t>
            </a:r>
            <a:r>
              <a:rPr lang="fr-FR" sz="1100" kern="0">
                <a:solidFill>
                  <a:sysClr val="windowText" lastClr="000000"/>
                </a:solidFill>
                <a:latin typeface="Marianne"/>
                <a:cs typeface="Calibri"/>
              </a:rPr>
              <a:t>pilotage</a:t>
            </a:r>
            <a:r>
              <a:rPr lang="fr-FR" sz="1100" kern="0" spc="-4">
                <a:solidFill>
                  <a:sysClr val="windowText" lastClr="000000"/>
                </a:solidFill>
                <a:latin typeface="Marianne"/>
                <a:cs typeface="Calibri"/>
              </a:rPr>
              <a:t> </a:t>
            </a:r>
            <a:r>
              <a:rPr lang="fr-FR" sz="1100" kern="0">
                <a:solidFill>
                  <a:sysClr val="windowText" lastClr="000000"/>
                </a:solidFill>
                <a:latin typeface="Marianne"/>
                <a:cs typeface="Calibri"/>
              </a:rPr>
              <a:t>partagé</a:t>
            </a:r>
            <a:r>
              <a:rPr lang="fr-FR" sz="1100" kern="0" spc="-53">
                <a:solidFill>
                  <a:sysClr val="windowText" lastClr="000000"/>
                </a:solidFill>
                <a:latin typeface="Marianne"/>
                <a:cs typeface="Calibri"/>
              </a:rPr>
              <a:t> </a:t>
            </a:r>
            <a:r>
              <a:rPr lang="fr-FR" sz="1100" kern="0" spc="-8">
                <a:solidFill>
                  <a:sysClr val="windowText" lastClr="000000"/>
                </a:solidFill>
                <a:latin typeface="Marianne"/>
                <a:cs typeface="Calibri"/>
              </a:rPr>
              <a:t>entre</a:t>
            </a:r>
            <a:r>
              <a:rPr lang="fr-FR" sz="1100" kern="0">
                <a:solidFill>
                  <a:sysClr val="windowText" lastClr="000000"/>
                </a:solidFill>
                <a:latin typeface="Marianne"/>
                <a:cs typeface="Calibri"/>
              </a:rPr>
              <a:t> tous</a:t>
            </a:r>
            <a:r>
              <a:rPr lang="fr-FR" sz="1100" kern="0" spc="34">
                <a:solidFill>
                  <a:sysClr val="windowText" lastClr="000000"/>
                </a:solidFill>
                <a:latin typeface="Marianne"/>
                <a:cs typeface="Calibri"/>
              </a:rPr>
              <a:t> </a:t>
            </a:r>
            <a:r>
              <a:rPr lang="fr-FR" sz="1100" kern="0">
                <a:solidFill>
                  <a:sysClr val="windowText" lastClr="000000"/>
                </a:solidFill>
                <a:latin typeface="Marianne"/>
                <a:cs typeface="Calibri"/>
              </a:rPr>
              <a:t>les</a:t>
            </a:r>
            <a:r>
              <a:rPr lang="fr-FR" sz="1100" kern="0" spc="-19">
                <a:solidFill>
                  <a:sysClr val="windowText" lastClr="000000"/>
                </a:solidFill>
                <a:latin typeface="Marianne"/>
                <a:cs typeface="Calibri"/>
              </a:rPr>
              <a:t> </a:t>
            </a:r>
            <a:r>
              <a:rPr lang="fr-FR" sz="1100" kern="0" spc="-8">
                <a:solidFill>
                  <a:sysClr val="windowText" lastClr="000000"/>
                </a:solidFill>
                <a:latin typeface="Marianne"/>
                <a:cs typeface="Calibri"/>
              </a:rPr>
              <a:t>acteurs </a:t>
            </a:r>
            <a:r>
              <a:rPr lang="fr-FR" sz="1100" kern="0">
                <a:solidFill>
                  <a:sysClr val="windowText" lastClr="000000"/>
                </a:solidFill>
                <a:latin typeface="Marianne"/>
                <a:cs typeface="Calibri"/>
              </a:rPr>
              <a:t>(ministères,</a:t>
            </a:r>
            <a:r>
              <a:rPr lang="fr-FR" sz="1100" kern="0" spc="-26">
                <a:solidFill>
                  <a:sysClr val="windowText" lastClr="000000"/>
                </a:solidFill>
                <a:latin typeface="Marianne"/>
                <a:cs typeface="Calibri"/>
              </a:rPr>
              <a:t> </a:t>
            </a:r>
            <a:r>
              <a:rPr lang="fr-FR" sz="1100" kern="0" spc="-8">
                <a:solidFill>
                  <a:sysClr val="windowText" lastClr="000000"/>
                </a:solidFill>
                <a:latin typeface="Marianne"/>
                <a:cs typeface="Calibri"/>
              </a:rPr>
              <a:t>rectorats, </a:t>
            </a:r>
            <a:r>
              <a:rPr lang="fr-FR" sz="1100" kern="0">
                <a:solidFill>
                  <a:sysClr val="windowText" lastClr="000000"/>
                </a:solidFill>
                <a:latin typeface="Marianne"/>
                <a:cs typeface="Calibri"/>
              </a:rPr>
              <a:t>conseils </a:t>
            </a:r>
            <a:r>
              <a:rPr lang="fr-FR" sz="1100" kern="0" spc="-8">
                <a:solidFill>
                  <a:sysClr val="windowText" lastClr="000000"/>
                </a:solidFill>
                <a:latin typeface="Marianne"/>
                <a:cs typeface="Calibri"/>
              </a:rPr>
              <a:t>régionaux,</a:t>
            </a:r>
            <a:r>
              <a:rPr lang="fr-FR" sz="1100" kern="0" spc="-23">
                <a:solidFill>
                  <a:sysClr val="windowText" lastClr="000000"/>
                </a:solidFill>
                <a:latin typeface="Marianne"/>
                <a:cs typeface="Calibri"/>
              </a:rPr>
              <a:t> </a:t>
            </a:r>
            <a:r>
              <a:rPr lang="fr-FR" sz="1100" kern="0" spc="-8">
                <a:solidFill>
                  <a:sysClr val="windowText" lastClr="000000"/>
                </a:solidFill>
                <a:latin typeface="Marianne"/>
                <a:cs typeface="Calibri"/>
              </a:rPr>
              <a:t>branches </a:t>
            </a:r>
            <a:r>
              <a:rPr lang="fr-FR" sz="1100" kern="0">
                <a:solidFill>
                  <a:sysClr val="windowText" lastClr="000000"/>
                </a:solidFill>
                <a:latin typeface="Marianne"/>
                <a:cs typeface="Calibri"/>
              </a:rPr>
              <a:t>professionnelles…)</a:t>
            </a:r>
            <a:r>
              <a:rPr lang="fr-FR" sz="1100" kern="0" spc="-19">
                <a:solidFill>
                  <a:sysClr val="windowText" lastClr="000000"/>
                </a:solidFill>
                <a:latin typeface="Marianne"/>
                <a:cs typeface="Calibri"/>
              </a:rPr>
              <a:t> </a:t>
            </a:r>
            <a:r>
              <a:rPr lang="fr-FR" sz="1100" kern="0">
                <a:solidFill>
                  <a:sysClr val="windowText" lastClr="000000"/>
                </a:solidFill>
                <a:latin typeface="Marianne"/>
                <a:cs typeface="Calibri"/>
              </a:rPr>
              <a:t>est</a:t>
            </a:r>
            <a:r>
              <a:rPr lang="fr-FR" sz="1100" kern="0" spc="-49">
                <a:solidFill>
                  <a:sysClr val="windowText" lastClr="000000"/>
                </a:solidFill>
                <a:latin typeface="Marianne"/>
                <a:cs typeface="Calibri"/>
              </a:rPr>
              <a:t> </a:t>
            </a:r>
            <a:r>
              <a:rPr lang="fr-FR" sz="1100" kern="0" spc="-8">
                <a:solidFill>
                  <a:sysClr val="windowText" lastClr="000000"/>
                </a:solidFill>
                <a:latin typeface="Marianne"/>
                <a:cs typeface="Calibri"/>
              </a:rPr>
              <a:t>en</a:t>
            </a:r>
            <a:r>
              <a:rPr lang="fr-FR" sz="1100" kern="0" spc="-49">
                <a:solidFill>
                  <a:sysClr val="windowText" lastClr="000000"/>
                </a:solidFill>
                <a:latin typeface="Marianne"/>
                <a:cs typeface="Calibri"/>
              </a:rPr>
              <a:t> </a:t>
            </a:r>
            <a:r>
              <a:rPr lang="fr-FR" sz="1100" kern="0">
                <a:solidFill>
                  <a:sysClr val="windowText" lastClr="000000"/>
                </a:solidFill>
                <a:latin typeface="Marianne"/>
                <a:cs typeface="Calibri"/>
              </a:rPr>
              <a:t>cours </a:t>
            </a:r>
            <a:r>
              <a:rPr lang="fr-FR" sz="1100" kern="0" spc="-8">
                <a:solidFill>
                  <a:sysClr val="windowText" lastClr="000000"/>
                </a:solidFill>
                <a:latin typeface="Marianne"/>
                <a:cs typeface="Calibri"/>
              </a:rPr>
              <a:t>d’investigation,</a:t>
            </a:r>
            <a:r>
              <a:rPr lang="fr-FR" sz="1100" kern="0" spc="-26">
                <a:solidFill>
                  <a:sysClr val="windowText" lastClr="000000"/>
                </a:solidFill>
                <a:latin typeface="Marianne"/>
                <a:cs typeface="Calibri"/>
              </a:rPr>
              <a:t> </a:t>
            </a:r>
            <a:r>
              <a:rPr lang="fr-FR" sz="1100" kern="0" spc="-15">
                <a:solidFill>
                  <a:sysClr val="windowText" lastClr="000000"/>
                </a:solidFill>
                <a:latin typeface="Marianne"/>
                <a:cs typeface="Calibri"/>
              </a:rPr>
              <a:t>pour </a:t>
            </a:r>
            <a:r>
              <a:rPr lang="fr-FR" sz="1100" kern="0">
                <a:solidFill>
                  <a:sysClr val="windowText" lastClr="000000"/>
                </a:solidFill>
                <a:latin typeface="Marianne"/>
                <a:cs typeface="Calibri"/>
              </a:rPr>
              <a:t>donner</a:t>
            </a:r>
            <a:r>
              <a:rPr lang="fr-FR" sz="1100" kern="0" spc="90">
                <a:solidFill>
                  <a:sysClr val="windowText" lastClr="000000"/>
                </a:solidFill>
                <a:latin typeface="Marianne"/>
                <a:cs typeface="Calibri"/>
              </a:rPr>
              <a:t> </a:t>
            </a:r>
            <a:r>
              <a:rPr lang="fr-FR" sz="1100" kern="0">
                <a:solidFill>
                  <a:sysClr val="windowText" lastClr="000000"/>
                </a:solidFill>
                <a:latin typeface="Marianne"/>
                <a:cs typeface="Calibri"/>
              </a:rPr>
              <a:t>à</a:t>
            </a:r>
            <a:r>
              <a:rPr lang="fr-FR" sz="1100" kern="0" spc="-26">
                <a:solidFill>
                  <a:sysClr val="windowText" lastClr="000000"/>
                </a:solidFill>
                <a:latin typeface="Marianne"/>
                <a:cs typeface="Calibri"/>
              </a:rPr>
              <a:t> </a:t>
            </a:r>
            <a:r>
              <a:rPr lang="fr-FR" sz="1100" kern="0">
                <a:solidFill>
                  <a:sysClr val="windowText" lastClr="000000"/>
                </a:solidFill>
                <a:latin typeface="Marianne"/>
                <a:cs typeface="Calibri"/>
              </a:rPr>
              <a:t>voir</a:t>
            </a:r>
            <a:r>
              <a:rPr lang="fr-FR" sz="1100" kern="0" spc="-19">
                <a:solidFill>
                  <a:sysClr val="windowText" lastClr="000000"/>
                </a:solidFill>
                <a:latin typeface="Marianne"/>
                <a:cs typeface="Calibri"/>
              </a:rPr>
              <a:t> </a:t>
            </a:r>
            <a:r>
              <a:rPr lang="fr-FR" sz="1100" kern="0">
                <a:solidFill>
                  <a:sysClr val="windowText" lastClr="000000"/>
                </a:solidFill>
                <a:latin typeface="Marianne"/>
                <a:cs typeface="Calibri"/>
              </a:rPr>
              <a:t>au niveau</a:t>
            </a:r>
            <a:r>
              <a:rPr lang="fr-FR" sz="1100" kern="0" spc="-11">
                <a:solidFill>
                  <a:sysClr val="windowText" lastClr="000000"/>
                </a:solidFill>
                <a:latin typeface="Marianne"/>
                <a:cs typeface="Calibri"/>
              </a:rPr>
              <a:t> </a:t>
            </a:r>
            <a:r>
              <a:rPr lang="fr-FR" sz="1100" kern="0">
                <a:solidFill>
                  <a:sysClr val="windowText" lastClr="000000"/>
                </a:solidFill>
                <a:latin typeface="Marianne"/>
                <a:cs typeface="Calibri"/>
              </a:rPr>
              <a:t>le</a:t>
            </a:r>
            <a:r>
              <a:rPr lang="fr-FR" sz="1100" kern="0" spc="-38">
                <a:solidFill>
                  <a:sysClr val="windowText" lastClr="000000"/>
                </a:solidFill>
                <a:latin typeface="Marianne"/>
                <a:cs typeface="Calibri"/>
              </a:rPr>
              <a:t> </a:t>
            </a:r>
            <a:r>
              <a:rPr lang="fr-FR" sz="1100" kern="0">
                <a:solidFill>
                  <a:sysClr val="windowText" lastClr="000000"/>
                </a:solidFill>
                <a:latin typeface="Marianne"/>
                <a:cs typeface="Calibri"/>
              </a:rPr>
              <a:t>plus</a:t>
            </a:r>
            <a:r>
              <a:rPr lang="fr-FR" sz="1100" kern="0" spc="-4">
                <a:solidFill>
                  <a:sysClr val="windowText" lastClr="000000"/>
                </a:solidFill>
                <a:latin typeface="Marianne"/>
                <a:cs typeface="Calibri"/>
              </a:rPr>
              <a:t> </a:t>
            </a:r>
            <a:r>
              <a:rPr lang="fr-FR" sz="1100" kern="0">
                <a:solidFill>
                  <a:sysClr val="windowText" lastClr="000000"/>
                </a:solidFill>
                <a:latin typeface="Marianne"/>
                <a:cs typeface="Calibri"/>
              </a:rPr>
              <a:t>fin</a:t>
            </a:r>
            <a:r>
              <a:rPr lang="fr-FR" sz="1100" kern="0" spc="-8">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4">
                <a:solidFill>
                  <a:sysClr val="windowText" lastClr="000000"/>
                </a:solidFill>
                <a:latin typeface="Marianne"/>
                <a:cs typeface="Calibri"/>
              </a:rPr>
              <a:t> </a:t>
            </a:r>
            <a:r>
              <a:rPr lang="fr-FR" sz="1100" kern="0" spc="-8">
                <a:solidFill>
                  <a:sysClr val="windowText" lastClr="000000"/>
                </a:solidFill>
                <a:latin typeface="Marianne"/>
                <a:cs typeface="Calibri"/>
              </a:rPr>
              <a:t>indicateurs </a:t>
            </a:r>
            <a:r>
              <a:rPr lang="fr-FR" sz="1100" kern="0">
                <a:solidFill>
                  <a:sysClr val="windowText" lastClr="000000"/>
                </a:solidFill>
                <a:latin typeface="Marianne"/>
                <a:cs typeface="Calibri"/>
              </a:rPr>
              <a:t>sur</a:t>
            </a:r>
            <a:r>
              <a:rPr lang="fr-FR" sz="1100" kern="0" spc="-19">
                <a:solidFill>
                  <a:sysClr val="windowText" lastClr="000000"/>
                </a:solidFill>
                <a:latin typeface="Marianne"/>
                <a:cs typeface="Calibri"/>
              </a:rPr>
              <a:t> </a:t>
            </a:r>
            <a:r>
              <a:rPr lang="fr-FR" sz="1100" kern="0" spc="-38">
                <a:solidFill>
                  <a:sysClr val="windowText" lastClr="000000"/>
                </a:solidFill>
                <a:latin typeface="Marianne"/>
                <a:cs typeface="Calibri"/>
              </a:rPr>
              <a:t>:</a:t>
            </a:r>
            <a:endParaRPr lang="fr-FR" sz="1100" kern="0">
              <a:solidFill>
                <a:sysClr val="windowText" lastClr="000000"/>
              </a:solidFill>
              <a:latin typeface="Marianne"/>
              <a:cs typeface="Calibri"/>
            </a:endParaRPr>
          </a:p>
          <a:p>
            <a:pPr marL="715645" lvl="1" indent="-150495" defTabSz="685800">
              <a:lnSpc>
                <a:spcPts val="1500"/>
              </a:lnSpc>
              <a:spcBef>
                <a:spcPts val="300"/>
              </a:spcBef>
              <a:buFont typeface="Arial"/>
              <a:buChar char="•"/>
              <a:tabLst>
                <a:tab pos="487204" algn="l"/>
              </a:tabLst>
            </a:pPr>
            <a:r>
              <a:rPr lang="fr-FR" sz="1100" kern="0" spc="-15">
                <a:solidFill>
                  <a:sysClr val="windowText" lastClr="000000"/>
                </a:solidFill>
                <a:latin typeface="Marianne"/>
                <a:cs typeface="Calibri"/>
              </a:rPr>
              <a:t>L’attractivité</a:t>
            </a:r>
            <a:r>
              <a:rPr lang="fr-FR" sz="1100" kern="0" spc="-38">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41">
                <a:solidFill>
                  <a:sysClr val="windowText" lastClr="000000"/>
                </a:solidFill>
                <a:latin typeface="Marianne"/>
                <a:cs typeface="Calibri"/>
              </a:rPr>
              <a:t> </a:t>
            </a:r>
            <a:r>
              <a:rPr lang="fr-FR" sz="1100" kern="0" spc="-8">
                <a:solidFill>
                  <a:sysClr val="windowText" lastClr="000000"/>
                </a:solidFill>
                <a:latin typeface="Marianne"/>
                <a:cs typeface="Calibri"/>
              </a:rPr>
              <a:t>formations</a:t>
            </a:r>
            <a:endParaRPr lang="fr-FR" sz="1100" kern="0">
              <a:solidFill>
                <a:sysClr val="windowText" lastClr="000000"/>
              </a:solidFill>
              <a:latin typeface="Marianne"/>
              <a:cs typeface="Calibri"/>
            </a:endParaRP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La</a:t>
            </a:r>
            <a:r>
              <a:rPr lang="fr-FR" sz="1100" kern="0" spc="-49">
                <a:solidFill>
                  <a:sysClr val="windowText" lastClr="000000"/>
                </a:solidFill>
                <a:latin typeface="Marianne"/>
                <a:cs typeface="Calibri"/>
              </a:rPr>
              <a:t> </a:t>
            </a:r>
            <a:r>
              <a:rPr lang="fr-FR" sz="1100" kern="0">
                <a:solidFill>
                  <a:sysClr val="windowText" lastClr="000000"/>
                </a:solidFill>
                <a:latin typeface="Marianne"/>
                <a:cs typeface="Calibri"/>
              </a:rPr>
              <a:t>réussite</a:t>
            </a:r>
            <a:r>
              <a:rPr lang="fr-FR" sz="1100" kern="0" spc="-53">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23">
                <a:solidFill>
                  <a:sysClr val="windowText" lastClr="000000"/>
                </a:solidFill>
                <a:latin typeface="Marianne"/>
                <a:cs typeface="Calibri"/>
              </a:rPr>
              <a:t> </a:t>
            </a:r>
            <a:r>
              <a:rPr lang="fr-FR" sz="1100" kern="0" spc="-8">
                <a:solidFill>
                  <a:sysClr val="windowText" lastClr="000000"/>
                </a:solidFill>
                <a:latin typeface="Marianne"/>
                <a:cs typeface="Calibri"/>
              </a:rPr>
              <a:t>formations</a:t>
            </a:r>
            <a:r>
              <a:rPr lang="fr-FR" sz="1100" kern="0" spc="26">
                <a:solidFill>
                  <a:sysClr val="windowText" lastClr="000000"/>
                </a:solidFill>
                <a:latin typeface="Marianne"/>
                <a:cs typeface="Calibri"/>
              </a:rPr>
              <a:t> </a:t>
            </a:r>
            <a:r>
              <a:rPr lang="fr-FR" sz="1100" kern="0">
                <a:solidFill>
                  <a:sysClr val="windowText" lastClr="000000"/>
                </a:solidFill>
                <a:latin typeface="Marianne"/>
                <a:cs typeface="Calibri"/>
              </a:rPr>
              <a:t>(taux</a:t>
            </a:r>
            <a:r>
              <a:rPr lang="fr-FR" sz="1100" kern="0" spc="-4">
                <a:solidFill>
                  <a:sysClr val="windowText" lastClr="000000"/>
                </a:solidFill>
                <a:latin typeface="Marianne"/>
                <a:cs typeface="Calibri"/>
              </a:rPr>
              <a:t> </a:t>
            </a:r>
            <a:r>
              <a:rPr lang="fr-FR" sz="1100" kern="0">
                <a:solidFill>
                  <a:sysClr val="windowText" lastClr="000000"/>
                </a:solidFill>
                <a:latin typeface="Marianne"/>
                <a:cs typeface="Calibri"/>
              </a:rPr>
              <a:t>de</a:t>
            </a:r>
            <a:r>
              <a:rPr lang="fr-FR" sz="1100" kern="0" spc="-11">
                <a:solidFill>
                  <a:sysClr val="windowText" lastClr="000000"/>
                </a:solidFill>
                <a:latin typeface="Marianne"/>
                <a:cs typeface="Calibri"/>
              </a:rPr>
              <a:t> </a:t>
            </a:r>
            <a:r>
              <a:rPr lang="fr-FR" sz="1100" kern="0" spc="-8">
                <a:solidFill>
                  <a:sysClr val="windowText" lastClr="000000"/>
                </a:solidFill>
                <a:latin typeface="Marianne"/>
                <a:cs typeface="Calibri"/>
              </a:rPr>
              <a:t>diplômes,</a:t>
            </a:r>
            <a:r>
              <a:rPr lang="fr-FR" sz="1100" kern="0">
                <a:solidFill>
                  <a:sysClr val="windowText" lastClr="000000"/>
                </a:solidFill>
                <a:latin typeface="Marianne"/>
                <a:cs typeface="Calibri"/>
              </a:rPr>
              <a:t> </a:t>
            </a:r>
            <a:r>
              <a:rPr lang="fr-FR" sz="1100" kern="0" spc="-8">
                <a:solidFill>
                  <a:sysClr val="windowText" lastClr="000000"/>
                </a:solidFill>
                <a:latin typeface="Marianne"/>
                <a:cs typeface="Calibri"/>
              </a:rPr>
              <a:t>persévérance,</a:t>
            </a:r>
            <a:r>
              <a:rPr lang="fr-FR" sz="1100" kern="0" spc="-45">
                <a:solidFill>
                  <a:sysClr val="windowText" lastClr="000000"/>
                </a:solidFill>
                <a:latin typeface="Marianne"/>
                <a:cs typeface="Calibri"/>
              </a:rPr>
              <a:t> </a:t>
            </a:r>
            <a:r>
              <a:rPr lang="fr-FR" sz="1100" kern="0">
                <a:solidFill>
                  <a:sysClr val="windowText" lastClr="000000"/>
                </a:solidFill>
                <a:latin typeface="Marianne"/>
                <a:cs typeface="Calibri"/>
              </a:rPr>
              <a:t>abandon)</a:t>
            </a: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La</a:t>
            </a:r>
            <a:r>
              <a:rPr lang="fr-FR" sz="1100" kern="0" spc="-53">
                <a:solidFill>
                  <a:sysClr val="windowText" lastClr="000000"/>
                </a:solidFill>
                <a:latin typeface="Marianne"/>
                <a:cs typeface="Calibri"/>
              </a:rPr>
              <a:t> </a:t>
            </a:r>
            <a:r>
              <a:rPr lang="fr-FR" sz="1100" kern="0" spc="-8">
                <a:solidFill>
                  <a:sysClr val="windowText" lastClr="000000"/>
                </a:solidFill>
                <a:latin typeface="Marianne"/>
                <a:cs typeface="Calibri"/>
              </a:rPr>
              <a:t>poursuite</a:t>
            </a:r>
            <a:r>
              <a:rPr lang="fr-FR" sz="1100" kern="0" spc="-15">
                <a:solidFill>
                  <a:sysClr val="windowText" lastClr="000000"/>
                </a:solidFill>
                <a:latin typeface="Marianne"/>
                <a:cs typeface="Calibri"/>
              </a:rPr>
              <a:t> d’étude</a:t>
            </a:r>
            <a:endParaRPr lang="fr-FR" sz="1100" kern="0">
              <a:solidFill>
                <a:sysClr val="windowText" lastClr="000000"/>
              </a:solidFill>
              <a:latin typeface="Marianne"/>
              <a:cs typeface="Calibri"/>
            </a:endParaRP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Le</a:t>
            </a:r>
            <a:r>
              <a:rPr lang="fr-FR" sz="1100" kern="0" spc="-53">
                <a:solidFill>
                  <a:sysClr val="windowText" lastClr="000000"/>
                </a:solidFill>
                <a:latin typeface="Marianne"/>
                <a:cs typeface="Calibri"/>
              </a:rPr>
              <a:t> </a:t>
            </a:r>
            <a:r>
              <a:rPr lang="fr-FR" sz="1100" kern="0">
                <a:solidFill>
                  <a:sysClr val="windowText" lastClr="000000"/>
                </a:solidFill>
                <a:latin typeface="Marianne"/>
                <a:cs typeface="Calibri"/>
              </a:rPr>
              <a:t>taux</a:t>
            </a:r>
            <a:r>
              <a:rPr lang="fr-FR" sz="1100" kern="0" spc="-4">
                <a:solidFill>
                  <a:sysClr val="windowText" lastClr="000000"/>
                </a:solidFill>
                <a:latin typeface="Marianne"/>
                <a:cs typeface="Calibri"/>
              </a:rPr>
              <a:t> </a:t>
            </a:r>
            <a:r>
              <a:rPr lang="fr-FR" sz="1100" kern="0">
                <a:solidFill>
                  <a:sysClr val="windowText" lastClr="000000"/>
                </a:solidFill>
                <a:latin typeface="Marianne"/>
                <a:cs typeface="Calibri"/>
              </a:rPr>
              <a:t>et</a:t>
            </a:r>
            <a:r>
              <a:rPr lang="fr-FR" sz="1100" kern="0" spc="-19">
                <a:solidFill>
                  <a:sysClr val="windowText" lastClr="000000"/>
                </a:solidFill>
                <a:latin typeface="Marianne"/>
                <a:cs typeface="Calibri"/>
              </a:rPr>
              <a:t> </a:t>
            </a:r>
            <a:r>
              <a:rPr lang="fr-FR" sz="1100" kern="0">
                <a:solidFill>
                  <a:sysClr val="windowText" lastClr="000000"/>
                </a:solidFill>
                <a:latin typeface="Marianne"/>
                <a:cs typeface="Calibri"/>
              </a:rPr>
              <a:t>la</a:t>
            </a:r>
            <a:r>
              <a:rPr lang="fr-FR" sz="1100" kern="0" spc="-34">
                <a:solidFill>
                  <a:sysClr val="windowText" lastClr="000000"/>
                </a:solidFill>
                <a:latin typeface="Marianne"/>
                <a:cs typeface="Calibri"/>
              </a:rPr>
              <a:t> </a:t>
            </a:r>
            <a:r>
              <a:rPr lang="fr-FR" sz="1100" kern="0" spc="-8">
                <a:solidFill>
                  <a:sysClr val="windowText" lastClr="000000"/>
                </a:solidFill>
                <a:latin typeface="Marianne"/>
                <a:cs typeface="Calibri"/>
              </a:rPr>
              <a:t>qualité</a:t>
            </a:r>
            <a:r>
              <a:rPr lang="fr-FR" sz="1100" kern="0" spc="-45">
                <a:solidFill>
                  <a:sysClr val="windowText" lastClr="000000"/>
                </a:solidFill>
                <a:latin typeface="Marianne"/>
                <a:cs typeface="Calibri"/>
              </a:rPr>
              <a:t> </a:t>
            </a:r>
            <a:r>
              <a:rPr lang="fr-FR" sz="1100" kern="0">
                <a:solidFill>
                  <a:sysClr val="windowText" lastClr="000000"/>
                </a:solidFill>
                <a:latin typeface="Marianne"/>
                <a:cs typeface="Calibri"/>
              </a:rPr>
              <a:t>d’insertion</a:t>
            </a:r>
            <a:r>
              <a:rPr lang="fr-FR" sz="1100" kern="0" spc="30">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15">
                <a:solidFill>
                  <a:sysClr val="windowText" lastClr="000000"/>
                </a:solidFill>
                <a:latin typeface="Marianne"/>
                <a:cs typeface="Calibri"/>
              </a:rPr>
              <a:t> </a:t>
            </a:r>
            <a:r>
              <a:rPr lang="fr-FR" sz="1100" kern="0" spc="-8">
                <a:solidFill>
                  <a:sysClr val="windowText" lastClr="000000"/>
                </a:solidFill>
                <a:latin typeface="Marianne"/>
                <a:cs typeface="Calibri"/>
              </a:rPr>
              <a:t>formations</a:t>
            </a:r>
            <a:endParaRPr lang="fr-FR" sz="1100" kern="0">
              <a:solidFill>
                <a:sysClr val="windowText" lastClr="000000"/>
              </a:solidFill>
              <a:latin typeface="Marianne"/>
              <a:cs typeface="Calibri"/>
            </a:endParaRP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La</a:t>
            </a:r>
            <a:r>
              <a:rPr lang="fr-FR" sz="1100" kern="0" spc="-49">
                <a:solidFill>
                  <a:sysClr val="windowText" lastClr="000000"/>
                </a:solidFill>
                <a:latin typeface="Marianne"/>
                <a:cs typeface="Calibri"/>
              </a:rPr>
              <a:t> </a:t>
            </a:r>
            <a:r>
              <a:rPr lang="fr-FR" sz="1100" kern="0" spc="-8">
                <a:solidFill>
                  <a:sysClr val="windowText" lastClr="000000"/>
                </a:solidFill>
                <a:latin typeface="Marianne"/>
                <a:cs typeface="Calibri"/>
              </a:rPr>
              <a:t>valeur</a:t>
            </a:r>
            <a:r>
              <a:rPr lang="fr-FR" sz="1100" kern="0" spc="-71">
                <a:solidFill>
                  <a:sysClr val="windowText" lastClr="000000"/>
                </a:solidFill>
                <a:latin typeface="Marianne"/>
                <a:cs typeface="Calibri"/>
              </a:rPr>
              <a:t> </a:t>
            </a:r>
            <a:r>
              <a:rPr lang="fr-FR" sz="1100" kern="0">
                <a:solidFill>
                  <a:sysClr val="windowText" lastClr="000000"/>
                </a:solidFill>
                <a:latin typeface="Marianne"/>
                <a:cs typeface="Calibri"/>
              </a:rPr>
              <a:t>ajoutée</a:t>
            </a:r>
            <a:r>
              <a:rPr lang="fr-FR" sz="1100" kern="0" spc="56">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15">
                <a:solidFill>
                  <a:sysClr val="windowText" lastClr="000000"/>
                </a:solidFill>
                <a:latin typeface="Marianne"/>
                <a:cs typeface="Calibri"/>
              </a:rPr>
              <a:t> </a:t>
            </a:r>
            <a:r>
              <a:rPr lang="fr-FR" sz="1100" kern="0">
                <a:solidFill>
                  <a:sysClr val="windowText" lastClr="000000"/>
                </a:solidFill>
                <a:latin typeface="Marianne"/>
                <a:cs typeface="Calibri"/>
              </a:rPr>
              <a:t>établissements</a:t>
            </a: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La</a:t>
            </a:r>
            <a:r>
              <a:rPr lang="fr-FR" sz="1100" kern="0" spc="-38">
                <a:solidFill>
                  <a:sysClr val="windowText" lastClr="000000"/>
                </a:solidFill>
                <a:latin typeface="Marianne"/>
                <a:cs typeface="Calibri"/>
              </a:rPr>
              <a:t> </a:t>
            </a:r>
            <a:r>
              <a:rPr lang="fr-FR" sz="1100" kern="0" spc="-8">
                <a:solidFill>
                  <a:sysClr val="windowText" lastClr="000000"/>
                </a:solidFill>
                <a:latin typeface="Marianne"/>
                <a:cs typeface="Calibri"/>
              </a:rPr>
              <a:t>prospective</a:t>
            </a:r>
            <a:r>
              <a:rPr lang="fr-FR" sz="1100" kern="0" spc="8">
                <a:solidFill>
                  <a:sysClr val="windowText" lastClr="000000"/>
                </a:solidFill>
                <a:latin typeface="Marianne"/>
                <a:cs typeface="Calibri"/>
              </a:rPr>
              <a:t> </a:t>
            </a:r>
            <a:r>
              <a:rPr lang="fr-FR" sz="1100" kern="0">
                <a:solidFill>
                  <a:sysClr val="windowText" lastClr="000000"/>
                </a:solidFill>
                <a:latin typeface="Marianne"/>
                <a:cs typeface="Calibri"/>
              </a:rPr>
              <a:t>des</a:t>
            </a:r>
            <a:r>
              <a:rPr lang="fr-FR" sz="1100" kern="0" spc="-8">
                <a:solidFill>
                  <a:sysClr val="windowText" lastClr="000000"/>
                </a:solidFill>
                <a:latin typeface="Marianne"/>
                <a:cs typeface="Calibri"/>
              </a:rPr>
              <a:t> métiers</a:t>
            </a:r>
            <a:r>
              <a:rPr lang="fr-FR" sz="1100" kern="0" spc="45">
                <a:solidFill>
                  <a:sysClr val="windowText" lastClr="000000"/>
                </a:solidFill>
                <a:latin typeface="Marianne"/>
                <a:cs typeface="Calibri"/>
              </a:rPr>
              <a:t> </a:t>
            </a:r>
            <a:r>
              <a:rPr lang="fr-FR" sz="1100" kern="0">
                <a:solidFill>
                  <a:sysClr val="windowText" lastClr="000000"/>
                </a:solidFill>
                <a:latin typeface="Marianne"/>
                <a:cs typeface="Calibri"/>
              </a:rPr>
              <a:t>et</a:t>
            </a:r>
            <a:r>
              <a:rPr lang="fr-FR" sz="1100" kern="0" spc="-8">
                <a:solidFill>
                  <a:sysClr val="windowText" lastClr="000000"/>
                </a:solidFill>
                <a:latin typeface="Marianne"/>
                <a:cs typeface="Calibri"/>
              </a:rPr>
              <a:t> </a:t>
            </a:r>
            <a:r>
              <a:rPr lang="fr-FR" sz="1100" kern="0">
                <a:solidFill>
                  <a:sysClr val="windowText" lastClr="000000"/>
                </a:solidFill>
                <a:latin typeface="Marianne"/>
                <a:cs typeface="Calibri"/>
              </a:rPr>
              <a:t>qualifications</a:t>
            </a:r>
          </a:p>
          <a:p>
            <a:pPr marL="715645" lvl="1" indent="-150495" defTabSz="685800">
              <a:lnSpc>
                <a:spcPts val="1500"/>
              </a:lnSpc>
              <a:spcBef>
                <a:spcPts val="49"/>
              </a:spcBef>
              <a:buFont typeface="Arial"/>
              <a:buChar char="•"/>
              <a:tabLst>
                <a:tab pos="487204" algn="l"/>
              </a:tabLst>
            </a:pPr>
            <a:r>
              <a:rPr lang="fr-FR" sz="1100" kern="0">
                <a:solidFill>
                  <a:sysClr val="windowText" lastClr="000000"/>
                </a:solidFill>
                <a:latin typeface="Marianne"/>
                <a:cs typeface="Calibri"/>
              </a:rPr>
              <a:t>La</a:t>
            </a:r>
            <a:r>
              <a:rPr lang="fr-FR" sz="1100" kern="0" spc="-53">
                <a:solidFill>
                  <a:sysClr val="windowText" lastClr="000000"/>
                </a:solidFill>
                <a:latin typeface="Marianne"/>
                <a:cs typeface="Calibri"/>
              </a:rPr>
              <a:t> </a:t>
            </a:r>
            <a:r>
              <a:rPr lang="fr-FR" sz="1100" kern="0" spc="-8">
                <a:solidFill>
                  <a:sysClr val="windowText" lastClr="000000"/>
                </a:solidFill>
                <a:latin typeface="Marianne"/>
                <a:cs typeface="Calibri"/>
              </a:rPr>
              <a:t>demande</a:t>
            </a:r>
            <a:r>
              <a:rPr lang="fr-FR" sz="1100" kern="0" spc="8">
                <a:solidFill>
                  <a:sysClr val="windowText" lastClr="000000"/>
                </a:solidFill>
                <a:latin typeface="Marianne"/>
                <a:cs typeface="Calibri"/>
              </a:rPr>
              <a:t> </a:t>
            </a:r>
            <a:r>
              <a:rPr lang="fr-FR" sz="1100" kern="0" spc="-8">
                <a:solidFill>
                  <a:sysClr val="windowText" lastClr="000000"/>
                </a:solidFill>
                <a:latin typeface="Marianne"/>
                <a:cs typeface="Calibri"/>
              </a:rPr>
              <a:t>économique</a:t>
            </a:r>
            <a:endParaRPr lang="fr-FR" sz="1100" kern="0">
              <a:solidFill>
                <a:sysClr val="windowText" lastClr="000000"/>
              </a:solidFill>
              <a:latin typeface="Marianne"/>
              <a:cs typeface="Calibri"/>
            </a:endParaRPr>
          </a:p>
          <a:p>
            <a:pPr marL="715645" lvl="1" indent="-150495" defTabSz="685800">
              <a:lnSpc>
                <a:spcPts val="1500"/>
              </a:lnSpc>
              <a:buFont typeface="Arial"/>
              <a:buChar char="•"/>
              <a:tabLst>
                <a:tab pos="487204" algn="l"/>
              </a:tabLst>
            </a:pPr>
            <a:r>
              <a:rPr lang="fr-FR" sz="1100" kern="0">
                <a:solidFill>
                  <a:sysClr val="windowText" lastClr="000000"/>
                </a:solidFill>
                <a:latin typeface="Marianne"/>
                <a:cs typeface="Calibri"/>
              </a:rPr>
              <a:t>Des</a:t>
            </a:r>
            <a:r>
              <a:rPr lang="fr-FR" sz="1100" kern="0" spc="-23">
                <a:solidFill>
                  <a:sysClr val="windowText" lastClr="000000"/>
                </a:solidFill>
                <a:latin typeface="Marianne"/>
                <a:cs typeface="Calibri"/>
              </a:rPr>
              <a:t> </a:t>
            </a:r>
            <a:r>
              <a:rPr lang="fr-FR" sz="1100" kern="0" spc="-8">
                <a:solidFill>
                  <a:sysClr val="windowText" lastClr="000000"/>
                </a:solidFill>
                <a:latin typeface="Marianne"/>
                <a:cs typeface="Calibri"/>
              </a:rPr>
              <a:t>éléments</a:t>
            </a:r>
            <a:r>
              <a:rPr lang="fr-FR" sz="1100" kern="0" spc="26">
                <a:solidFill>
                  <a:sysClr val="windowText" lastClr="000000"/>
                </a:solidFill>
                <a:latin typeface="Marianne"/>
                <a:cs typeface="Calibri"/>
              </a:rPr>
              <a:t> </a:t>
            </a:r>
            <a:r>
              <a:rPr lang="fr-FR" sz="1100" kern="0">
                <a:solidFill>
                  <a:sysClr val="windowText" lastClr="000000"/>
                </a:solidFill>
                <a:latin typeface="Marianne"/>
                <a:cs typeface="Calibri"/>
              </a:rPr>
              <a:t>de</a:t>
            </a:r>
            <a:r>
              <a:rPr lang="fr-FR" sz="1100" kern="0" spc="-8">
                <a:solidFill>
                  <a:sysClr val="windowText" lastClr="000000"/>
                </a:solidFill>
                <a:latin typeface="Marianne"/>
                <a:cs typeface="Calibri"/>
              </a:rPr>
              <a:t> contexte </a:t>
            </a:r>
            <a:r>
              <a:rPr lang="fr-FR" sz="1100" kern="0">
                <a:solidFill>
                  <a:sysClr val="windowText" lastClr="000000"/>
                </a:solidFill>
                <a:latin typeface="Marianne"/>
                <a:cs typeface="Calibri"/>
              </a:rPr>
              <a:t>du</a:t>
            </a:r>
            <a:r>
              <a:rPr lang="fr-FR" sz="1100" kern="0" spc="-30">
                <a:solidFill>
                  <a:sysClr val="windowText" lastClr="000000"/>
                </a:solidFill>
                <a:latin typeface="Marianne"/>
                <a:cs typeface="Calibri"/>
              </a:rPr>
              <a:t> </a:t>
            </a:r>
            <a:r>
              <a:rPr lang="fr-FR" sz="1100" kern="0" spc="-8">
                <a:solidFill>
                  <a:sysClr val="windowText" lastClr="000000"/>
                </a:solidFill>
                <a:latin typeface="Marianne"/>
                <a:cs typeface="Calibri"/>
              </a:rPr>
              <a:t>territoire</a:t>
            </a:r>
            <a:r>
              <a:rPr lang="fr-FR" sz="1100" kern="0">
                <a:solidFill>
                  <a:sysClr val="windowText" lastClr="000000"/>
                </a:solidFill>
                <a:latin typeface="Marianne"/>
                <a:cs typeface="Calibri"/>
              </a:rPr>
              <a:t> </a:t>
            </a:r>
            <a:r>
              <a:rPr lang="fr-FR" sz="1100" kern="0" spc="-8">
                <a:solidFill>
                  <a:sysClr val="windowText" lastClr="000000"/>
                </a:solidFill>
                <a:latin typeface="Marianne"/>
                <a:cs typeface="Calibri"/>
              </a:rPr>
              <a:t>(démographie,</a:t>
            </a:r>
            <a:r>
              <a:rPr lang="fr-FR" sz="1100" kern="0" spc="68">
                <a:solidFill>
                  <a:sysClr val="windowText" lastClr="000000"/>
                </a:solidFill>
                <a:latin typeface="Marianne"/>
                <a:cs typeface="Calibri"/>
              </a:rPr>
              <a:t> </a:t>
            </a:r>
            <a:r>
              <a:rPr lang="fr-FR" sz="1100" kern="0" spc="-8">
                <a:solidFill>
                  <a:sysClr val="windowText" lastClr="000000"/>
                </a:solidFill>
                <a:latin typeface="Marianne"/>
                <a:cs typeface="Calibri"/>
              </a:rPr>
              <a:t>mobilité)….</a:t>
            </a:r>
            <a:endParaRPr lang="fr-FR" sz="1100">
              <a:solidFill>
                <a:sysClr val="windowText" lastClr="000000"/>
              </a:solidFill>
              <a:latin typeface="Marianne"/>
              <a:cs typeface="Calibri"/>
            </a:endParaRPr>
          </a:p>
        </p:txBody>
      </p:sp>
      <p:sp>
        <p:nvSpPr>
          <p:cNvPr id="64" name="ZoneTexte 63">
            <a:extLst>
              <a:ext uri="{FF2B5EF4-FFF2-40B4-BE49-F238E27FC236}">
                <a16:creationId xmlns:a16="http://schemas.microsoft.com/office/drawing/2014/main" id="{0A53CB9B-4885-4B97-B2FB-83A919D77E21}"/>
              </a:ext>
            </a:extLst>
          </p:cNvPr>
          <p:cNvSpPr txBox="1"/>
          <p:nvPr/>
        </p:nvSpPr>
        <p:spPr>
          <a:xfrm>
            <a:off x="4972310" y="4821521"/>
            <a:ext cx="3181090" cy="230832"/>
          </a:xfrm>
          <a:prstGeom prst="rect">
            <a:avLst/>
          </a:prstGeom>
          <a:noFill/>
        </p:spPr>
        <p:txBody>
          <a:bodyPr wrap="square">
            <a:spAutoFit/>
          </a:bodyPr>
          <a:lstStyle/>
          <a:p>
            <a:r>
              <a:rPr lang="fr-FR">
                <a:solidFill>
                  <a:schemeClr val="tx1">
                    <a:lumMod val="95000"/>
                    <a:lumOff val="5000"/>
                  </a:schemeClr>
                </a:solidFill>
                <a:hlinkClick r:id="rId5">
                  <a:extLst>
                    <a:ext uri="{A12FA001-AC4F-418D-AE19-62706E023703}">
                      <ahyp:hlinkClr xmlns:ahyp="http://schemas.microsoft.com/office/drawing/2018/hyperlinkcolor" val="tx"/>
                    </a:ext>
                  </a:extLst>
                </a:hlinkClick>
              </a:rPr>
              <a:t>https://orion.inserjeunes.beta.gouv.fr/panorama/region/11</a:t>
            </a:r>
            <a:r>
              <a:rPr lang="fr-FR">
                <a:solidFill>
                  <a:schemeClr val="tx1">
                    <a:lumMod val="95000"/>
                    <a:lumOff val="5000"/>
                  </a:schemeClr>
                </a:solidFill>
              </a:rPr>
              <a:t> </a:t>
            </a:r>
          </a:p>
        </p:txBody>
      </p:sp>
      <p:pic>
        <p:nvPicPr>
          <p:cNvPr id="10" name="Image 9" descr="Une image contenant logo, croquis, clipart, Graphique&#10;&#10;Description générée automatiquement">
            <a:extLst>
              <a:ext uri="{FF2B5EF4-FFF2-40B4-BE49-F238E27FC236}">
                <a16:creationId xmlns:a16="http://schemas.microsoft.com/office/drawing/2014/main" id="{4292D9EA-C07E-415C-95DE-22551A17C3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35457" y="4784218"/>
            <a:ext cx="362591" cy="364077"/>
          </a:xfrm>
          <a:prstGeom prst="rect">
            <a:avLst/>
          </a:prstGeom>
        </p:spPr>
      </p:pic>
    </p:spTree>
    <p:extLst>
      <p:ext uri="{BB962C8B-B14F-4D97-AF65-F5344CB8AC3E}">
        <p14:creationId xmlns:p14="http://schemas.microsoft.com/office/powerpoint/2010/main" val="604387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a:extLst>
              <a:ext uri="{FF2B5EF4-FFF2-40B4-BE49-F238E27FC236}">
                <a16:creationId xmlns:a16="http://schemas.microsoft.com/office/drawing/2014/main" id="{D8700DE8-7781-4CF6-867C-1EB835E82896}"/>
              </a:ext>
            </a:extLst>
          </p:cNvPr>
          <p:cNvSpPr/>
          <p:nvPr/>
        </p:nvSpPr>
        <p:spPr>
          <a:xfrm>
            <a:off x="8526678" y="4692798"/>
            <a:ext cx="744617" cy="744617"/>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67" name="Rectangle : coins arrondis 66">
            <a:extLst>
              <a:ext uri="{FF2B5EF4-FFF2-40B4-BE49-F238E27FC236}">
                <a16:creationId xmlns:a16="http://schemas.microsoft.com/office/drawing/2014/main" id="{09314313-E357-4004-AF1E-0BDA8929D365}"/>
              </a:ext>
            </a:extLst>
          </p:cNvPr>
          <p:cNvSpPr/>
          <p:nvPr/>
        </p:nvSpPr>
        <p:spPr>
          <a:xfrm>
            <a:off x="31320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6" name="Rectangle : coins arrondis 65">
            <a:extLst>
              <a:ext uri="{FF2B5EF4-FFF2-40B4-BE49-F238E27FC236}">
                <a16:creationId xmlns:a16="http://schemas.microsoft.com/office/drawing/2014/main" id="{85856DD7-8ED5-40C1-84A1-41455BEC12A1}"/>
              </a:ext>
            </a:extLst>
          </p:cNvPr>
          <p:cNvSpPr/>
          <p:nvPr/>
        </p:nvSpPr>
        <p:spPr>
          <a:xfrm>
            <a:off x="61116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sp>
        <p:nvSpPr>
          <p:cNvPr id="65" name="Rectangle : coins arrondis 64">
            <a:extLst>
              <a:ext uri="{FF2B5EF4-FFF2-40B4-BE49-F238E27FC236}">
                <a16:creationId xmlns:a16="http://schemas.microsoft.com/office/drawing/2014/main" id="{02C7356E-8AE8-4AFD-802D-6C16FD5AE088}"/>
              </a:ext>
            </a:extLst>
          </p:cNvPr>
          <p:cNvSpPr/>
          <p:nvPr/>
        </p:nvSpPr>
        <p:spPr>
          <a:xfrm>
            <a:off x="152400" y="1580220"/>
            <a:ext cx="2880000" cy="3420000"/>
          </a:xfrm>
          <a:prstGeom prst="roundRect">
            <a:avLst>
              <a:gd name="adj" fmla="val 4664"/>
            </a:avLst>
          </a:prstGeom>
          <a:solidFill>
            <a:srgbClr val="2E5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50"/>
          </a:p>
        </p:txBody>
      </p:sp>
      <p:grpSp>
        <p:nvGrpSpPr>
          <p:cNvPr id="21" name="Group 21"/>
          <p:cNvGrpSpPr/>
          <p:nvPr/>
        </p:nvGrpSpPr>
        <p:grpSpPr>
          <a:xfrm>
            <a:off x="358422" y="1189415"/>
            <a:ext cx="771525" cy="771525"/>
            <a:chOff x="0" y="0"/>
            <a:chExt cx="2057400" cy="2057400"/>
          </a:xfrm>
        </p:grpSpPr>
        <p:grpSp>
          <p:nvGrpSpPr>
            <p:cNvPr id="22" name="Group 22"/>
            <p:cNvGrpSpPr/>
            <p:nvPr/>
          </p:nvGrpSpPr>
          <p:grpSpPr>
            <a:xfrm>
              <a:off x="0" y="0"/>
              <a:ext cx="2057400" cy="20574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4" name="TextBox 2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25" name="Freeform 25"/>
            <p:cNvSpPr/>
            <p:nvPr/>
          </p:nvSpPr>
          <p:spPr>
            <a:xfrm>
              <a:off x="240812" y="271014"/>
              <a:ext cx="1575776" cy="1515372"/>
            </a:xfrm>
            <a:custGeom>
              <a:avLst/>
              <a:gdLst/>
              <a:ahLst/>
              <a:cxnLst/>
              <a:rect l="l" t="t" r="r" b="b"/>
              <a:pathLst>
                <a:path w="1575776" h="1515372">
                  <a:moveTo>
                    <a:pt x="0" y="0"/>
                  </a:moveTo>
                  <a:lnTo>
                    <a:pt x="1575776" y="0"/>
                  </a:lnTo>
                  <a:lnTo>
                    <a:pt x="1575776" y="1515372"/>
                  </a:lnTo>
                  <a:lnTo>
                    <a:pt x="0" y="1515372"/>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grpSp>
        <p:nvGrpSpPr>
          <p:cNvPr id="31" name="Group 31"/>
          <p:cNvGrpSpPr/>
          <p:nvPr/>
        </p:nvGrpSpPr>
        <p:grpSpPr>
          <a:xfrm>
            <a:off x="3335456" y="1189415"/>
            <a:ext cx="771525" cy="771525"/>
            <a:chOff x="0" y="0"/>
            <a:chExt cx="2057400" cy="2057400"/>
          </a:xfrm>
        </p:grpSpPr>
        <p:grpSp>
          <p:nvGrpSpPr>
            <p:cNvPr id="32" name="Group 32"/>
            <p:cNvGrpSpPr/>
            <p:nvPr/>
          </p:nvGrpSpPr>
          <p:grpSpPr>
            <a:xfrm>
              <a:off x="0" y="0"/>
              <a:ext cx="2057400" cy="205740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34"/>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35" name="Freeform 35"/>
            <p:cNvSpPr/>
            <p:nvPr/>
          </p:nvSpPr>
          <p:spPr>
            <a:xfrm>
              <a:off x="193839" y="223059"/>
              <a:ext cx="1669722" cy="1611282"/>
            </a:xfrm>
            <a:custGeom>
              <a:avLst/>
              <a:gdLst/>
              <a:ahLst/>
              <a:cxnLst/>
              <a:rect l="l" t="t" r="r" b="b"/>
              <a:pathLst>
                <a:path w="1669722" h="1611282">
                  <a:moveTo>
                    <a:pt x="0" y="0"/>
                  </a:moveTo>
                  <a:lnTo>
                    <a:pt x="1669722" y="0"/>
                  </a:lnTo>
                  <a:lnTo>
                    <a:pt x="1669722" y="1611282"/>
                  </a:lnTo>
                  <a:lnTo>
                    <a:pt x="0" y="16112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46" name="Group 46"/>
          <p:cNvGrpSpPr/>
          <p:nvPr/>
        </p:nvGrpSpPr>
        <p:grpSpPr>
          <a:xfrm>
            <a:off x="6312490" y="1189415"/>
            <a:ext cx="771525" cy="771525"/>
            <a:chOff x="0" y="0"/>
            <a:chExt cx="2057400" cy="2057400"/>
          </a:xfrm>
        </p:grpSpPr>
        <p:grpSp>
          <p:nvGrpSpPr>
            <p:cNvPr id="47" name="Group 47"/>
            <p:cNvGrpSpPr/>
            <p:nvPr/>
          </p:nvGrpSpPr>
          <p:grpSpPr>
            <a:xfrm>
              <a:off x="0" y="0"/>
              <a:ext cx="2057400" cy="205740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49" name="TextBox 4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lang="fr-FR" sz="450"/>
              </a:p>
            </p:txBody>
          </p:sp>
        </p:grpSp>
        <p:sp>
          <p:nvSpPr>
            <p:cNvPr id="50" name="Freeform 50"/>
            <p:cNvSpPr/>
            <p:nvPr/>
          </p:nvSpPr>
          <p:spPr>
            <a:xfrm>
              <a:off x="125382" y="524348"/>
              <a:ext cx="1806636" cy="1008705"/>
            </a:xfrm>
            <a:custGeom>
              <a:avLst/>
              <a:gdLst/>
              <a:ahLst/>
              <a:cxnLst/>
              <a:rect l="l" t="t" r="r" b="b"/>
              <a:pathLst>
                <a:path w="1806636" h="1008705">
                  <a:moveTo>
                    <a:pt x="0" y="0"/>
                  </a:moveTo>
                  <a:lnTo>
                    <a:pt x="1806636" y="0"/>
                  </a:lnTo>
                  <a:lnTo>
                    <a:pt x="1806636" y="1008704"/>
                  </a:lnTo>
                  <a:lnTo>
                    <a:pt x="0" y="100870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sp>
        <p:nvSpPr>
          <p:cNvPr id="57" name="TextBox 57"/>
          <p:cNvSpPr txBox="1"/>
          <p:nvPr/>
        </p:nvSpPr>
        <p:spPr>
          <a:xfrm>
            <a:off x="238342" y="1951411"/>
            <a:ext cx="2700000" cy="2805063"/>
          </a:xfrm>
          <a:prstGeom prst="rect">
            <a:avLst/>
          </a:prstGeom>
        </p:spPr>
        <p:txBody>
          <a:bodyPr lIns="0" tIns="0" rIns="0" bIns="0" rtlCol="0" anchor="t">
            <a:spAutoFit/>
          </a:bodyPr>
          <a:lstStyle/>
          <a:p>
            <a:pPr>
              <a:lnSpc>
                <a:spcPts val="1560"/>
              </a:lnSpc>
              <a:spcAft>
                <a:spcPts val="600"/>
              </a:spcAft>
            </a:pPr>
            <a:r>
              <a:rPr lang="fr-FR" sz="1050">
                <a:solidFill>
                  <a:srgbClr val="FFFFFF"/>
                </a:solidFill>
                <a:latin typeface="Marianne"/>
              </a:rPr>
              <a:t>De l'évolution des compétences attendues en entreprises : nouveaux gestes métiers et </a:t>
            </a:r>
            <a:r>
              <a:rPr lang="fr-FR" sz="1050" err="1">
                <a:solidFill>
                  <a:srgbClr val="FFFFFF"/>
                </a:solidFill>
                <a:latin typeface="Marianne"/>
              </a:rPr>
              <a:t>softskills</a:t>
            </a:r>
            <a:r>
              <a:rPr lang="fr-FR" sz="1050">
                <a:solidFill>
                  <a:srgbClr val="FFFFFF"/>
                </a:solidFill>
                <a:latin typeface="Marianne"/>
              </a:rPr>
              <a:t>. En participants aux stages proposés par la DAFPIC (CMEE), IPE, les CMQ, plateforme </a:t>
            </a:r>
            <a:r>
              <a:rPr lang="fr-FR" sz="1050" err="1">
                <a:solidFill>
                  <a:srgbClr val="FFFFFF"/>
                </a:solidFill>
                <a:latin typeface="Marianne"/>
              </a:rPr>
              <a:t>Cgénial</a:t>
            </a:r>
            <a:r>
              <a:rPr lang="fr-FR" sz="1050">
                <a:solidFill>
                  <a:srgbClr val="FFFFFF"/>
                </a:solidFill>
                <a:latin typeface="Marianne"/>
              </a:rPr>
              <a:t>.</a:t>
            </a:r>
            <a:endParaRPr lang="fr-FR" sz="1050">
              <a:solidFill>
                <a:srgbClr val="FFFFFF"/>
              </a:solidFill>
              <a:highlight>
                <a:srgbClr val="FFFF00"/>
              </a:highlight>
              <a:latin typeface="Marianne" panose="02000000000000000000" pitchFamily="50" charset="0"/>
            </a:endParaRPr>
          </a:p>
          <a:p>
            <a:pPr>
              <a:lnSpc>
                <a:spcPts val="1560"/>
              </a:lnSpc>
              <a:spcAft>
                <a:spcPts val="600"/>
              </a:spcAft>
            </a:pPr>
            <a:r>
              <a:rPr lang="fr-FR" sz="1050">
                <a:solidFill>
                  <a:srgbClr val="FFFFFF"/>
                </a:solidFill>
                <a:latin typeface="Marianne"/>
              </a:rPr>
              <a:t>Utiliser le </a:t>
            </a:r>
            <a:r>
              <a:rPr lang="fr-FR" sz="1050">
                <a:solidFill>
                  <a:srgbClr val="FFFFFF"/>
                </a:solidFill>
                <a:latin typeface="Marianne"/>
                <a:hlinkClick r:id="rId10">
                  <a:extLst>
                    <a:ext uri="{A12FA001-AC4F-418D-AE19-62706E023703}">
                      <ahyp:hlinkClr xmlns:ahyp="http://schemas.microsoft.com/office/drawing/2018/hyperlinkcolor" val="tx"/>
                    </a:ext>
                  </a:extLst>
                </a:hlinkClick>
              </a:rPr>
              <a:t>modèle de convention de stage enseignant</a:t>
            </a:r>
            <a:r>
              <a:rPr lang="fr-FR" sz="1050">
                <a:solidFill>
                  <a:srgbClr val="FFFFFF"/>
                </a:solidFill>
                <a:latin typeface="Marianne"/>
              </a:rPr>
              <a:t>.</a:t>
            </a:r>
            <a:endParaRPr lang="fr-FR" sz="1050"/>
          </a:p>
          <a:p>
            <a:pPr>
              <a:lnSpc>
                <a:spcPts val="1560"/>
              </a:lnSpc>
              <a:spcAft>
                <a:spcPts val="600"/>
              </a:spcAft>
            </a:pPr>
            <a:r>
              <a:rPr lang="fr-FR" sz="1050">
                <a:solidFill>
                  <a:srgbClr val="FFFFFF"/>
                </a:solidFill>
                <a:latin typeface="Marianne"/>
              </a:rPr>
              <a:t>Des outils pédagogiques à disposition pour enseigner autrement et favoriser les apprentissages des élèves en classes hétérogènes. En se formant avec RVP, la </a:t>
            </a:r>
            <a:r>
              <a:rPr lang="fr-FR" sz="1050" err="1">
                <a:solidFill>
                  <a:srgbClr val="FFFFFF"/>
                </a:solidFill>
                <a:latin typeface="Marianne"/>
              </a:rPr>
              <a:t>Cardie</a:t>
            </a:r>
            <a:r>
              <a:rPr lang="fr-FR" sz="1050">
                <a:solidFill>
                  <a:srgbClr val="FFFFFF"/>
                </a:solidFill>
                <a:latin typeface="Marianne"/>
              </a:rPr>
              <a:t> (les fablab), Canope, etc.</a:t>
            </a:r>
          </a:p>
        </p:txBody>
      </p:sp>
      <p:sp>
        <p:nvSpPr>
          <p:cNvPr id="58" name="TextBox 58"/>
          <p:cNvSpPr txBox="1"/>
          <p:nvPr/>
        </p:nvSpPr>
        <p:spPr>
          <a:xfrm>
            <a:off x="179080" y="125888"/>
            <a:ext cx="4621520" cy="923330"/>
          </a:xfrm>
          <a:prstGeom prst="rect">
            <a:avLst/>
          </a:prstGeom>
        </p:spPr>
        <p:txBody>
          <a:bodyPr wrap="square" lIns="0" tIns="0" rIns="0" bIns="0" rtlCol="0" anchor="t">
            <a:spAutoFit/>
          </a:bodyPr>
          <a:lstStyle/>
          <a:p>
            <a:r>
              <a:rPr lang="fr-FR" sz="2400">
                <a:solidFill>
                  <a:srgbClr val="E62967"/>
                </a:solidFill>
                <a:latin typeface="Marianne ExtraBold" panose="02000000000000000000" pitchFamily="50" charset="0"/>
              </a:rPr>
              <a:t>MESURE 12</a:t>
            </a:r>
            <a:r>
              <a:rPr lang="fr-FR" sz="2400">
                <a:solidFill>
                  <a:srgbClr val="27347F"/>
                </a:solidFill>
                <a:latin typeface="Marianne ExtraBold" panose="02000000000000000000" pitchFamily="50" charset="0"/>
              </a:rPr>
              <a:t> </a:t>
            </a:r>
            <a:r>
              <a:rPr lang="fr-FR" sz="1800">
                <a:solidFill>
                  <a:srgbClr val="27347F"/>
                </a:solidFill>
                <a:latin typeface="Marianne" panose="02000000000000000000" pitchFamily="50" charset="0"/>
              </a:rPr>
              <a:t>- Permettre une nouvelle approche pédagogique du lycée professionnel autour du projet de l’élève</a:t>
            </a:r>
          </a:p>
        </p:txBody>
      </p:sp>
      <p:sp>
        <p:nvSpPr>
          <p:cNvPr id="59" name="TextBox 59"/>
          <p:cNvSpPr txBox="1"/>
          <p:nvPr/>
        </p:nvSpPr>
        <p:spPr>
          <a:xfrm>
            <a:off x="1346060" y="1300578"/>
            <a:ext cx="1227174" cy="257827"/>
          </a:xfrm>
          <a:prstGeom prst="rect">
            <a:avLst/>
          </a:prstGeom>
        </p:spPr>
        <p:txBody>
          <a:bodyPr lIns="0" tIns="0" rIns="0" bIns="0" rtlCol="0" anchor="t">
            <a:spAutoFit/>
          </a:bodyPr>
          <a:lstStyle/>
          <a:p>
            <a:pPr>
              <a:lnSpc>
                <a:spcPts val="2145"/>
              </a:lnSpc>
            </a:pPr>
            <a:r>
              <a:rPr lang="fr-FR" sz="1650">
                <a:solidFill>
                  <a:srgbClr val="FFA8A8"/>
                </a:solidFill>
                <a:latin typeface="Marianne ExtraBold"/>
              </a:rPr>
              <a:t>S’informer</a:t>
            </a:r>
          </a:p>
        </p:txBody>
      </p:sp>
      <p:sp>
        <p:nvSpPr>
          <p:cNvPr id="60" name="TextBox 60"/>
          <p:cNvSpPr txBox="1"/>
          <p:nvPr/>
        </p:nvSpPr>
        <p:spPr>
          <a:xfrm>
            <a:off x="4282518" y="1300578"/>
            <a:ext cx="1227174" cy="527132"/>
          </a:xfrm>
          <a:prstGeom prst="rect">
            <a:avLst/>
          </a:prstGeom>
        </p:spPr>
        <p:txBody>
          <a:bodyPr lIns="0" tIns="0" rIns="0" bIns="0" rtlCol="0" anchor="t">
            <a:spAutoFit/>
          </a:bodyPr>
          <a:lstStyle/>
          <a:p>
            <a:pPr>
              <a:lnSpc>
                <a:spcPts val="2145"/>
              </a:lnSpc>
            </a:pPr>
            <a:r>
              <a:rPr lang="fr-FR" sz="1650">
                <a:solidFill>
                  <a:srgbClr val="FFA8A8"/>
                </a:solidFill>
                <a:latin typeface="Marianne ExtraBold"/>
              </a:rPr>
              <a:t>S’inspirer</a:t>
            </a:r>
          </a:p>
          <a:p>
            <a:pPr>
              <a:lnSpc>
                <a:spcPts val="2145"/>
              </a:lnSpc>
            </a:pPr>
            <a:endParaRPr lang="fr-FR" sz="1650">
              <a:solidFill>
                <a:srgbClr val="FFA8A8"/>
              </a:solidFill>
              <a:highlight>
                <a:srgbClr val="FFFF00"/>
              </a:highlight>
              <a:latin typeface="Marianne ExtraBold" panose="02000000000000000000" pitchFamily="50" charset="0"/>
            </a:endParaRPr>
          </a:p>
        </p:txBody>
      </p:sp>
      <p:sp>
        <p:nvSpPr>
          <p:cNvPr id="61" name="TextBox 61"/>
          <p:cNvSpPr txBox="1"/>
          <p:nvPr/>
        </p:nvSpPr>
        <p:spPr>
          <a:xfrm>
            <a:off x="7223738" y="1300578"/>
            <a:ext cx="1561840" cy="254557"/>
          </a:xfrm>
          <a:prstGeom prst="rect">
            <a:avLst/>
          </a:prstGeom>
        </p:spPr>
        <p:txBody>
          <a:bodyPr lIns="0" tIns="0" rIns="0" bIns="0" rtlCol="0" anchor="t">
            <a:spAutoFit/>
          </a:bodyPr>
          <a:lstStyle/>
          <a:p>
            <a:pPr>
              <a:lnSpc>
                <a:spcPts val="2145"/>
              </a:lnSpc>
            </a:pPr>
            <a:r>
              <a:rPr lang="fr-FR" sz="1650">
                <a:solidFill>
                  <a:srgbClr val="FFA8A8"/>
                </a:solidFill>
                <a:latin typeface="Marianne ExtraBold" panose="02000000000000000000" pitchFamily="50" charset="0"/>
              </a:rPr>
              <a:t>Se questionner</a:t>
            </a:r>
          </a:p>
        </p:txBody>
      </p:sp>
      <p:sp>
        <p:nvSpPr>
          <p:cNvPr id="62" name="TextBox 62"/>
          <p:cNvSpPr txBox="1"/>
          <p:nvPr/>
        </p:nvSpPr>
        <p:spPr>
          <a:xfrm>
            <a:off x="3230283" y="1960940"/>
            <a:ext cx="2700000" cy="2750561"/>
          </a:xfrm>
          <a:prstGeom prst="rect">
            <a:avLst/>
          </a:prstGeom>
        </p:spPr>
        <p:txBody>
          <a:bodyPr lIns="0" tIns="0" rIns="0" bIns="0" rtlCol="0" anchor="t">
            <a:spAutoFit/>
          </a:bodyPr>
          <a:lstStyle/>
          <a:p>
            <a:pPr>
              <a:lnSpc>
                <a:spcPts val="1560"/>
              </a:lnSpc>
              <a:spcAft>
                <a:spcPts val="600"/>
              </a:spcAft>
            </a:pPr>
            <a:r>
              <a:rPr lang="fr-FR" sz="1100">
                <a:solidFill>
                  <a:schemeClr val="bg1"/>
                </a:solidFill>
                <a:latin typeface="Marianne"/>
              </a:rPr>
              <a:t>PROFAN se déploiera sur l'académie de Versailles à la rentrée  scolaire 2024. </a:t>
            </a:r>
            <a:endParaRPr lang="en-US" sz="1100">
              <a:solidFill>
                <a:schemeClr val="bg1"/>
              </a:solidFill>
              <a:cs typeface="Calibri"/>
            </a:endParaRPr>
          </a:p>
          <a:p>
            <a:pPr marL="171450" indent="-171450">
              <a:lnSpc>
                <a:spcPts val="1560"/>
              </a:lnSpc>
              <a:spcAft>
                <a:spcPts val="600"/>
              </a:spcAft>
              <a:buFont typeface="Arial" panose="020B0604020202020204" pitchFamily="34" charset="0"/>
              <a:buChar char="•"/>
            </a:pPr>
            <a:r>
              <a:rPr lang="fr-FR" sz="1000">
                <a:solidFill>
                  <a:schemeClr val="bg1"/>
                </a:solidFill>
                <a:latin typeface="Marianne" panose="02000000000000000000" pitchFamily="50" charset="0"/>
                <a:ea typeface="+mn-lt"/>
                <a:cs typeface="+mn-lt"/>
                <a:hlinkClick r:id="rId11">
                  <a:extLst>
                    <a:ext uri="{A12FA001-AC4F-418D-AE19-62706E023703}">
                      <ahyp:hlinkClr xmlns:ahyp="http://schemas.microsoft.com/office/drawing/2018/hyperlinkcolor" val="tx"/>
                    </a:ext>
                  </a:extLst>
                </a:hlinkClick>
              </a:rPr>
              <a:t>Présentation de PROFAN</a:t>
            </a:r>
            <a:endParaRPr lang="fr-FR" sz="1000">
              <a:solidFill>
                <a:schemeClr val="bg1"/>
              </a:solidFill>
              <a:latin typeface="Marianne" panose="02000000000000000000" pitchFamily="50" charset="0"/>
              <a:ea typeface="+mn-lt"/>
              <a:cs typeface="+mn-lt"/>
            </a:endParaRPr>
          </a:p>
          <a:p>
            <a:pPr marL="171450" indent="-171450">
              <a:lnSpc>
                <a:spcPts val="1560"/>
              </a:lnSpc>
              <a:spcAft>
                <a:spcPts val="600"/>
              </a:spcAft>
              <a:buFont typeface="Arial" panose="020B0604020202020204" pitchFamily="34" charset="0"/>
              <a:buChar char="•"/>
            </a:pPr>
            <a:r>
              <a:rPr lang="fr-FR" sz="1000">
                <a:solidFill>
                  <a:schemeClr val="bg1"/>
                </a:solidFill>
                <a:latin typeface="Marianne" panose="02000000000000000000" pitchFamily="50" charset="0"/>
                <a:ea typeface="+mn-lt"/>
                <a:cs typeface="+mn-lt"/>
                <a:hlinkClick r:id="rId12">
                  <a:extLst>
                    <a:ext uri="{A12FA001-AC4F-418D-AE19-62706E023703}">
                      <ahyp:hlinkClr xmlns:ahyp="http://schemas.microsoft.com/office/drawing/2018/hyperlinkcolor" val="tx"/>
                    </a:ext>
                  </a:extLst>
                </a:hlinkClick>
              </a:rPr>
              <a:t>Premier bilan PROFAN dans les académies expérimentatrices</a:t>
            </a:r>
            <a:endParaRPr lang="fr-FR" sz="1000">
              <a:solidFill>
                <a:schemeClr val="bg1"/>
              </a:solidFill>
              <a:latin typeface="Marianne" panose="02000000000000000000" pitchFamily="50" charset="0"/>
              <a:cs typeface="Calibri"/>
            </a:endParaRPr>
          </a:p>
          <a:p>
            <a:pPr>
              <a:lnSpc>
                <a:spcPts val="1560"/>
              </a:lnSpc>
            </a:pPr>
            <a:r>
              <a:rPr lang="fr-FR" sz="1100">
                <a:solidFill>
                  <a:schemeClr val="bg1"/>
                </a:solidFill>
                <a:latin typeface="Marianne"/>
                <a:ea typeface="+mn-lt"/>
                <a:cs typeface="+mn-lt"/>
              </a:rPr>
              <a:t>Compétences psychosociales (CPS) - Formations en ligne  : </a:t>
            </a:r>
          </a:p>
          <a:p>
            <a:pPr marL="171450" indent="-171450">
              <a:lnSpc>
                <a:spcPts val="1560"/>
              </a:lnSpc>
              <a:spcAft>
                <a:spcPts val="600"/>
              </a:spcAft>
              <a:buFont typeface="Arial" panose="020B0604020202020204" pitchFamily="34" charset="0"/>
              <a:buChar char="•"/>
            </a:pPr>
            <a:r>
              <a:rPr lang="fr-FR" sz="1000">
                <a:solidFill>
                  <a:schemeClr val="bg1"/>
                </a:solidFill>
                <a:latin typeface="Marianne" panose="02000000000000000000" pitchFamily="50" charset="0"/>
                <a:ea typeface="+mn-lt"/>
                <a:cs typeface="+mn-lt"/>
                <a:hlinkClick r:id="rId13">
                  <a:extLst>
                    <a:ext uri="{A12FA001-AC4F-418D-AE19-62706E023703}">
                      <ahyp:hlinkClr xmlns:ahyp="http://schemas.microsoft.com/office/drawing/2018/hyperlinkcolor" val="tx"/>
                    </a:ext>
                  </a:extLst>
                </a:hlinkClick>
              </a:rPr>
              <a:t>Renforcer la résilience des élèves et leurs CPS : quelles pratiques, quels défis ?</a:t>
            </a:r>
            <a:endParaRPr lang="fr-FR" sz="1000">
              <a:solidFill>
                <a:schemeClr val="bg1"/>
              </a:solidFill>
              <a:latin typeface="Marianne" panose="02000000000000000000" pitchFamily="50" charset="0"/>
              <a:cs typeface="Calibri"/>
            </a:endParaRPr>
          </a:p>
          <a:p>
            <a:pPr marL="171450" indent="-171450">
              <a:lnSpc>
                <a:spcPts val="1560"/>
              </a:lnSpc>
              <a:buFont typeface="Arial" panose="020B0604020202020204" pitchFamily="34" charset="0"/>
              <a:buChar char="•"/>
            </a:pPr>
            <a:r>
              <a:rPr lang="fr-FR" sz="1000">
                <a:solidFill>
                  <a:schemeClr val="bg1"/>
                </a:solidFill>
                <a:latin typeface="Marianne" panose="02000000000000000000" pitchFamily="50" charset="0"/>
                <a:ea typeface="+mn-lt"/>
                <a:cs typeface="+mn-lt"/>
                <a:hlinkClick r:id="rId14">
                  <a:extLst>
                    <a:ext uri="{A12FA001-AC4F-418D-AE19-62706E023703}">
                      <ahyp:hlinkClr xmlns:ahyp="http://schemas.microsoft.com/office/drawing/2018/hyperlinkcolor" val="tx"/>
                    </a:ext>
                  </a:extLst>
                </a:hlinkClick>
              </a:rPr>
              <a:t>Enquête scientifique – le rôle et les pratiques des enseignants dans le développement des CPS à l’école</a:t>
            </a:r>
            <a:endParaRPr lang="fr-FR" sz="1050">
              <a:solidFill>
                <a:schemeClr val="bg1"/>
              </a:solidFill>
              <a:latin typeface="Marianne" panose="02000000000000000000" pitchFamily="50" charset="0"/>
              <a:cs typeface="Calibri"/>
            </a:endParaRPr>
          </a:p>
        </p:txBody>
      </p:sp>
      <p:sp>
        <p:nvSpPr>
          <p:cNvPr id="63" name="TextBox 63"/>
          <p:cNvSpPr txBox="1"/>
          <p:nvPr/>
        </p:nvSpPr>
        <p:spPr>
          <a:xfrm>
            <a:off x="6212553" y="1951411"/>
            <a:ext cx="2700000" cy="2854692"/>
          </a:xfrm>
          <a:prstGeom prst="rect">
            <a:avLst/>
          </a:prstGeom>
        </p:spPr>
        <p:txBody>
          <a:bodyPr wrap="square" lIns="0" tIns="0" rIns="0" bIns="0" rtlCol="0" anchor="t">
            <a:spAutoFit/>
          </a:bodyPr>
          <a:lstStyle/>
          <a:p>
            <a:pPr marL="171450" indent="-171450">
              <a:lnSpc>
                <a:spcPts val="1560"/>
              </a:lnSpc>
              <a:buFont typeface="Wingdings" panose="05000000000000000000" pitchFamily="2" charset="2"/>
              <a:buChar char="ü"/>
            </a:pPr>
            <a:r>
              <a:rPr lang="fr-FR" sz="1000">
                <a:solidFill>
                  <a:srgbClr val="FFFFFF"/>
                </a:solidFill>
                <a:latin typeface="Marianne"/>
              </a:rPr>
              <a:t>Quels besoins en formations pour développer les </a:t>
            </a:r>
            <a:r>
              <a:rPr lang="fr-FR" sz="1000" err="1">
                <a:solidFill>
                  <a:srgbClr val="FFFFFF"/>
                </a:solidFill>
                <a:latin typeface="Marianne"/>
              </a:rPr>
              <a:t>softskills</a:t>
            </a:r>
            <a:r>
              <a:rPr lang="fr-FR" sz="1000">
                <a:solidFill>
                  <a:srgbClr val="FFFFFF"/>
                </a:solidFill>
                <a:latin typeface="Marianne"/>
              </a:rPr>
              <a:t> des élèves ?</a:t>
            </a:r>
          </a:p>
          <a:p>
            <a:pPr marL="171450" indent="-171450">
              <a:lnSpc>
                <a:spcPts val="1560"/>
              </a:lnSpc>
              <a:buFont typeface="Wingdings" panose="05000000000000000000" pitchFamily="2" charset="2"/>
              <a:buChar char="ü"/>
            </a:pPr>
            <a:r>
              <a:rPr lang="fr-FR" sz="1000">
                <a:solidFill>
                  <a:srgbClr val="FFFFFF"/>
                </a:solidFill>
                <a:latin typeface="Marianne"/>
              </a:rPr>
              <a:t>Quels besoins en formations en lien avec ma carte des formations établissement et évolutions métiers ?</a:t>
            </a:r>
          </a:p>
          <a:p>
            <a:pPr marL="171450" indent="-171450">
              <a:lnSpc>
                <a:spcPts val="1560"/>
              </a:lnSpc>
              <a:buFont typeface="Wingdings" panose="05000000000000000000" pitchFamily="2" charset="2"/>
              <a:buChar char="ü"/>
            </a:pPr>
            <a:r>
              <a:rPr lang="fr-FR" sz="1000">
                <a:solidFill>
                  <a:srgbClr val="FFFFFF"/>
                </a:solidFill>
                <a:latin typeface="Marianne"/>
              </a:rPr>
              <a:t>Quels lieux de formation : CMQ, partenaires du lycée, partenaires DAFPIC...</a:t>
            </a:r>
          </a:p>
          <a:p>
            <a:pPr marL="171450" indent="-171450">
              <a:lnSpc>
                <a:spcPts val="1560"/>
              </a:lnSpc>
              <a:buFont typeface="Wingdings" panose="05000000000000000000" pitchFamily="2" charset="2"/>
              <a:buChar char="ü"/>
            </a:pPr>
            <a:r>
              <a:rPr lang="fr-FR" sz="1000">
                <a:solidFill>
                  <a:srgbClr val="FFFFFF"/>
                </a:solidFill>
                <a:latin typeface="Marianne"/>
              </a:rPr>
              <a:t>Quels formats de formations : visite ou immersion dans un service, certification nécessaire, en individuel, en équipe pédagogique, par une FIL… ?</a:t>
            </a:r>
          </a:p>
          <a:p>
            <a:pPr marL="171450" indent="-171450">
              <a:lnSpc>
                <a:spcPts val="1560"/>
              </a:lnSpc>
              <a:buFont typeface="Wingdings" panose="05000000000000000000" pitchFamily="2" charset="2"/>
              <a:buChar char="ü"/>
            </a:pPr>
            <a:r>
              <a:rPr lang="fr-FR" sz="1000">
                <a:solidFill>
                  <a:srgbClr val="FFFFFF"/>
                </a:solidFill>
                <a:latin typeface="Marianne"/>
              </a:rPr>
              <a:t>Quelle cible d’enseignants : profil EG et/ou ET ; selon quel plan pluri annuel ?</a:t>
            </a:r>
          </a:p>
        </p:txBody>
      </p:sp>
      <p:sp>
        <p:nvSpPr>
          <p:cNvPr id="29" name="TextBox 56">
            <a:extLst>
              <a:ext uri="{FF2B5EF4-FFF2-40B4-BE49-F238E27FC236}">
                <a16:creationId xmlns:a16="http://schemas.microsoft.com/office/drawing/2014/main" id="{9A8FFA16-ED1B-45E1-87C6-56348076200F}"/>
              </a:ext>
            </a:extLst>
          </p:cNvPr>
          <p:cNvSpPr txBox="1"/>
          <p:nvPr/>
        </p:nvSpPr>
        <p:spPr>
          <a:xfrm>
            <a:off x="4786745" y="34608"/>
            <a:ext cx="4291999" cy="1077218"/>
          </a:xfrm>
          <a:prstGeom prst="rect">
            <a:avLst/>
          </a:prstGeom>
        </p:spPr>
        <p:txBody>
          <a:bodyPr wrap="square" lIns="0" tIns="0" rIns="0" bIns="0" rtlCol="0" anchor="t">
            <a:spAutoFit/>
          </a:bodyPr>
          <a:lstStyle/>
          <a:p>
            <a:pPr algn="just">
              <a:lnSpc>
                <a:spcPts val="1200"/>
              </a:lnSpc>
            </a:pPr>
            <a:r>
              <a:rPr lang="fr-FR" sz="1000">
                <a:solidFill>
                  <a:srgbClr val="545454"/>
                </a:solidFill>
                <a:latin typeface="Marianne"/>
              </a:rPr>
              <a:t>La formation des professeurs en lycée professionnel sera profondément renouvelée afin de leur permettre de :​ répondre aux besoins nouveaux, en lien avec l’évolution de la carte des formations ;​ se former en entreprise ou dans un campus des métiers et des qualifications a minima tous les trois ans (professeurs du domaine professionnel) ;​ disposer d’une « trousse des compétences sociales et comportementales » à transmettre aux élèves de lycée professionnel.</a:t>
            </a:r>
          </a:p>
        </p:txBody>
      </p:sp>
      <p:pic>
        <p:nvPicPr>
          <p:cNvPr id="3" name="Image 2" descr="Une image contenant logo, croquis, clipart, Graphique&#10;&#10;Description générée automatiquement">
            <a:extLst>
              <a:ext uri="{FF2B5EF4-FFF2-40B4-BE49-F238E27FC236}">
                <a16:creationId xmlns:a16="http://schemas.microsoft.com/office/drawing/2014/main" id="{A4830A8B-6BD9-077F-31E3-A9046D6FCD6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363894" y="2762015"/>
            <a:ext cx="464820" cy="466725"/>
          </a:xfrm>
          <a:prstGeom prst="rect">
            <a:avLst/>
          </a:prstGeom>
        </p:spPr>
      </p:pic>
      <p:pic>
        <p:nvPicPr>
          <p:cNvPr id="36" name="Image 35" descr="Une image contenant logo, croquis, clipart, Graphique&#10;&#10;Description générée automatiquement">
            <a:extLst>
              <a:ext uri="{FF2B5EF4-FFF2-40B4-BE49-F238E27FC236}">
                <a16:creationId xmlns:a16="http://schemas.microsoft.com/office/drawing/2014/main" id="{2A4D3D1B-2E62-40F8-8A45-898EE4CB784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645463" y="3789724"/>
            <a:ext cx="464820" cy="466725"/>
          </a:xfrm>
          <a:prstGeom prst="rect">
            <a:avLst/>
          </a:prstGeom>
        </p:spPr>
      </p:pic>
      <p:pic>
        <p:nvPicPr>
          <p:cNvPr id="37" name="Image 36" descr="Une image contenant logo, croquis, clipart, Graphique&#10;&#10;Description générée automatiquement">
            <a:extLst>
              <a:ext uri="{FF2B5EF4-FFF2-40B4-BE49-F238E27FC236}">
                <a16:creationId xmlns:a16="http://schemas.microsoft.com/office/drawing/2014/main" id="{69EFEB3B-5ACD-4B3C-BFE5-97DDB3F5424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464972" y="4359701"/>
            <a:ext cx="464820" cy="466725"/>
          </a:xfrm>
          <a:prstGeom prst="rect">
            <a:avLst/>
          </a:prstGeom>
        </p:spPr>
      </p:pic>
      <p:pic>
        <p:nvPicPr>
          <p:cNvPr id="38" name="Image 37" descr="Une image contenant logo, croquis, clipart, Graphique&#10;&#10;Description générée automatiquement">
            <a:extLst>
              <a:ext uri="{FF2B5EF4-FFF2-40B4-BE49-F238E27FC236}">
                <a16:creationId xmlns:a16="http://schemas.microsoft.com/office/drawing/2014/main" id="{6E4C5E45-4E31-49A4-8D84-5632F2334AC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550071" y="3181342"/>
            <a:ext cx="464820" cy="466725"/>
          </a:xfrm>
          <a:prstGeom prst="rect">
            <a:avLst/>
          </a:prstGeom>
        </p:spPr>
      </p:pic>
      <p:pic>
        <p:nvPicPr>
          <p:cNvPr id="2" name="Image 1" descr="Une image contenant logo, croquis, clipart, Graphique&#10;&#10;Description générée automatiquement">
            <a:extLst>
              <a:ext uri="{FF2B5EF4-FFF2-40B4-BE49-F238E27FC236}">
                <a16:creationId xmlns:a16="http://schemas.microsoft.com/office/drawing/2014/main" id="{753A75BE-6826-756A-4C2F-5C84AB58566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001765" y="2318009"/>
            <a:ext cx="464820" cy="466725"/>
          </a:xfrm>
          <a:prstGeom prst="rect">
            <a:avLst/>
          </a:prstGeom>
        </p:spPr>
      </p:pic>
    </p:spTree>
    <p:extLst>
      <p:ext uri="{BB962C8B-B14F-4D97-AF65-F5344CB8AC3E}">
        <p14:creationId xmlns:p14="http://schemas.microsoft.com/office/powerpoint/2010/main" val="119143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41468D2E-0C9D-FE0C-2770-7B8F51667F9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D106E83-2F43-6C4E-D1C4-9A5EAA04E9CE}"/>
              </a:ext>
            </a:extLst>
          </p:cNvPr>
          <p:cNvSpPr txBox="1"/>
          <p:nvPr/>
        </p:nvSpPr>
        <p:spPr>
          <a:xfrm>
            <a:off x="2560953" y="1564958"/>
            <a:ext cx="5022061" cy="1231106"/>
          </a:xfrm>
          <a:prstGeom prst="rect">
            <a:avLst/>
          </a:prstGeom>
        </p:spPr>
        <p:txBody>
          <a:bodyPr wrap="square" lIns="0" tIns="0" rIns="0" bIns="0" rtlCol="0" anchor="t">
            <a:spAutoFit/>
          </a:bodyPr>
          <a:lstStyle/>
          <a:p>
            <a:pPr algn="ctr">
              <a:lnSpc>
                <a:spcPts val="4800"/>
              </a:lnSpc>
            </a:pPr>
            <a:r>
              <a:rPr lang="en-US" sz="4800">
                <a:solidFill>
                  <a:srgbClr val="2E54A2"/>
                </a:solidFill>
                <a:latin typeface="Marianne ExtraBold" panose="02000000000000000000" pitchFamily="50" charset="0"/>
              </a:rPr>
              <a:t>POUR ALLER PLUS LOIN…</a:t>
            </a:r>
          </a:p>
        </p:txBody>
      </p:sp>
      <p:sp>
        <p:nvSpPr>
          <p:cNvPr id="5" name="Freeform 5">
            <a:extLst>
              <a:ext uri="{FF2B5EF4-FFF2-40B4-BE49-F238E27FC236}">
                <a16:creationId xmlns:a16="http://schemas.microsoft.com/office/drawing/2014/main" id="{35F6EE1E-16C1-3726-F99A-6CCE37D8EE3B}"/>
              </a:ext>
            </a:extLst>
          </p:cNvPr>
          <p:cNvSpPr/>
          <p:nvPr/>
        </p:nvSpPr>
        <p:spPr>
          <a:xfrm flipH="1">
            <a:off x="-1831356" y="740394"/>
            <a:ext cx="3662712" cy="3662712"/>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a:extLst>
              <a:ext uri="{FF2B5EF4-FFF2-40B4-BE49-F238E27FC236}">
                <a16:creationId xmlns:a16="http://schemas.microsoft.com/office/drawing/2014/main" id="{64E5793B-24E4-ECFF-FE74-4F7C09C63704}"/>
              </a:ext>
            </a:extLst>
          </p:cNvPr>
          <p:cNvGrpSpPr/>
          <p:nvPr/>
        </p:nvGrpSpPr>
        <p:grpSpPr>
          <a:xfrm>
            <a:off x="789462" y="392430"/>
            <a:ext cx="1543051" cy="1543051"/>
            <a:chOff x="0" y="0"/>
            <a:chExt cx="812800" cy="812800"/>
          </a:xfrm>
        </p:grpSpPr>
        <p:sp>
          <p:nvSpPr>
            <p:cNvPr id="7" name="Freeform 7">
              <a:extLst>
                <a:ext uri="{FF2B5EF4-FFF2-40B4-BE49-F238E27FC236}">
                  <a16:creationId xmlns:a16="http://schemas.microsoft.com/office/drawing/2014/main" id="{A2191C76-FD8E-65A0-B58D-543C8FD3E7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8" name="TextBox 8">
              <a:extLst>
                <a:ext uri="{FF2B5EF4-FFF2-40B4-BE49-F238E27FC236}">
                  <a16:creationId xmlns:a16="http://schemas.microsoft.com/office/drawing/2014/main" id="{08BFF63D-BC1D-0E05-532A-22B01E43A31F}"/>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grpSp>
        <p:nvGrpSpPr>
          <p:cNvPr id="9" name="Group 9">
            <a:extLst>
              <a:ext uri="{FF2B5EF4-FFF2-40B4-BE49-F238E27FC236}">
                <a16:creationId xmlns:a16="http://schemas.microsoft.com/office/drawing/2014/main" id="{B84C2259-D08C-6D61-FA94-3D44D42C3C90}"/>
              </a:ext>
            </a:extLst>
          </p:cNvPr>
          <p:cNvGrpSpPr/>
          <p:nvPr/>
        </p:nvGrpSpPr>
        <p:grpSpPr>
          <a:xfrm>
            <a:off x="7597319" y="1719164"/>
            <a:ext cx="2436695" cy="2436695"/>
            <a:chOff x="0" y="0"/>
            <a:chExt cx="812800" cy="812800"/>
          </a:xfrm>
        </p:grpSpPr>
        <p:sp>
          <p:nvSpPr>
            <p:cNvPr id="10" name="Freeform 10">
              <a:extLst>
                <a:ext uri="{FF2B5EF4-FFF2-40B4-BE49-F238E27FC236}">
                  <a16:creationId xmlns:a16="http://schemas.microsoft.com/office/drawing/2014/main" id="{DEC84AFB-C933-F2FF-964B-E22860378F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1" name="TextBox 11">
              <a:extLst>
                <a:ext uri="{FF2B5EF4-FFF2-40B4-BE49-F238E27FC236}">
                  <a16:creationId xmlns:a16="http://schemas.microsoft.com/office/drawing/2014/main" id="{4EFAEE4B-835A-9460-5F7A-9926D6EC2728}"/>
                </a:ext>
              </a:extLst>
            </p:cNvPr>
            <p:cNvSpPr txBox="1"/>
            <p:nvPr/>
          </p:nvSpPr>
          <p:spPr>
            <a:xfrm>
              <a:off x="76200" y="95250"/>
              <a:ext cx="660400" cy="641350"/>
            </a:xfrm>
            <a:prstGeom prst="rect">
              <a:avLst/>
            </a:prstGeom>
          </p:spPr>
          <p:txBody>
            <a:bodyPr lIns="25401" tIns="25401" rIns="25401" bIns="25401" rtlCol="0" anchor="ctr"/>
            <a:lstStyle/>
            <a:p>
              <a:pPr algn="ctr">
                <a:lnSpc>
                  <a:spcPts val="1277"/>
                </a:lnSpc>
              </a:pPr>
              <a:endParaRPr sz="528"/>
            </a:p>
          </p:txBody>
        </p:sp>
      </p:grpSp>
      <p:sp>
        <p:nvSpPr>
          <p:cNvPr id="12" name="Freeform 12">
            <a:extLst>
              <a:ext uri="{FF2B5EF4-FFF2-40B4-BE49-F238E27FC236}">
                <a16:creationId xmlns:a16="http://schemas.microsoft.com/office/drawing/2014/main" id="{33110D8E-88C4-9CB4-9CC7-C92BFB6D8C40}"/>
              </a:ext>
            </a:extLst>
          </p:cNvPr>
          <p:cNvSpPr/>
          <p:nvPr/>
        </p:nvSpPr>
        <p:spPr>
          <a:xfrm>
            <a:off x="6371301" y="3312145"/>
            <a:ext cx="3662712" cy="3662712"/>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Image 3">
            <a:extLst>
              <a:ext uri="{FF2B5EF4-FFF2-40B4-BE49-F238E27FC236}">
                <a16:creationId xmlns:a16="http://schemas.microsoft.com/office/drawing/2014/main" id="{D5105783-F01A-3B1B-9820-FF0CA609B5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5335" y="2938896"/>
            <a:ext cx="4985944" cy="2804593"/>
          </a:xfrm>
          <a:prstGeom prst="rect">
            <a:avLst/>
          </a:prstGeom>
        </p:spPr>
      </p:pic>
    </p:spTree>
    <p:extLst>
      <p:ext uri="{BB962C8B-B14F-4D97-AF65-F5344CB8AC3E}">
        <p14:creationId xmlns:p14="http://schemas.microsoft.com/office/powerpoint/2010/main" val="335838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450962" y="855702"/>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81001" y="1200150"/>
            <a:ext cx="2209800" cy="3377978"/>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Le financement	par la DHG de l’accompagnement renforcé, de l’utilisation du volume horaire complémentaire, de l’aménagement et de la </a:t>
            </a:r>
            <a:r>
              <a:rPr lang="fr-FR" sz="1000" spc="-10" err="1">
                <a:solidFill>
                  <a:schemeClr val="tx1">
                    <a:lumMod val="85000"/>
                    <a:lumOff val="15000"/>
                  </a:schemeClr>
                </a:solidFill>
                <a:latin typeface="Marianne" panose="02000000000000000000" pitchFamily="50" charset="0"/>
                <a:cs typeface="Calibri"/>
              </a:rPr>
              <a:t>co</a:t>
            </a:r>
            <a:r>
              <a:rPr lang="fr-FR" sz="1000" spc="-10">
                <a:solidFill>
                  <a:schemeClr val="tx1">
                    <a:lumMod val="85000"/>
                    <a:lumOff val="15000"/>
                  </a:schemeClr>
                </a:solidFill>
                <a:latin typeface="Marianne" panose="02000000000000000000" pitchFamily="50" charset="0"/>
                <a:cs typeface="Calibri"/>
              </a:rPr>
              <a:t>-intervention en terminale permet d’organiser un accompagnement de fond de l’élève.</a:t>
            </a:r>
          </a:p>
          <a:p>
            <a:pPr marL="6351" marR="2541" algn="just">
              <a:spcBef>
                <a:spcPts val="133"/>
              </a:spcBef>
            </a:pPr>
            <a:endParaRPr lang="fr-FR" sz="1000" kern="0" spc="-8">
              <a:solidFill>
                <a:sysClr val="windowText" lastClr="000000"/>
              </a:solidFill>
              <a:latin typeface="Calibri"/>
              <a:cs typeface="Calibri"/>
            </a:endParaRPr>
          </a:p>
          <a:p>
            <a:pPr marL="6351" marR="2541" algn="just">
              <a:spcBef>
                <a:spcPts val="133"/>
              </a:spcBef>
            </a:pPr>
            <a:r>
              <a:rPr lang="fr-FR" sz="1000" kern="0" spc="-19">
                <a:solidFill>
                  <a:srgbClr val="2E54A2"/>
                </a:solidFill>
                <a:latin typeface="Marianne" panose="02000000000000000000" pitchFamily="50" charset="0"/>
                <a:cs typeface="Calibri"/>
              </a:rPr>
              <a:t>Le </a:t>
            </a:r>
            <a:r>
              <a:rPr lang="fr-FR" sz="1000" kern="0" spc="-8">
                <a:solidFill>
                  <a:srgbClr val="2E54A2"/>
                </a:solidFill>
                <a:latin typeface="Marianne" panose="02000000000000000000" pitchFamily="50" charset="0"/>
                <a:cs typeface="Calibri"/>
              </a:rPr>
              <a:t>Pacte permet l’agilité </a:t>
            </a:r>
            <a:r>
              <a:rPr lang="fr-FR" sz="1000" kern="0" spc="-19">
                <a:solidFill>
                  <a:srgbClr val="2E54A2"/>
                </a:solidFill>
                <a:latin typeface="Marianne" panose="02000000000000000000" pitchFamily="50" charset="0"/>
                <a:cs typeface="Calibri"/>
              </a:rPr>
              <a:t>et la </a:t>
            </a:r>
            <a:r>
              <a:rPr lang="fr-FR" sz="1000" kern="0" spc="-8">
                <a:solidFill>
                  <a:srgbClr val="2E54A2"/>
                </a:solidFill>
                <a:latin typeface="Marianne" panose="02000000000000000000" pitchFamily="50" charset="0"/>
                <a:cs typeface="Calibri"/>
              </a:rPr>
              <a:t>réactivité </a:t>
            </a:r>
            <a:r>
              <a:rPr lang="fr-FR" sz="1000" kern="0" spc="-15">
                <a:solidFill>
                  <a:srgbClr val="2E54A2"/>
                </a:solidFill>
                <a:latin typeface="Marianne" panose="02000000000000000000" pitchFamily="50" charset="0"/>
                <a:cs typeface="Calibri"/>
              </a:rPr>
              <a:t>pour</a:t>
            </a:r>
            <a:r>
              <a:rPr lang="fr-FR" sz="1000" kern="0">
                <a:solidFill>
                  <a:srgbClr val="2E54A2"/>
                </a:solidFill>
                <a:latin typeface="Marianne" panose="02000000000000000000" pitchFamily="50" charset="0"/>
                <a:cs typeface="Calibri"/>
              </a:rPr>
              <a:t> </a:t>
            </a:r>
            <a:r>
              <a:rPr lang="fr-FR" sz="1000" kern="0" spc="-8">
                <a:solidFill>
                  <a:srgbClr val="2E54A2"/>
                </a:solidFill>
                <a:latin typeface="Marianne" panose="02000000000000000000" pitchFamily="50" charset="0"/>
                <a:cs typeface="Calibri"/>
              </a:rPr>
              <a:t>tendre </a:t>
            </a:r>
            <a:r>
              <a:rPr lang="fr-FR" sz="1000" kern="0" spc="-23">
                <a:solidFill>
                  <a:srgbClr val="2E54A2"/>
                </a:solidFill>
                <a:latin typeface="Marianne" panose="02000000000000000000" pitchFamily="50" charset="0"/>
                <a:cs typeface="Calibri"/>
              </a:rPr>
              <a:t>vers </a:t>
            </a:r>
            <a:r>
              <a:rPr lang="fr-FR" sz="1000" kern="0" spc="-8">
                <a:solidFill>
                  <a:srgbClr val="2E54A2"/>
                </a:solidFill>
                <a:latin typeface="Marianne" panose="02000000000000000000" pitchFamily="50" charset="0"/>
                <a:cs typeface="Calibri"/>
              </a:rPr>
              <a:t>l’individualisation  </a:t>
            </a:r>
            <a:r>
              <a:rPr lang="fr-FR" sz="1000" kern="0" spc="-41">
                <a:solidFill>
                  <a:srgbClr val="2E54A2"/>
                </a:solidFill>
                <a:latin typeface="Marianne" panose="02000000000000000000" pitchFamily="50" charset="0"/>
                <a:cs typeface="Calibri"/>
              </a:rPr>
              <a:t>de </a:t>
            </a:r>
            <a:r>
              <a:rPr lang="fr-FR" sz="1000" kern="0">
                <a:solidFill>
                  <a:srgbClr val="2E54A2"/>
                </a:solidFill>
                <a:latin typeface="Marianne" panose="02000000000000000000" pitchFamily="50" charset="0"/>
                <a:cs typeface="Calibri"/>
              </a:rPr>
              <a:t>l’accompagnement</a:t>
            </a:r>
            <a:r>
              <a:rPr lang="fr-FR" sz="1000" kern="0" spc="-60">
                <a:solidFill>
                  <a:srgbClr val="2E54A2"/>
                </a:solidFill>
                <a:latin typeface="Marianne" panose="02000000000000000000" pitchFamily="50" charset="0"/>
                <a:cs typeface="Calibri"/>
              </a:rPr>
              <a:t> </a:t>
            </a:r>
            <a:r>
              <a:rPr lang="fr-FR" sz="1000" kern="0" spc="-8">
                <a:solidFill>
                  <a:srgbClr val="2E54A2"/>
                </a:solidFill>
                <a:latin typeface="Marianne" panose="02000000000000000000" pitchFamily="50" charset="0"/>
                <a:cs typeface="Calibri"/>
              </a:rPr>
              <a:t>proposé.</a:t>
            </a:r>
            <a:endParaRPr lang="fr-FR" sz="1000" kern="0">
              <a:solidFill>
                <a:srgbClr val="2E54A2"/>
              </a:solidFill>
              <a:latin typeface="Marianne" panose="02000000000000000000" pitchFamily="50" charset="0"/>
              <a:cs typeface="Calibri"/>
            </a:endParaRPr>
          </a:p>
          <a:p>
            <a:pPr marL="6351" marR="2541">
              <a:spcBef>
                <a:spcPts val="133"/>
              </a:spcBef>
            </a:pPr>
            <a:endParaRPr lang="fr-FR" sz="1000" spc="-10">
              <a:solidFill>
                <a:schemeClr val="tx1">
                  <a:lumMod val="65000"/>
                  <a:lumOff val="35000"/>
                </a:schemeClr>
              </a:solidFill>
              <a:latin typeface="Marianne" panose="02000000000000000000" pitchFamily="50" charset="0"/>
              <a:cs typeface="Calibri"/>
            </a:endParaRPr>
          </a:p>
        </p:txBody>
      </p:sp>
      <p:grpSp>
        <p:nvGrpSpPr>
          <p:cNvPr id="24" name="Groupe 23">
            <a:extLst>
              <a:ext uri="{FF2B5EF4-FFF2-40B4-BE49-F238E27FC236}">
                <a16:creationId xmlns:a16="http://schemas.microsoft.com/office/drawing/2014/main" id="{3702BFA5-0C88-4D2C-BF2F-E2E93F2D4F49}"/>
              </a:ext>
            </a:extLst>
          </p:cNvPr>
          <p:cNvGrpSpPr/>
          <p:nvPr/>
        </p:nvGrpSpPr>
        <p:grpSpPr>
          <a:xfrm>
            <a:off x="225739" y="209550"/>
            <a:ext cx="2895600" cy="646152"/>
            <a:chOff x="4437647" y="471630"/>
            <a:chExt cx="4387696" cy="979113"/>
          </a:xfrm>
        </p:grpSpPr>
        <p:sp>
          <p:nvSpPr>
            <p:cNvPr id="25" name="Rectangle : coins arrondis 24">
              <a:extLst>
                <a:ext uri="{FF2B5EF4-FFF2-40B4-BE49-F238E27FC236}">
                  <a16:creationId xmlns:a16="http://schemas.microsoft.com/office/drawing/2014/main" id="{515020B3-1C57-4DA1-8E8E-74772F0914BE}"/>
                </a:ext>
              </a:extLst>
            </p:cNvPr>
            <p:cNvSpPr/>
            <p:nvPr/>
          </p:nvSpPr>
          <p:spPr>
            <a:xfrm>
              <a:off x="4791506" y="471630"/>
              <a:ext cx="4033837"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a:solidFill>
                    <a:srgbClr val="FFFFFF"/>
                  </a:solidFill>
                  <a:latin typeface="Marianne" panose="02000000000000000000" pitchFamily="50" charset="0"/>
                  <a:cs typeface="Calibri"/>
                </a:rPr>
                <a:t>Sécuriser</a:t>
              </a:r>
              <a:r>
                <a:rPr lang="fr-FR" sz="1100" spc="-25">
                  <a:solidFill>
                    <a:srgbClr val="FFFFFF"/>
                  </a:solidFill>
                  <a:latin typeface="Marianne" panose="02000000000000000000" pitchFamily="50" charset="0"/>
                  <a:cs typeface="Calibri"/>
                </a:rPr>
                <a:t> </a:t>
              </a:r>
              <a:r>
                <a:rPr lang="fr-FR" sz="1100">
                  <a:solidFill>
                    <a:srgbClr val="FFFFFF"/>
                  </a:solidFill>
                  <a:latin typeface="Marianne" panose="02000000000000000000" pitchFamily="50" charset="0"/>
                  <a:cs typeface="Calibri"/>
                </a:rPr>
                <a:t>le</a:t>
              </a:r>
              <a:r>
                <a:rPr lang="fr-FR" sz="1100" spc="-22">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parcours </a:t>
              </a:r>
              <a:r>
                <a:rPr lang="fr-FR" sz="1100">
                  <a:solidFill>
                    <a:srgbClr val="FFFFFF"/>
                  </a:solidFill>
                  <a:latin typeface="Marianne" panose="02000000000000000000" pitchFamily="50" charset="0"/>
                  <a:cs typeface="Calibri"/>
                </a:rPr>
                <a:t>de</a:t>
              </a:r>
              <a:r>
                <a:rPr lang="fr-FR" sz="1100" spc="-15">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l’élève</a:t>
              </a:r>
              <a:r>
                <a:rPr lang="fr-FR" sz="1100" spc="-56">
                  <a:solidFill>
                    <a:srgbClr val="FFFFFF"/>
                  </a:solidFill>
                  <a:latin typeface="Marianne" panose="02000000000000000000" pitchFamily="50" charset="0"/>
                  <a:cs typeface="Calibri"/>
                </a:rPr>
                <a:t> </a:t>
              </a:r>
              <a:r>
                <a:rPr lang="fr-FR" sz="1100">
                  <a:solidFill>
                    <a:srgbClr val="FFFFFF"/>
                  </a:solidFill>
                  <a:latin typeface="Marianne" panose="02000000000000000000" pitchFamily="50" charset="0"/>
                  <a:cs typeface="Calibri"/>
                </a:rPr>
                <a:t>et</a:t>
              </a:r>
              <a:r>
                <a:rPr lang="fr-FR" sz="1100" spc="-5">
                  <a:solidFill>
                    <a:srgbClr val="FFFFFF"/>
                  </a:solidFill>
                  <a:latin typeface="Marianne" panose="02000000000000000000" pitchFamily="50" charset="0"/>
                  <a:cs typeface="Calibri"/>
                </a:rPr>
                <a:t> </a:t>
              </a:r>
              <a:r>
                <a:rPr lang="fr-FR" sz="1100" spc="-13">
                  <a:solidFill>
                    <a:srgbClr val="FFFFFF"/>
                  </a:solidFill>
                  <a:latin typeface="Marianne" panose="02000000000000000000" pitchFamily="50" charset="0"/>
                  <a:cs typeface="Calibri"/>
                </a:rPr>
                <a:t>de </a:t>
              </a:r>
              <a:r>
                <a:rPr lang="fr-FR" sz="1100">
                  <a:solidFill>
                    <a:srgbClr val="FFFFFF"/>
                  </a:solidFill>
                  <a:latin typeface="Marianne" panose="02000000000000000000" pitchFamily="50" charset="0"/>
                  <a:cs typeface="Calibri"/>
                </a:rPr>
                <a:t>l’apprenti</a:t>
              </a:r>
              <a:r>
                <a:rPr lang="fr-FR" sz="1100" spc="-31">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jusqu’à</a:t>
              </a:r>
              <a:r>
                <a:rPr lang="fr-FR" sz="1100" spc="-31">
                  <a:solidFill>
                    <a:srgbClr val="FFFFFF"/>
                  </a:solidFill>
                  <a:latin typeface="Marianne" panose="02000000000000000000" pitchFamily="50" charset="0"/>
                  <a:cs typeface="Calibri"/>
                </a:rPr>
                <a:t> </a:t>
              </a:r>
              <a:r>
                <a:rPr lang="fr-FR" sz="1100" spc="-13">
                  <a:solidFill>
                    <a:srgbClr val="FFFFFF"/>
                  </a:solidFill>
                  <a:latin typeface="Marianne" panose="02000000000000000000" pitchFamily="50" charset="0"/>
                  <a:cs typeface="Calibri"/>
                </a:rPr>
                <a:t>la </a:t>
              </a:r>
              <a:r>
                <a:rPr lang="fr-FR" sz="1100">
                  <a:solidFill>
                    <a:srgbClr val="FFFFFF"/>
                  </a:solidFill>
                  <a:latin typeface="Marianne" panose="02000000000000000000" pitchFamily="50" charset="0"/>
                  <a:cs typeface="Calibri"/>
                </a:rPr>
                <a:t>qualification</a:t>
              </a:r>
              <a:r>
                <a:rPr lang="fr-FR" sz="1100" spc="3">
                  <a:solidFill>
                    <a:srgbClr val="FFFFFF"/>
                  </a:solidFill>
                  <a:latin typeface="Marianne" panose="02000000000000000000" pitchFamily="50" charset="0"/>
                  <a:cs typeface="Calibri"/>
                </a:rPr>
                <a:t> </a:t>
              </a:r>
              <a:r>
                <a:rPr lang="fr-FR" sz="1100" spc="-10">
                  <a:solidFill>
                    <a:srgbClr val="FFFFFF"/>
                  </a:solidFill>
                  <a:latin typeface="Marianne" panose="02000000000000000000" pitchFamily="50" charset="0"/>
                  <a:cs typeface="Calibri"/>
                </a:rPr>
                <a:t>pour </a:t>
              </a:r>
              <a:r>
                <a:rPr lang="fr-FR" sz="1100" spc="-5">
                  <a:solidFill>
                    <a:srgbClr val="FFFFFF"/>
                  </a:solidFill>
                  <a:latin typeface="Marianne" panose="02000000000000000000" pitchFamily="50" charset="0"/>
                  <a:cs typeface="Calibri"/>
                </a:rPr>
                <a:t>l’emploi</a:t>
              </a:r>
              <a:endParaRPr lang="fr-FR" sz="1100">
                <a:latin typeface="Marianne" panose="02000000000000000000" pitchFamily="50" charset="0"/>
                <a:cs typeface="Calibri"/>
              </a:endParaRPr>
            </a:p>
          </p:txBody>
        </p:sp>
        <p:grpSp>
          <p:nvGrpSpPr>
            <p:cNvPr id="26" name="Group 10">
              <a:extLst>
                <a:ext uri="{FF2B5EF4-FFF2-40B4-BE49-F238E27FC236}">
                  <a16:creationId xmlns:a16="http://schemas.microsoft.com/office/drawing/2014/main" id="{4128B1B3-2960-4D26-AB87-A1248CCBCED8}"/>
                </a:ext>
              </a:extLst>
            </p:cNvPr>
            <p:cNvGrpSpPr/>
            <p:nvPr/>
          </p:nvGrpSpPr>
          <p:grpSpPr>
            <a:xfrm>
              <a:off x="4437647" y="592512"/>
              <a:ext cx="771525" cy="771525"/>
              <a:chOff x="0" y="0"/>
              <a:chExt cx="812800" cy="812800"/>
            </a:xfrm>
          </p:grpSpPr>
          <p:sp>
            <p:nvSpPr>
              <p:cNvPr id="29" name="Freeform 11">
                <a:extLst>
                  <a:ext uri="{FF2B5EF4-FFF2-40B4-BE49-F238E27FC236}">
                    <a16:creationId xmlns:a16="http://schemas.microsoft.com/office/drawing/2014/main" id="{B628BC8B-AEDB-4D3A-9AB9-F7DD0D8340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0" name="TextBox 12">
                <a:extLst>
                  <a:ext uri="{FF2B5EF4-FFF2-40B4-BE49-F238E27FC236}">
                    <a16:creationId xmlns:a16="http://schemas.microsoft.com/office/drawing/2014/main" id="{4F4D3F8C-C246-40BE-8EAC-D85F791D7304}"/>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8" name="Graphique 27" descr="Public cible avec un remplissage uni">
              <a:extLst>
                <a:ext uri="{FF2B5EF4-FFF2-40B4-BE49-F238E27FC236}">
                  <a16:creationId xmlns:a16="http://schemas.microsoft.com/office/drawing/2014/main" id="{7D1537BF-CCE3-45FF-A838-03A8ADAF97F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1771" y="685872"/>
              <a:ext cx="603857" cy="603857"/>
            </a:xfrm>
            <a:prstGeom prst="rect">
              <a:avLst/>
            </a:prstGeom>
          </p:spPr>
        </p:pic>
      </p:grpSp>
      <p:sp>
        <p:nvSpPr>
          <p:cNvPr id="69" name="ZoneTexte 68">
            <a:extLst>
              <a:ext uri="{FF2B5EF4-FFF2-40B4-BE49-F238E27FC236}">
                <a16:creationId xmlns:a16="http://schemas.microsoft.com/office/drawing/2014/main" id="{E4BC1409-0970-4CE8-AC50-CA635002BA01}"/>
              </a:ext>
            </a:extLst>
          </p:cNvPr>
          <p:cNvSpPr txBox="1"/>
          <p:nvPr/>
        </p:nvSpPr>
        <p:spPr>
          <a:xfrm>
            <a:off x="3463712" y="438150"/>
            <a:ext cx="5406816" cy="4170372"/>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b="1" i="0" u="none" strike="noStrike" baseline="0"/>
              <a:t>Accompagnement vers l’emploi en amont du diplôme. Le programme Avenir pro nourrit les activités menées dans le module d’insertion professionnelle  ; </a:t>
            </a:r>
            <a:endParaRPr lang="fr-FR" sz="1200" b="0" i="0" u="none" strike="noStrike" baseline="0"/>
          </a:p>
          <a:p>
            <a:pPr marL="171450" indent="-171450" algn="just">
              <a:spcAft>
                <a:spcPts val="600"/>
              </a:spcAft>
              <a:buFont typeface="Courier New" panose="02070309020205020404" pitchFamily="49" charset="0"/>
              <a:buChar char="o"/>
            </a:pPr>
            <a:r>
              <a:rPr lang="fr-FR" sz="1200" b="1" i="0" u="none" strike="noStrike" baseline="0">
                <a:solidFill>
                  <a:srgbClr val="000000"/>
                </a:solidFill>
              </a:rPr>
              <a:t>Accompagnement post diplôme jusqu’en décembre pour les élèves en difficulté d’insertion (ambition emploi). </a:t>
            </a:r>
            <a:r>
              <a:rPr lang="fr-FR" sz="1200" b="0" i="0" u="none" strike="noStrike" baseline="0">
                <a:solidFill>
                  <a:srgbClr val="000000"/>
                </a:solidFill>
              </a:rPr>
              <a:t>Garantir une montée en compétence par des enseignements s’appuyant sur des blocs de compétences des référentiels de bac pro, MC, BTS au choix de l’équipe en fonction des besoins économiques locaux et du profil de l’élève (financement PACTE et/ou financement CNR sur les fonds d’innovation pédagogique sur la base d’un projet réfléchi en équipe). Des stages en entreprises sont possibles pendant cette période. Le jeune adopte le statut scolaire ; </a:t>
            </a:r>
          </a:p>
          <a:p>
            <a:pPr marL="171450" indent="-171450" algn="just">
              <a:spcAft>
                <a:spcPts val="600"/>
              </a:spcAft>
              <a:buFont typeface="Courier New" panose="02070309020205020404" pitchFamily="49" charset="0"/>
              <a:buChar char="o"/>
            </a:pPr>
            <a:r>
              <a:rPr lang="fr-FR" sz="1200" b="0" i="0" u="none" strike="noStrike" baseline="0">
                <a:solidFill>
                  <a:srgbClr val="000000"/>
                </a:solidFill>
              </a:rPr>
              <a:t>Adaptation de la durée du parcours (CAP en 1, 2 ou 3 ans, </a:t>
            </a:r>
            <a:r>
              <a:rPr lang="fr-FR" sz="1200" b="1" i="0" u="none" strike="noStrike" baseline="0">
                <a:solidFill>
                  <a:srgbClr val="000000"/>
                </a:solidFill>
              </a:rPr>
              <a:t>BTS en 2 ou 3 ans</a:t>
            </a:r>
            <a:r>
              <a:rPr lang="fr-FR" sz="1200" b="0" i="0" u="none" strike="noStrike" baseline="0">
                <a:solidFill>
                  <a:srgbClr val="000000"/>
                </a:solidFill>
              </a:rPr>
              <a:t>) ;</a:t>
            </a:r>
          </a:p>
          <a:p>
            <a:pPr marL="171450" indent="-171450" algn="just">
              <a:spcAft>
                <a:spcPts val="600"/>
              </a:spcAft>
              <a:buFont typeface="Courier New" panose="02070309020205020404" pitchFamily="49" charset="0"/>
              <a:buChar char="o"/>
            </a:pPr>
            <a:r>
              <a:rPr lang="fr-FR" sz="1200" b="1" i="0" u="none" strike="noStrike" baseline="0">
                <a:solidFill>
                  <a:srgbClr val="000000"/>
                </a:solidFill>
              </a:rPr>
              <a:t>Proposer dans chaque lycée des formations courtes diplômantes </a:t>
            </a:r>
            <a:r>
              <a:rPr lang="fr-FR" sz="1200" b="0" i="0" u="none" strike="noStrike" baseline="0">
                <a:solidFill>
                  <a:srgbClr val="000000"/>
                </a:solidFill>
              </a:rPr>
              <a:t>(MC, </a:t>
            </a:r>
            <a:r>
              <a:rPr lang="fr-FR" sz="1200" b="1" i="0" u="none" strike="noStrike" baseline="0">
                <a:solidFill>
                  <a:srgbClr val="000000"/>
                </a:solidFill>
              </a:rPr>
              <a:t>Spécialisation Professionnelle</a:t>
            </a:r>
            <a:r>
              <a:rPr lang="fr-FR" sz="1200" b="0" i="0" u="none" strike="noStrike" baseline="0">
                <a:solidFill>
                  <a:srgbClr val="000000"/>
                </a:solidFill>
              </a:rPr>
              <a:t>) </a:t>
            </a:r>
            <a:r>
              <a:rPr lang="fr-FR" sz="1200" b="1" i="0" u="none" strike="noStrike" baseline="0">
                <a:solidFill>
                  <a:srgbClr val="000000"/>
                </a:solidFill>
              </a:rPr>
              <a:t>ou non </a:t>
            </a:r>
            <a:r>
              <a:rPr lang="fr-FR" sz="1200" b="0" i="0" u="none" strike="noStrike" baseline="0">
                <a:solidFill>
                  <a:srgbClr val="000000"/>
                </a:solidFill>
              </a:rPr>
              <a:t>(FCIL) pour mieux qualifier pour l’emploi. Augmente l’agilité de notre appareil de formation, favorise l’insertion des jeunes ;</a:t>
            </a:r>
          </a:p>
          <a:p>
            <a:pPr marL="171450" indent="-171450" algn="just">
              <a:spcAft>
                <a:spcPts val="600"/>
              </a:spcAft>
              <a:buFont typeface="Courier New" panose="02070309020205020404" pitchFamily="49" charset="0"/>
              <a:buChar char="o"/>
            </a:pPr>
            <a:r>
              <a:rPr lang="fr-FR" sz="1200" b="1" i="0" u="none" strike="noStrike" baseline="0">
                <a:solidFill>
                  <a:srgbClr val="000000"/>
                </a:solidFill>
              </a:rPr>
              <a:t>Rendre lisibles les parcours de formation, renforcer l’attractivité des filières </a:t>
            </a:r>
            <a:r>
              <a:rPr lang="fr-FR" sz="1200" b="1" i="0" u="none" strike="noStrike" baseline="0" err="1">
                <a:solidFill>
                  <a:srgbClr val="000000"/>
                </a:solidFill>
              </a:rPr>
              <a:t>insérantes</a:t>
            </a:r>
            <a:r>
              <a:rPr lang="fr-FR" sz="1200" b="1" i="0" u="none" strike="noStrike" baseline="0">
                <a:solidFill>
                  <a:srgbClr val="000000"/>
                </a:solidFill>
              </a:rPr>
              <a:t> et d’avenir : découverte des métiers dès la cinquième</a:t>
            </a:r>
            <a:r>
              <a:rPr lang="fr-FR" sz="1200" b="0" i="0" u="none" strike="noStrike" baseline="0">
                <a:solidFill>
                  <a:srgbClr val="000000"/>
                </a:solidFill>
              </a:rPr>
              <a:t>; récit d’aventure humaine, immersion, </a:t>
            </a:r>
            <a:r>
              <a:rPr lang="fr-FR" sz="1200" b="1" i="0" u="none" strike="noStrike" baseline="0">
                <a:solidFill>
                  <a:srgbClr val="000000"/>
                </a:solidFill>
              </a:rPr>
              <a:t>mise en visibilité des colorations </a:t>
            </a:r>
            <a:r>
              <a:rPr lang="fr-FR" sz="1200" b="0" i="0" u="none" strike="noStrike" baseline="0">
                <a:solidFill>
                  <a:srgbClr val="000000"/>
                </a:solidFill>
              </a:rPr>
              <a:t>… (financement pacte, AMI CMA) ;</a:t>
            </a:r>
          </a:p>
          <a:p>
            <a:pPr marL="171450" indent="-171450" algn="just">
              <a:spcAft>
                <a:spcPts val="600"/>
              </a:spcAft>
              <a:buFont typeface="Courier New" panose="02070309020205020404" pitchFamily="49" charset="0"/>
              <a:buChar char="o"/>
            </a:pPr>
            <a:r>
              <a:rPr lang="fr-FR" sz="1200" b="0" i="0" u="none" strike="noStrike" baseline="0">
                <a:solidFill>
                  <a:srgbClr val="000000"/>
                </a:solidFill>
              </a:rPr>
              <a:t>Nécessité d’un fonctionnement en réseau d’établissements (CMQ, LDM en réseau, géographique, de secteur) ;</a:t>
            </a:r>
          </a:p>
        </p:txBody>
      </p:sp>
      <p:sp>
        <p:nvSpPr>
          <p:cNvPr id="11" name="Freeform 5">
            <a:extLst>
              <a:ext uri="{FF2B5EF4-FFF2-40B4-BE49-F238E27FC236}">
                <a16:creationId xmlns:a16="http://schemas.microsoft.com/office/drawing/2014/main" id="{956A7319-28B1-43D8-BE1F-8FBBF740430C}"/>
              </a:ext>
            </a:extLst>
          </p:cNvPr>
          <p:cNvSpPr/>
          <p:nvPr/>
        </p:nvSpPr>
        <p:spPr>
          <a:xfrm>
            <a:off x="8103703" y="4236693"/>
            <a:ext cx="1160965" cy="1160965"/>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798449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23776" y="855702"/>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81001" y="1200150"/>
            <a:ext cx="2071642" cy="3377978"/>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Le financement par la DHG de l’accompagnement renforcé, de l’utilisation du volume horaire complémentaire, de l’aménagement de la </a:t>
            </a:r>
            <a:r>
              <a:rPr lang="fr-FR" sz="1000" spc="-10" err="1">
                <a:solidFill>
                  <a:schemeClr val="tx1">
                    <a:lumMod val="85000"/>
                    <a:lumOff val="15000"/>
                  </a:schemeClr>
                </a:solidFill>
                <a:latin typeface="Marianne" panose="02000000000000000000" pitchFamily="50" charset="0"/>
                <a:cs typeface="Calibri"/>
              </a:rPr>
              <a:t>co</a:t>
            </a:r>
            <a:r>
              <a:rPr lang="fr-FR" sz="1000" spc="-10">
                <a:solidFill>
                  <a:schemeClr val="tx1">
                    <a:lumMod val="85000"/>
                    <a:lumOff val="15000"/>
                  </a:schemeClr>
                </a:solidFill>
                <a:latin typeface="Marianne" panose="02000000000000000000" pitchFamily="50" charset="0"/>
                <a:cs typeface="Calibri"/>
              </a:rPr>
              <a:t>-intervention en terminale permet d’organiser un accompagnement de fond de l’élève.</a:t>
            </a:r>
          </a:p>
          <a:p>
            <a:pPr marL="6351" marR="2541" algn="just">
              <a:spcBef>
                <a:spcPts val="133"/>
              </a:spcBef>
            </a:pPr>
            <a:endParaRPr lang="fr-FR" sz="1000" spc="-10">
              <a:solidFill>
                <a:schemeClr val="tx1">
                  <a:lumMod val="85000"/>
                  <a:lumOff val="15000"/>
                </a:schemeClr>
              </a:solidFill>
              <a:latin typeface="Marianne" panose="02000000000000000000" pitchFamily="50" charset="0"/>
              <a:cs typeface="Calibri"/>
            </a:endParaRPr>
          </a:p>
          <a:p>
            <a:pPr marL="6351" marR="2541" algn="just">
              <a:spcBef>
                <a:spcPts val="133"/>
              </a:spcBef>
            </a:pPr>
            <a:r>
              <a:rPr lang="fr-FR" sz="1000" spc="-10">
                <a:solidFill>
                  <a:srgbClr val="2E54A2"/>
                </a:solidFill>
                <a:latin typeface="Marianne" panose="02000000000000000000" pitchFamily="50" charset="0"/>
                <a:cs typeface="Calibri"/>
              </a:rPr>
              <a:t>Le Pacte dans ses missions de soutien à l’élève et à son projet permet l’agilité et la réactivité pour tendre vers l’individualisation de l’accompagnement proposé.</a:t>
            </a:r>
          </a:p>
        </p:txBody>
      </p:sp>
      <p:grpSp>
        <p:nvGrpSpPr>
          <p:cNvPr id="24" name="Groupe 23">
            <a:extLst>
              <a:ext uri="{FF2B5EF4-FFF2-40B4-BE49-F238E27FC236}">
                <a16:creationId xmlns:a16="http://schemas.microsoft.com/office/drawing/2014/main" id="{3702BFA5-0C88-4D2C-BF2F-E2E93F2D4F49}"/>
              </a:ext>
            </a:extLst>
          </p:cNvPr>
          <p:cNvGrpSpPr/>
          <p:nvPr/>
        </p:nvGrpSpPr>
        <p:grpSpPr>
          <a:xfrm>
            <a:off x="225739" y="209550"/>
            <a:ext cx="2895600" cy="646152"/>
            <a:chOff x="4437647" y="471630"/>
            <a:chExt cx="4387696" cy="979113"/>
          </a:xfrm>
        </p:grpSpPr>
        <p:sp>
          <p:nvSpPr>
            <p:cNvPr id="25" name="Rectangle : coins arrondis 24">
              <a:extLst>
                <a:ext uri="{FF2B5EF4-FFF2-40B4-BE49-F238E27FC236}">
                  <a16:creationId xmlns:a16="http://schemas.microsoft.com/office/drawing/2014/main" id="{515020B3-1C57-4DA1-8E8E-74772F0914BE}"/>
                </a:ext>
              </a:extLst>
            </p:cNvPr>
            <p:cNvSpPr/>
            <p:nvPr/>
          </p:nvSpPr>
          <p:spPr>
            <a:xfrm>
              <a:off x="4791506" y="471630"/>
              <a:ext cx="4033837"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a:solidFill>
                    <a:srgbClr val="FFFFFF"/>
                  </a:solidFill>
                  <a:latin typeface="Marianne" panose="02000000000000000000" pitchFamily="50" charset="0"/>
                  <a:cs typeface="Calibri"/>
                </a:rPr>
                <a:t>Sécuriser</a:t>
              </a:r>
              <a:r>
                <a:rPr lang="fr-FR" sz="1100" spc="-25">
                  <a:solidFill>
                    <a:srgbClr val="FFFFFF"/>
                  </a:solidFill>
                  <a:latin typeface="Marianne" panose="02000000000000000000" pitchFamily="50" charset="0"/>
                  <a:cs typeface="Calibri"/>
                </a:rPr>
                <a:t> </a:t>
              </a:r>
              <a:r>
                <a:rPr lang="fr-FR" sz="1100">
                  <a:solidFill>
                    <a:srgbClr val="FFFFFF"/>
                  </a:solidFill>
                  <a:latin typeface="Marianne" panose="02000000000000000000" pitchFamily="50" charset="0"/>
                  <a:cs typeface="Calibri"/>
                </a:rPr>
                <a:t>le</a:t>
              </a:r>
              <a:r>
                <a:rPr lang="fr-FR" sz="1100" spc="-22">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parcours </a:t>
              </a:r>
              <a:r>
                <a:rPr lang="fr-FR" sz="1100">
                  <a:solidFill>
                    <a:srgbClr val="FFFFFF"/>
                  </a:solidFill>
                  <a:latin typeface="Marianne" panose="02000000000000000000" pitchFamily="50" charset="0"/>
                  <a:cs typeface="Calibri"/>
                </a:rPr>
                <a:t>de</a:t>
              </a:r>
              <a:r>
                <a:rPr lang="fr-FR" sz="1100" spc="-15">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l’élève</a:t>
              </a:r>
              <a:r>
                <a:rPr lang="fr-FR" sz="1100" spc="-56">
                  <a:solidFill>
                    <a:srgbClr val="FFFFFF"/>
                  </a:solidFill>
                  <a:latin typeface="Marianne" panose="02000000000000000000" pitchFamily="50" charset="0"/>
                  <a:cs typeface="Calibri"/>
                </a:rPr>
                <a:t> </a:t>
              </a:r>
              <a:r>
                <a:rPr lang="fr-FR" sz="1100">
                  <a:solidFill>
                    <a:srgbClr val="FFFFFF"/>
                  </a:solidFill>
                  <a:latin typeface="Marianne" panose="02000000000000000000" pitchFamily="50" charset="0"/>
                  <a:cs typeface="Calibri"/>
                </a:rPr>
                <a:t>et</a:t>
              </a:r>
              <a:r>
                <a:rPr lang="fr-FR" sz="1100" spc="-5">
                  <a:solidFill>
                    <a:srgbClr val="FFFFFF"/>
                  </a:solidFill>
                  <a:latin typeface="Marianne" panose="02000000000000000000" pitchFamily="50" charset="0"/>
                  <a:cs typeface="Calibri"/>
                </a:rPr>
                <a:t> </a:t>
              </a:r>
              <a:r>
                <a:rPr lang="fr-FR" sz="1100" spc="-13">
                  <a:solidFill>
                    <a:srgbClr val="FFFFFF"/>
                  </a:solidFill>
                  <a:latin typeface="Marianne" panose="02000000000000000000" pitchFamily="50" charset="0"/>
                  <a:cs typeface="Calibri"/>
                </a:rPr>
                <a:t>de </a:t>
              </a:r>
              <a:r>
                <a:rPr lang="fr-FR" sz="1100">
                  <a:solidFill>
                    <a:srgbClr val="FFFFFF"/>
                  </a:solidFill>
                  <a:latin typeface="Marianne" panose="02000000000000000000" pitchFamily="50" charset="0"/>
                  <a:cs typeface="Calibri"/>
                </a:rPr>
                <a:t>l’apprenti</a:t>
              </a:r>
              <a:r>
                <a:rPr lang="fr-FR" sz="1100" spc="-31">
                  <a:solidFill>
                    <a:srgbClr val="FFFFFF"/>
                  </a:solidFill>
                  <a:latin typeface="Marianne" panose="02000000000000000000" pitchFamily="50" charset="0"/>
                  <a:cs typeface="Calibri"/>
                </a:rPr>
                <a:t> </a:t>
              </a:r>
              <a:r>
                <a:rPr lang="fr-FR" sz="1100" spc="-5">
                  <a:solidFill>
                    <a:srgbClr val="FFFFFF"/>
                  </a:solidFill>
                  <a:latin typeface="Marianne" panose="02000000000000000000" pitchFamily="50" charset="0"/>
                  <a:cs typeface="Calibri"/>
                </a:rPr>
                <a:t>jusqu’à</a:t>
              </a:r>
              <a:r>
                <a:rPr lang="fr-FR" sz="1100" spc="-31">
                  <a:solidFill>
                    <a:srgbClr val="FFFFFF"/>
                  </a:solidFill>
                  <a:latin typeface="Marianne" panose="02000000000000000000" pitchFamily="50" charset="0"/>
                  <a:cs typeface="Calibri"/>
                </a:rPr>
                <a:t> </a:t>
              </a:r>
              <a:r>
                <a:rPr lang="fr-FR" sz="1100" spc="-13">
                  <a:solidFill>
                    <a:srgbClr val="FFFFFF"/>
                  </a:solidFill>
                  <a:latin typeface="Marianne" panose="02000000000000000000" pitchFamily="50" charset="0"/>
                  <a:cs typeface="Calibri"/>
                </a:rPr>
                <a:t>la </a:t>
              </a:r>
              <a:r>
                <a:rPr lang="fr-FR" sz="1100">
                  <a:solidFill>
                    <a:srgbClr val="FFFFFF"/>
                  </a:solidFill>
                  <a:latin typeface="Marianne" panose="02000000000000000000" pitchFamily="50" charset="0"/>
                  <a:cs typeface="Calibri"/>
                </a:rPr>
                <a:t>qualification</a:t>
              </a:r>
              <a:r>
                <a:rPr lang="fr-FR" sz="1100" spc="3">
                  <a:solidFill>
                    <a:srgbClr val="FFFFFF"/>
                  </a:solidFill>
                  <a:latin typeface="Marianne" panose="02000000000000000000" pitchFamily="50" charset="0"/>
                  <a:cs typeface="Calibri"/>
                </a:rPr>
                <a:t> </a:t>
              </a:r>
              <a:r>
                <a:rPr lang="fr-FR" sz="1100" spc="-10">
                  <a:solidFill>
                    <a:srgbClr val="FFFFFF"/>
                  </a:solidFill>
                  <a:latin typeface="Marianne" panose="02000000000000000000" pitchFamily="50" charset="0"/>
                  <a:cs typeface="Calibri"/>
                </a:rPr>
                <a:t>pour </a:t>
              </a:r>
              <a:r>
                <a:rPr lang="fr-FR" sz="1100" spc="-5">
                  <a:solidFill>
                    <a:srgbClr val="FFFFFF"/>
                  </a:solidFill>
                  <a:latin typeface="Marianne" panose="02000000000000000000" pitchFamily="50" charset="0"/>
                  <a:cs typeface="Calibri"/>
                </a:rPr>
                <a:t>l’emploi</a:t>
              </a:r>
              <a:endParaRPr lang="fr-FR" sz="1100">
                <a:latin typeface="Marianne" panose="02000000000000000000" pitchFamily="50" charset="0"/>
                <a:cs typeface="Calibri"/>
              </a:endParaRPr>
            </a:p>
          </p:txBody>
        </p:sp>
        <p:grpSp>
          <p:nvGrpSpPr>
            <p:cNvPr id="26" name="Group 10">
              <a:extLst>
                <a:ext uri="{FF2B5EF4-FFF2-40B4-BE49-F238E27FC236}">
                  <a16:creationId xmlns:a16="http://schemas.microsoft.com/office/drawing/2014/main" id="{4128B1B3-2960-4D26-AB87-A1248CCBCED8}"/>
                </a:ext>
              </a:extLst>
            </p:cNvPr>
            <p:cNvGrpSpPr/>
            <p:nvPr/>
          </p:nvGrpSpPr>
          <p:grpSpPr>
            <a:xfrm>
              <a:off x="4437647" y="592512"/>
              <a:ext cx="771525" cy="771525"/>
              <a:chOff x="0" y="0"/>
              <a:chExt cx="812800" cy="812800"/>
            </a:xfrm>
          </p:grpSpPr>
          <p:sp>
            <p:nvSpPr>
              <p:cNvPr id="29" name="Freeform 11">
                <a:extLst>
                  <a:ext uri="{FF2B5EF4-FFF2-40B4-BE49-F238E27FC236}">
                    <a16:creationId xmlns:a16="http://schemas.microsoft.com/office/drawing/2014/main" id="{B628BC8B-AEDB-4D3A-9AB9-F7DD0D8340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0" name="TextBox 12">
                <a:extLst>
                  <a:ext uri="{FF2B5EF4-FFF2-40B4-BE49-F238E27FC236}">
                    <a16:creationId xmlns:a16="http://schemas.microsoft.com/office/drawing/2014/main" id="{4F4D3F8C-C246-40BE-8EAC-D85F791D7304}"/>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8" name="Graphique 27" descr="Public cible avec un remplissage uni">
              <a:extLst>
                <a:ext uri="{FF2B5EF4-FFF2-40B4-BE49-F238E27FC236}">
                  <a16:creationId xmlns:a16="http://schemas.microsoft.com/office/drawing/2014/main" id="{7D1537BF-CCE3-45FF-A838-03A8ADAF97F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1771" y="685872"/>
              <a:ext cx="603857" cy="603857"/>
            </a:xfrm>
            <a:prstGeom prst="rect">
              <a:avLst/>
            </a:prstGeom>
          </p:spPr>
        </p:pic>
      </p:grpSp>
      <p:sp>
        <p:nvSpPr>
          <p:cNvPr id="69" name="ZoneTexte 68">
            <a:extLst>
              <a:ext uri="{FF2B5EF4-FFF2-40B4-BE49-F238E27FC236}">
                <a16:creationId xmlns:a16="http://schemas.microsoft.com/office/drawing/2014/main" id="{E4BC1409-0970-4CE8-AC50-CA635002BA01}"/>
              </a:ext>
            </a:extLst>
          </p:cNvPr>
          <p:cNvSpPr txBox="1"/>
          <p:nvPr/>
        </p:nvSpPr>
        <p:spPr>
          <a:xfrm>
            <a:off x="3463712" y="438150"/>
            <a:ext cx="5603376" cy="4247317"/>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b="1" i="0" u="none" strike="noStrike" baseline="0"/>
              <a:t>Assurer le RCD </a:t>
            </a:r>
            <a:r>
              <a:rPr lang="fr-FR" sz="1200" i="0" u="none" strike="noStrike" baseline="0"/>
              <a:t>pour garantir la continuité de la formation proposée ;</a:t>
            </a:r>
          </a:p>
          <a:p>
            <a:pPr marL="171450" indent="-171450" algn="just">
              <a:spcAft>
                <a:spcPts val="600"/>
              </a:spcAft>
              <a:buFont typeface="Courier New" panose="02070309020205020404" pitchFamily="49" charset="0"/>
              <a:buChar char="o"/>
            </a:pPr>
            <a:r>
              <a:rPr lang="fr-FR" sz="1200" i="0" u="none" strike="noStrike" baseline="0"/>
              <a:t>Garantir la réversibilité scolaire/apprentissage : Mixité des publics, offre de formation par apprentissage dans tous les LP (ou les réseaux dans lequel il s’inscrit) ;</a:t>
            </a:r>
          </a:p>
          <a:p>
            <a:pPr marL="171450" indent="-171450" algn="just">
              <a:spcAft>
                <a:spcPts val="600"/>
              </a:spcAft>
              <a:buFont typeface="Courier New" panose="02070309020205020404" pitchFamily="49" charset="0"/>
              <a:buChar char="o"/>
            </a:pPr>
            <a:r>
              <a:rPr lang="fr-FR" sz="1200" b="1" i="0" u="none" strike="noStrike" baseline="0"/>
              <a:t>Prise en charge en petits groupes des difficultés d’apprentissage </a:t>
            </a:r>
            <a:r>
              <a:rPr lang="fr-FR" sz="1200" i="0" u="none" strike="noStrike" baseline="0"/>
              <a:t>(par des professeurs pactés pour l’agilité et la réactivité ;</a:t>
            </a:r>
          </a:p>
          <a:p>
            <a:pPr marL="171450" indent="-171450" algn="just">
              <a:spcAft>
                <a:spcPts val="600"/>
              </a:spcAft>
              <a:buFont typeface="Courier New" panose="02070309020205020404" pitchFamily="49" charset="0"/>
              <a:buChar char="o"/>
            </a:pPr>
            <a:r>
              <a:rPr lang="fr-FR" sz="1200" b="1" i="0" u="none" strike="noStrike" baseline="0"/>
              <a:t>Permettre des enseignements aux savoirs fondamentaux en classes réduites (mesure 2). </a:t>
            </a:r>
            <a:r>
              <a:rPr lang="fr-FR" sz="1200" i="0" u="none" strike="noStrike" baseline="0"/>
              <a:t>Dès la R2024, la mesure est financée par la DHG ;</a:t>
            </a:r>
          </a:p>
          <a:p>
            <a:pPr marL="171450" indent="-171450" algn="just">
              <a:spcAft>
                <a:spcPts val="600"/>
              </a:spcAft>
              <a:buFont typeface="Courier New" panose="02070309020205020404" pitchFamily="49" charset="0"/>
              <a:buChar char="o"/>
            </a:pPr>
            <a:r>
              <a:rPr lang="fr-FR" sz="1200" i="0" u="none" strike="noStrike" baseline="0"/>
              <a:t>Prendre en charge les difficultés des étudiants en BTS : </a:t>
            </a:r>
            <a:r>
              <a:rPr lang="fr-FR" sz="1200" b="1" i="0" u="none" strike="noStrike" baseline="0"/>
              <a:t>Parcours de consolidation en BTS </a:t>
            </a:r>
            <a:r>
              <a:rPr lang="fr-FR" sz="1200" i="0" u="none" strike="noStrike" baseline="0"/>
              <a:t>(internalisé à la formation, financement pacte), horaire d’AP dans certains BTS (financement DHG), par l’accès aux Fonds d’Innovation Pédagogique ;</a:t>
            </a:r>
          </a:p>
          <a:p>
            <a:pPr marL="171450" indent="-171450" algn="just">
              <a:spcAft>
                <a:spcPts val="600"/>
              </a:spcAft>
              <a:buFont typeface="Courier New" panose="02070309020205020404" pitchFamily="49" charset="0"/>
              <a:buChar char="o"/>
            </a:pPr>
            <a:r>
              <a:rPr lang="fr-FR" sz="1200" i="0" u="none" strike="noStrike" baseline="0"/>
              <a:t>Préparation à la poursuite d’études : parcours de poursuite d’études (financement DGH, par des professeurs pactés, par l’accès aux fonds d’innovation pédagogique du CNR) ;</a:t>
            </a:r>
          </a:p>
          <a:p>
            <a:pPr marL="171450" indent="-171450" algn="just">
              <a:spcAft>
                <a:spcPts val="600"/>
              </a:spcAft>
              <a:buFont typeface="Courier New" panose="02070309020205020404" pitchFamily="49" charset="0"/>
              <a:buChar char="o"/>
            </a:pPr>
            <a:r>
              <a:rPr lang="fr-FR" sz="1200" b="1" i="0" u="none" strike="noStrike" baseline="0"/>
              <a:t>Prévenir le décrochage </a:t>
            </a:r>
            <a:r>
              <a:rPr lang="fr-FR" sz="1200" i="0" u="none" strike="noStrike" baseline="0"/>
              <a:t>en intervenant immédiatement et de manière adaptée en mobilisant le référent décrochage de l’établissement, le groupe de prévention du décrochage scolaire (GPDS) et, si besoin, le réseau Formation-Qualification-Emploi (</a:t>
            </a:r>
            <a:r>
              <a:rPr lang="fr-FR" sz="1200" i="0" u="none" strike="noStrike" baseline="0" err="1"/>
              <a:t>Foquale</a:t>
            </a:r>
            <a:r>
              <a:rPr lang="fr-FR" sz="1200" i="0" u="none" strike="noStrike" baseline="0"/>
              <a:t>). </a:t>
            </a:r>
            <a:r>
              <a:rPr lang="fr-FR" sz="1200" b="1" i="0" u="none" strike="noStrike" baseline="0"/>
              <a:t>Possibilité donnée à des jeunes d’accéder à un accompagnement à visée d’insertion ou de formation </a:t>
            </a:r>
            <a:r>
              <a:rPr lang="fr-FR" sz="1200" i="0" u="none" strike="noStrike" baseline="0"/>
              <a:t>assuré par les partenaires de la plateforme de suivi et d’appui aux décrocheurs (PSAD) : mission locale, école de la deuxième chance, agence du service civique, etc. sans perdre leurs droits (tous droits ouverts).</a:t>
            </a:r>
            <a:endParaRPr lang="fr-FR" sz="1200" i="0" u="none" strike="noStrike" baseline="0">
              <a:solidFill>
                <a:srgbClr val="000000"/>
              </a:solidFill>
            </a:endParaRPr>
          </a:p>
        </p:txBody>
      </p:sp>
      <p:sp>
        <p:nvSpPr>
          <p:cNvPr id="11" name="Freeform 5">
            <a:extLst>
              <a:ext uri="{FF2B5EF4-FFF2-40B4-BE49-F238E27FC236}">
                <a16:creationId xmlns:a16="http://schemas.microsoft.com/office/drawing/2014/main" id="{A74D645E-54AE-4859-9EC5-C15FC9B9A048}"/>
              </a:ext>
            </a:extLst>
          </p:cNvPr>
          <p:cNvSpPr/>
          <p:nvPr/>
        </p:nvSpPr>
        <p:spPr>
          <a:xfrm>
            <a:off x="8375705" y="4508695"/>
            <a:ext cx="888963" cy="888963"/>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287083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87541" y="2724150"/>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483180" y="3697019"/>
            <a:ext cx="4434770" cy="1214727"/>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pc="-10">
                <a:solidFill>
                  <a:schemeClr val="tx1">
                    <a:lumMod val="85000"/>
                    <a:lumOff val="15000"/>
                  </a:schemeClr>
                </a:solidFill>
                <a:latin typeface="Marianne ExtraBold" panose="02000000000000000000" pitchFamily="50" charset="0"/>
                <a:cs typeface="Calibri"/>
              </a:rPr>
              <a:t>Nécessité de développer chez nos jeunes :</a:t>
            </a:r>
          </a:p>
          <a:p>
            <a:pPr marL="177801" marR="2541" indent="-171450" algn="just">
              <a:spcBef>
                <a:spcPts val="133"/>
              </a:spcBef>
              <a:buFont typeface="Courier New" panose="02070309020205020404" pitchFamily="49" charset="0"/>
              <a:buChar char="o"/>
            </a:pPr>
            <a:r>
              <a:rPr lang="fr-FR" spc="-10">
                <a:solidFill>
                  <a:schemeClr val="tx1">
                    <a:lumMod val="85000"/>
                    <a:lumOff val="15000"/>
                  </a:schemeClr>
                </a:solidFill>
                <a:latin typeface="Marianne ExtraBold" panose="02000000000000000000" pitchFamily="50" charset="0"/>
                <a:cs typeface="Calibri"/>
              </a:rPr>
              <a:t>les 15 compétences à s’orienter </a:t>
            </a:r>
            <a:r>
              <a:rPr lang="fr-FR" spc="-10">
                <a:solidFill>
                  <a:schemeClr val="tx1">
                    <a:lumMod val="85000"/>
                    <a:lumOff val="15000"/>
                  </a:schemeClr>
                </a:solidFill>
                <a:latin typeface="Marianne" panose="02000000000000000000" pitchFamily="50" charset="0"/>
                <a:cs typeface="Calibri"/>
              </a:rPr>
              <a:t>(de manière privilégiée pendant</a:t>
            </a:r>
          </a:p>
          <a:p>
            <a:pPr marL="177801" marR="2541" indent="-171450" algn="just">
              <a:spcBef>
                <a:spcPts val="133"/>
              </a:spcBef>
              <a:buFont typeface="Courier New" panose="02070309020205020404" pitchFamily="49" charset="0"/>
              <a:buChar char="o"/>
            </a:pPr>
            <a:r>
              <a:rPr lang="fr-FR" spc="-10">
                <a:solidFill>
                  <a:schemeClr val="tx1">
                    <a:lumMod val="85000"/>
                    <a:lumOff val="15000"/>
                  </a:schemeClr>
                </a:solidFill>
                <a:latin typeface="Marianne" panose="02000000000000000000" pitchFamily="50" charset="0"/>
                <a:cs typeface="Calibri"/>
              </a:rPr>
              <a:t>l’horaire d’accompagnement renforcé mais pas seulement ;</a:t>
            </a:r>
          </a:p>
          <a:p>
            <a:pPr marL="177801" marR="2541" indent="-171450" algn="just">
              <a:spcBef>
                <a:spcPts val="133"/>
              </a:spcBef>
              <a:buFont typeface="Courier New" panose="02070309020205020404" pitchFamily="49" charset="0"/>
              <a:buChar char="o"/>
            </a:pPr>
            <a:r>
              <a:rPr lang="fr-FR" spc="-10">
                <a:solidFill>
                  <a:schemeClr val="tx1">
                    <a:lumMod val="85000"/>
                    <a:lumOff val="15000"/>
                  </a:schemeClr>
                </a:solidFill>
                <a:latin typeface="Marianne ExtraBold" panose="02000000000000000000" pitchFamily="50" charset="0"/>
                <a:cs typeface="Calibri"/>
              </a:rPr>
              <a:t>les compétences psychosociales </a:t>
            </a:r>
            <a:r>
              <a:rPr lang="fr-FR" spc="-10">
                <a:solidFill>
                  <a:schemeClr val="tx1">
                    <a:lumMod val="85000"/>
                    <a:lumOff val="15000"/>
                  </a:schemeClr>
                </a:solidFill>
                <a:latin typeface="Marianne" panose="02000000000000000000" pitchFamily="50" charset="0"/>
                <a:cs typeface="Calibri"/>
              </a:rPr>
              <a:t>(la démarche de projet collectif, la réalisation du chef-d’œuvre, la participation à des concours</a:t>
            </a:r>
          </a:p>
          <a:p>
            <a:pPr marL="177801" marR="2541" indent="-171450" algn="just">
              <a:spcBef>
                <a:spcPts val="133"/>
              </a:spcBef>
              <a:buFont typeface="Courier New" panose="02070309020205020404" pitchFamily="49" charset="0"/>
              <a:buChar char="o"/>
            </a:pPr>
            <a:r>
              <a:rPr lang="fr-FR" spc="-10">
                <a:solidFill>
                  <a:schemeClr val="tx1">
                    <a:lumMod val="85000"/>
                    <a:lumOff val="15000"/>
                  </a:schemeClr>
                </a:solidFill>
                <a:latin typeface="Marianne" panose="02000000000000000000" pitchFamily="50" charset="0"/>
                <a:cs typeface="Calibri"/>
              </a:rPr>
              <a:t>(fondation Colbert, Robotique, Cuisine…) sont autant d’opportunités</a:t>
            </a:r>
          </a:p>
          <a:p>
            <a:pPr marL="177801" marR="2541" indent="-171450" algn="just">
              <a:spcBef>
                <a:spcPts val="133"/>
              </a:spcBef>
              <a:buFont typeface="Courier New" panose="02070309020205020404" pitchFamily="49" charset="0"/>
              <a:buChar char="o"/>
            </a:pPr>
            <a:r>
              <a:rPr lang="fr-FR" spc="-10">
                <a:solidFill>
                  <a:schemeClr val="tx1">
                    <a:lumMod val="85000"/>
                    <a:lumOff val="15000"/>
                  </a:schemeClr>
                </a:solidFill>
                <a:latin typeface="Marianne" panose="02000000000000000000" pitchFamily="50" charset="0"/>
                <a:cs typeface="Calibri"/>
              </a:rPr>
              <a:t>pour y parvenir</a:t>
            </a:r>
          </a:p>
        </p:txBody>
      </p:sp>
      <p:sp>
        <p:nvSpPr>
          <p:cNvPr id="69" name="ZoneTexte 68">
            <a:extLst>
              <a:ext uri="{FF2B5EF4-FFF2-40B4-BE49-F238E27FC236}">
                <a16:creationId xmlns:a16="http://schemas.microsoft.com/office/drawing/2014/main" id="{E4BC1409-0970-4CE8-AC50-CA635002BA01}"/>
              </a:ext>
            </a:extLst>
          </p:cNvPr>
          <p:cNvSpPr txBox="1"/>
          <p:nvPr/>
        </p:nvSpPr>
        <p:spPr>
          <a:xfrm>
            <a:off x="346443" y="995647"/>
            <a:ext cx="8404449" cy="2698175"/>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i="0" u="none" strike="noStrike" baseline="0"/>
              <a:t>Le principe de liberté de choix s’installe progressivement dans le paysage (choix des Enseignements de Spécialité en LG, CPF monétisé par la loi pour la liberté de choisir son avenir professionnel). Au lycée professionnel cette liberté de choix s’exprime dans le choix de la spécialité en fin de seconde famille des métiers , le choix de la modalité apprentissage ou scolaire, le choix du lieu de PFMP, le choix de bénéficier d’une mobilité internationale, le choix d’une poursuite d’études ou d’une insertion professionnelle, le </a:t>
            </a:r>
            <a:r>
              <a:rPr lang="fr-FR" sz="1200" b="1" i="0" u="none" strike="noStrike" baseline="0"/>
              <a:t>choix d’options </a:t>
            </a:r>
            <a:r>
              <a:rPr lang="fr-FR" sz="1200" i="0" u="none" strike="noStrike" baseline="0"/>
              <a:t>pendant sa formation</a:t>
            </a:r>
          </a:p>
          <a:p>
            <a:pPr marL="171450" indent="-171450" algn="just">
              <a:spcAft>
                <a:spcPts val="600"/>
              </a:spcAft>
              <a:buFont typeface="Courier New" panose="02070309020205020404" pitchFamily="49" charset="0"/>
              <a:buChar char="o"/>
            </a:pPr>
            <a:r>
              <a:rPr lang="fr-FR" sz="1200" kern="0">
                <a:solidFill>
                  <a:sysClr val="windowText" lastClr="000000"/>
                </a:solidFill>
                <a:latin typeface="Calibri"/>
                <a:cs typeface="Calibri"/>
              </a:rPr>
              <a:t>Cela</a:t>
            </a:r>
            <a:r>
              <a:rPr lang="fr-FR" sz="1200" kern="0" spc="68">
                <a:solidFill>
                  <a:sysClr val="windowText" lastClr="000000"/>
                </a:solidFill>
                <a:latin typeface="Calibri"/>
                <a:cs typeface="Calibri"/>
              </a:rPr>
              <a:t> </a:t>
            </a:r>
            <a:r>
              <a:rPr lang="fr-FR" sz="1200" kern="0">
                <a:solidFill>
                  <a:sysClr val="windowText" lastClr="000000"/>
                </a:solidFill>
                <a:latin typeface="Calibri"/>
                <a:cs typeface="Calibri"/>
              </a:rPr>
              <a:t>rend</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nécessaire</a:t>
            </a:r>
            <a:r>
              <a:rPr lang="fr-FR" sz="1200" kern="0" spc="158">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bâtir</a:t>
            </a:r>
            <a:r>
              <a:rPr lang="fr-FR" sz="1200" kern="0" spc="53">
                <a:solidFill>
                  <a:sysClr val="windowText" lastClr="000000"/>
                </a:solidFill>
                <a:latin typeface="Calibri"/>
                <a:cs typeface="Calibri"/>
              </a:rPr>
              <a:t> </a:t>
            </a:r>
            <a:r>
              <a:rPr lang="fr-FR" sz="1200" kern="0">
                <a:solidFill>
                  <a:sysClr val="windowText" lastClr="000000"/>
                </a:solidFill>
                <a:latin typeface="Calibri"/>
                <a:cs typeface="Calibri"/>
              </a:rPr>
              <a:t>des</a:t>
            </a:r>
            <a:r>
              <a:rPr lang="fr-FR" sz="1200" kern="0" spc="60">
                <a:solidFill>
                  <a:sysClr val="windowText" lastClr="000000"/>
                </a:solidFill>
                <a:latin typeface="Calibri"/>
                <a:cs typeface="Calibri"/>
              </a:rPr>
              <a:t> </a:t>
            </a:r>
            <a:r>
              <a:rPr lang="fr-FR" sz="1200" kern="0">
                <a:solidFill>
                  <a:sysClr val="windowText" lastClr="000000"/>
                </a:solidFill>
                <a:latin typeface="Calibri"/>
                <a:cs typeface="Calibri"/>
              </a:rPr>
              <a:t>stratégies</a:t>
            </a:r>
            <a:r>
              <a:rPr lang="fr-FR" sz="1200" kern="0" spc="60">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79">
                <a:solidFill>
                  <a:sysClr val="windowText" lastClr="000000"/>
                </a:solidFill>
                <a:latin typeface="Calibri"/>
                <a:cs typeface="Calibri"/>
              </a:rPr>
              <a:t> </a:t>
            </a:r>
            <a:r>
              <a:rPr lang="fr-FR" sz="1200" kern="0" err="1">
                <a:solidFill>
                  <a:sysClr val="windowText" lastClr="000000"/>
                </a:solidFill>
                <a:latin typeface="Calibri"/>
                <a:cs typeface="Calibri"/>
              </a:rPr>
              <a:t>désétayage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progressif</a:t>
            </a:r>
            <a:r>
              <a:rPr lang="fr-FR" sz="1200" kern="0" spc="161">
                <a:solidFill>
                  <a:sysClr val="windowText" lastClr="000000"/>
                </a:solidFill>
                <a:latin typeface="Calibri"/>
                <a:cs typeface="Calibri"/>
              </a:rPr>
              <a:t> </a:t>
            </a:r>
            <a:r>
              <a:rPr lang="fr-FR" sz="1200" kern="0" spc="-15">
                <a:solidFill>
                  <a:sysClr val="windowText" lastClr="000000"/>
                </a:solidFill>
                <a:latin typeface="Calibri"/>
                <a:cs typeface="Calibri"/>
              </a:rPr>
              <a:t>dans </a:t>
            </a:r>
            <a:r>
              <a:rPr lang="fr-FR" sz="1200" kern="0">
                <a:solidFill>
                  <a:sysClr val="windowText" lastClr="000000"/>
                </a:solidFill>
                <a:latin typeface="Calibri"/>
                <a:cs typeface="Calibri"/>
              </a:rPr>
              <a:t>l’accompagnement</a:t>
            </a:r>
            <a:r>
              <a:rPr lang="fr-FR" sz="1200" kern="0" spc="184">
                <a:solidFill>
                  <a:sysClr val="windowText" lastClr="000000"/>
                </a:solidFill>
                <a:latin typeface="Calibri"/>
                <a:cs typeface="Calibri"/>
              </a:rPr>
              <a:t> </a:t>
            </a:r>
            <a:r>
              <a:rPr lang="fr-FR" sz="1200" kern="0">
                <a:solidFill>
                  <a:sysClr val="windowText" lastClr="000000"/>
                </a:solidFill>
                <a:latin typeface="Calibri"/>
                <a:cs typeface="Calibri"/>
              </a:rPr>
              <a:t>du</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jeune</a:t>
            </a:r>
            <a:r>
              <a:rPr lang="fr-FR" sz="1200" kern="0" spc="105">
                <a:solidFill>
                  <a:sysClr val="windowText" lastClr="000000"/>
                </a:solidFill>
                <a:latin typeface="Calibri"/>
                <a:cs typeface="Calibri"/>
              </a:rPr>
              <a:t> </a:t>
            </a:r>
            <a:r>
              <a:rPr lang="fr-FR" sz="1200" kern="0">
                <a:solidFill>
                  <a:sysClr val="windowText" lastClr="000000"/>
                </a:solidFill>
                <a:latin typeface="Calibri"/>
                <a:cs typeface="Calibri"/>
              </a:rPr>
              <a:t>pour</a:t>
            </a:r>
            <a:r>
              <a:rPr lang="fr-FR" sz="1200" kern="0" spc="53">
                <a:solidFill>
                  <a:sysClr val="windowText" lastClr="000000"/>
                </a:solidFill>
                <a:latin typeface="Calibri"/>
                <a:cs typeface="Calibri"/>
              </a:rPr>
              <a:t> </a:t>
            </a:r>
            <a:r>
              <a:rPr lang="fr-FR" sz="1200" kern="0">
                <a:solidFill>
                  <a:sysClr val="windowText" lastClr="000000"/>
                </a:solidFill>
                <a:latin typeface="Calibri"/>
                <a:cs typeface="Calibri"/>
              </a:rPr>
              <a:t>le</a:t>
            </a:r>
            <a:r>
              <a:rPr lang="fr-FR" sz="1200" kern="0" spc="-8">
                <a:solidFill>
                  <a:sysClr val="windowText" lastClr="000000"/>
                </a:solidFill>
                <a:latin typeface="Calibri"/>
                <a:cs typeface="Calibri"/>
              </a:rPr>
              <a:t> </a:t>
            </a:r>
            <a:r>
              <a:rPr lang="fr-FR" sz="1200" kern="0">
                <a:solidFill>
                  <a:sysClr val="windowText" lastClr="000000"/>
                </a:solidFill>
                <a:latin typeface="Calibri"/>
                <a:cs typeface="Calibri"/>
              </a:rPr>
              <a:t>rendre</a:t>
            </a:r>
            <a:r>
              <a:rPr lang="fr-FR" sz="1200" kern="0" spc="105">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45">
                <a:solidFill>
                  <a:sysClr val="windowText" lastClr="000000"/>
                </a:solidFill>
                <a:latin typeface="Calibri"/>
                <a:cs typeface="Calibri"/>
              </a:rPr>
              <a:t> </a:t>
            </a:r>
            <a:r>
              <a:rPr lang="fr-FR" sz="1200" kern="0">
                <a:solidFill>
                  <a:sysClr val="windowText" lastClr="000000"/>
                </a:solidFill>
                <a:latin typeface="Calibri"/>
                <a:cs typeface="Calibri"/>
              </a:rPr>
              <a:t>plus</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en</a:t>
            </a:r>
            <a:r>
              <a:rPr lang="fr-FR" sz="1200" kern="0" spc="71">
                <a:solidFill>
                  <a:sysClr val="windowText" lastClr="000000"/>
                </a:solidFill>
                <a:latin typeface="Calibri"/>
                <a:cs typeface="Calibri"/>
              </a:rPr>
              <a:t> </a:t>
            </a:r>
            <a:r>
              <a:rPr lang="fr-FR" sz="1200" kern="0">
                <a:solidFill>
                  <a:sysClr val="windowText" lastClr="000000"/>
                </a:solidFill>
                <a:latin typeface="Calibri"/>
                <a:cs typeface="Calibri"/>
              </a:rPr>
              <a:t>plus</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autonome</a:t>
            </a:r>
            <a:r>
              <a:rPr lang="fr-FR" sz="1200" kern="0" spc="49">
                <a:solidFill>
                  <a:sysClr val="windowText" lastClr="000000"/>
                </a:solidFill>
                <a:latin typeface="Calibri"/>
                <a:cs typeface="Calibri"/>
              </a:rPr>
              <a:t> </a:t>
            </a:r>
            <a:r>
              <a:rPr lang="fr-FR" sz="1200" kern="0">
                <a:solidFill>
                  <a:sysClr val="windowText" lastClr="000000"/>
                </a:solidFill>
                <a:latin typeface="Calibri"/>
                <a:cs typeface="Calibri"/>
              </a:rPr>
              <a:t>et</a:t>
            </a:r>
            <a:r>
              <a:rPr lang="fr-FR" sz="1200" kern="0" spc="71">
                <a:solidFill>
                  <a:sysClr val="windowText" lastClr="000000"/>
                </a:solidFill>
                <a:latin typeface="Calibri"/>
                <a:cs typeface="Calibri"/>
              </a:rPr>
              <a:t> </a:t>
            </a:r>
            <a:r>
              <a:rPr lang="fr-FR" sz="1200" kern="0">
                <a:solidFill>
                  <a:sysClr val="windowText" lastClr="000000"/>
                </a:solidFill>
                <a:latin typeface="Calibri"/>
                <a:cs typeface="Calibri"/>
              </a:rPr>
              <a:t>développer</a:t>
            </a:r>
            <a:r>
              <a:rPr lang="fr-FR" sz="1200" kern="0" spc="172">
                <a:solidFill>
                  <a:sysClr val="windowText" lastClr="000000"/>
                </a:solidFill>
                <a:latin typeface="Calibri"/>
                <a:cs typeface="Calibri"/>
              </a:rPr>
              <a:t> </a:t>
            </a:r>
            <a:r>
              <a:rPr lang="fr-FR" sz="1200" kern="0" spc="-15">
                <a:solidFill>
                  <a:sysClr val="windowText" lastClr="000000"/>
                </a:solidFill>
                <a:latin typeface="Calibri"/>
                <a:cs typeface="Calibri"/>
              </a:rPr>
              <a:t>chez </a:t>
            </a:r>
            <a:r>
              <a:rPr lang="fr-FR" sz="1200" kern="0">
                <a:solidFill>
                  <a:sysClr val="windowText" lastClr="000000"/>
                </a:solidFill>
                <a:latin typeface="Calibri"/>
                <a:cs typeface="Calibri"/>
              </a:rPr>
              <a:t>lui</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l’acte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réflexe</a:t>
            </a:r>
            <a:r>
              <a:rPr lang="fr-FR" sz="1200" kern="0" spc="94">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se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saisir</a:t>
            </a:r>
            <a:r>
              <a:rPr lang="fr-FR" sz="1200" kern="0" spc="49">
                <a:solidFill>
                  <a:sysClr val="windowText" lastClr="000000"/>
                </a:solidFill>
                <a:latin typeface="Calibri"/>
                <a:cs typeface="Calibri"/>
              </a:rPr>
              <a:t> </a:t>
            </a:r>
            <a:r>
              <a:rPr lang="fr-FR" sz="1200" kern="0">
                <a:solidFill>
                  <a:sysClr val="windowText" lastClr="000000"/>
                </a:solidFill>
                <a:latin typeface="Calibri"/>
                <a:cs typeface="Calibri"/>
              </a:rPr>
              <a:t>d’une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formation</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tout</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au</a:t>
            </a:r>
            <a:r>
              <a:rPr lang="fr-FR" sz="1200" kern="0" spc="8">
                <a:solidFill>
                  <a:sysClr val="windowText" lastClr="000000"/>
                </a:solidFill>
                <a:latin typeface="Calibri"/>
                <a:cs typeface="Calibri"/>
              </a:rPr>
              <a:t> </a:t>
            </a:r>
            <a:r>
              <a:rPr lang="fr-FR" sz="1200" kern="0">
                <a:solidFill>
                  <a:sysClr val="windowText" lastClr="000000"/>
                </a:solidFill>
                <a:latin typeface="Calibri"/>
                <a:cs typeface="Calibri"/>
              </a:rPr>
              <a:t>long</a:t>
            </a:r>
            <a:r>
              <a:rPr lang="fr-FR" sz="1200" kern="0" spc="68">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19">
                <a:solidFill>
                  <a:sysClr val="windowText" lastClr="000000"/>
                </a:solidFill>
                <a:latin typeface="Calibri"/>
                <a:cs typeface="Calibri"/>
              </a:rPr>
              <a:t> </a:t>
            </a:r>
            <a:r>
              <a:rPr lang="fr-FR" sz="1200" kern="0">
                <a:solidFill>
                  <a:sysClr val="windowText" lastClr="000000"/>
                </a:solidFill>
                <a:latin typeface="Calibri"/>
                <a:cs typeface="Calibri"/>
              </a:rPr>
              <a:t>sa</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vie</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professionnelle</a:t>
            </a:r>
            <a:r>
              <a:rPr lang="fr-FR" sz="1200" kern="0" spc="206">
                <a:solidFill>
                  <a:sysClr val="windowText" lastClr="000000"/>
                </a:solidFill>
                <a:latin typeface="Calibri"/>
                <a:cs typeface="Calibri"/>
              </a:rPr>
              <a:t>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1137633" lvl="4" indent="-213836" defTabSz="685800">
              <a:spcBef>
                <a:spcPts val="94"/>
              </a:spcBef>
              <a:buFontTx/>
              <a:buChar char="-"/>
              <a:tabLst>
                <a:tab pos="223361" algn="l"/>
              </a:tabLst>
            </a:pPr>
            <a:r>
              <a:rPr lang="fr-FR" sz="1200" kern="0">
                <a:solidFill>
                  <a:sysClr val="windowText" lastClr="000000"/>
                </a:solidFill>
                <a:latin typeface="Calibri"/>
                <a:cs typeface="Calibri"/>
              </a:rPr>
              <a:t>pour</a:t>
            </a:r>
            <a:r>
              <a:rPr lang="fr-FR" sz="1200" kern="0" spc="56">
                <a:solidFill>
                  <a:sysClr val="windowText" lastClr="000000"/>
                </a:solidFill>
                <a:latin typeface="Calibri"/>
                <a:cs typeface="Calibri"/>
              </a:rPr>
              <a:t> </a:t>
            </a:r>
            <a:r>
              <a:rPr lang="fr-FR" sz="1200" kern="0">
                <a:solidFill>
                  <a:sysClr val="windowText" lastClr="000000"/>
                </a:solidFill>
                <a:latin typeface="Calibri"/>
                <a:cs typeface="Calibri"/>
              </a:rPr>
              <a:t>monter</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en</a:t>
            </a:r>
            <a:r>
              <a:rPr lang="fr-FR" sz="1200" kern="0" spc="79">
                <a:solidFill>
                  <a:sysClr val="windowText" lastClr="000000"/>
                </a:solidFill>
                <a:latin typeface="Calibri"/>
                <a:cs typeface="Calibri"/>
              </a:rPr>
              <a:t> </a:t>
            </a:r>
            <a:r>
              <a:rPr lang="fr-FR" sz="1200" kern="0" spc="-8">
                <a:solidFill>
                  <a:sysClr val="windowText" lastClr="000000"/>
                </a:solidFill>
                <a:latin typeface="Calibri"/>
                <a:cs typeface="Calibri"/>
              </a:rPr>
              <a:t>compétences ;</a:t>
            </a:r>
            <a:endParaRPr lang="fr-FR" sz="1200" kern="0">
              <a:solidFill>
                <a:sysClr val="windowText" lastClr="000000"/>
              </a:solidFill>
              <a:latin typeface="Calibri"/>
              <a:cs typeface="Calibri"/>
            </a:endParaRPr>
          </a:p>
          <a:p>
            <a:pPr marL="1137633" lvl="4" indent="-213836" defTabSz="685800">
              <a:spcBef>
                <a:spcPts val="15"/>
              </a:spcBef>
              <a:buFontTx/>
              <a:buChar char="-"/>
              <a:tabLst>
                <a:tab pos="223361" algn="l"/>
              </a:tabLst>
            </a:pPr>
            <a:r>
              <a:rPr lang="fr-FR" sz="1200" kern="0">
                <a:solidFill>
                  <a:sysClr val="windowText" lastClr="000000"/>
                </a:solidFill>
                <a:latin typeface="Calibri"/>
                <a:cs typeface="Calibri"/>
              </a:rPr>
              <a:t>se</a:t>
            </a:r>
            <a:r>
              <a:rPr lang="fr-FR" sz="1200" kern="0" spc="41">
                <a:solidFill>
                  <a:sysClr val="windowText" lastClr="000000"/>
                </a:solidFill>
                <a:latin typeface="Calibri"/>
                <a:cs typeface="Calibri"/>
              </a:rPr>
              <a:t> </a:t>
            </a:r>
            <a:r>
              <a:rPr lang="fr-FR" sz="1200" kern="0" spc="-8">
                <a:solidFill>
                  <a:sysClr val="windowText" lastClr="000000"/>
                </a:solidFill>
                <a:latin typeface="Calibri"/>
                <a:cs typeface="Calibri"/>
              </a:rPr>
              <a:t>reconvertir ;</a:t>
            </a:r>
            <a:endParaRPr lang="fr-FR" sz="1200" kern="0">
              <a:solidFill>
                <a:sysClr val="windowText" lastClr="000000"/>
              </a:solidFill>
              <a:latin typeface="Calibri"/>
              <a:cs typeface="Calibri"/>
            </a:endParaRPr>
          </a:p>
          <a:p>
            <a:pPr marL="1137633" lvl="4" indent="-213836" defTabSz="685800">
              <a:spcBef>
                <a:spcPts val="68"/>
              </a:spcBef>
              <a:buFontTx/>
              <a:buChar char="-"/>
              <a:tabLst>
                <a:tab pos="223361" algn="l"/>
              </a:tabLst>
            </a:pPr>
            <a:r>
              <a:rPr lang="fr-FR" sz="1200" kern="0">
                <a:solidFill>
                  <a:sysClr val="windowText" lastClr="000000"/>
                </a:solidFill>
                <a:latin typeface="Calibri"/>
                <a:cs typeface="Calibri"/>
              </a:rPr>
              <a:t>anticiper</a:t>
            </a:r>
            <a:r>
              <a:rPr lang="fr-FR" sz="1200" kern="0" spc="86">
                <a:solidFill>
                  <a:sysClr val="windowText" lastClr="000000"/>
                </a:solidFill>
                <a:latin typeface="Calibri"/>
                <a:cs typeface="Calibri"/>
              </a:rPr>
              <a:t> </a:t>
            </a:r>
            <a:r>
              <a:rPr lang="fr-FR" sz="1200" kern="0">
                <a:solidFill>
                  <a:sysClr val="windowText" lastClr="000000"/>
                </a:solidFill>
                <a:latin typeface="Calibri"/>
                <a:cs typeface="Calibri"/>
              </a:rPr>
              <a:t>un</a:t>
            </a:r>
            <a:r>
              <a:rPr lang="fr-FR" sz="1200" kern="0" spc="41">
                <a:solidFill>
                  <a:sysClr val="windowText" lastClr="000000"/>
                </a:solidFill>
                <a:latin typeface="Calibri"/>
                <a:cs typeface="Calibri"/>
              </a:rPr>
              <a:t> </a:t>
            </a:r>
            <a:r>
              <a:rPr lang="fr-FR" sz="1200" kern="0">
                <a:solidFill>
                  <a:sysClr val="windowText" lastClr="000000"/>
                </a:solidFill>
                <a:latin typeface="Calibri"/>
                <a:cs typeface="Calibri"/>
              </a:rPr>
              <a:t>plan</a:t>
            </a:r>
            <a:r>
              <a:rPr lang="fr-FR" sz="1200" kern="0" spc="45">
                <a:solidFill>
                  <a:sysClr val="windowText" lastClr="000000"/>
                </a:solidFill>
                <a:latin typeface="Calibri"/>
                <a:cs typeface="Calibri"/>
              </a:rPr>
              <a:t> </a:t>
            </a:r>
            <a:r>
              <a:rPr lang="fr-FR" sz="1200" kern="0" spc="-8">
                <a:solidFill>
                  <a:sysClr val="windowText" lastClr="000000"/>
                </a:solidFill>
                <a:latin typeface="Calibri"/>
                <a:cs typeface="Calibri"/>
              </a:rPr>
              <a:t>social ;</a:t>
            </a:r>
            <a:endParaRPr lang="fr-FR" sz="1200" kern="0">
              <a:solidFill>
                <a:sysClr val="windowText" lastClr="000000"/>
              </a:solidFill>
              <a:latin typeface="Calibri"/>
              <a:cs typeface="Calibri"/>
            </a:endParaRPr>
          </a:p>
          <a:p>
            <a:pPr marL="1137633" lvl="4" indent="-213836" defTabSz="685800">
              <a:spcBef>
                <a:spcPts val="71"/>
              </a:spcBef>
              <a:buFontTx/>
              <a:buChar char="-"/>
              <a:tabLst>
                <a:tab pos="223361" algn="l"/>
              </a:tabLst>
            </a:pPr>
            <a:r>
              <a:rPr lang="fr-FR" sz="1200" kern="0">
                <a:solidFill>
                  <a:sysClr val="windowText" lastClr="000000"/>
                </a:solidFill>
                <a:latin typeface="Calibri"/>
                <a:cs typeface="Calibri"/>
              </a:rPr>
              <a:t>conquérir</a:t>
            </a:r>
            <a:r>
              <a:rPr lang="fr-FR" sz="1200" kern="0" spc="116">
                <a:solidFill>
                  <a:sysClr val="windowText" lastClr="000000"/>
                </a:solidFill>
                <a:latin typeface="Calibri"/>
                <a:cs typeface="Calibri"/>
              </a:rPr>
              <a:t> </a:t>
            </a:r>
            <a:r>
              <a:rPr lang="fr-FR" sz="1200" kern="0">
                <a:solidFill>
                  <a:sysClr val="windowText" lastClr="000000"/>
                </a:solidFill>
                <a:latin typeface="Calibri"/>
                <a:cs typeface="Calibri"/>
              </a:rPr>
              <a:t>un</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nouvel</a:t>
            </a:r>
            <a:r>
              <a:rPr lang="fr-FR" sz="1200" kern="0" spc="143">
                <a:solidFill>
                  <a:sysClr val="windowText" lastClr="000000"/>
                </a:solidFill>
                <a:latin typeface="Calibri"/>
                <a:cs typeface="Calibri"/>
              </a:rPr>
              <a:t> </a:t>
            </a:r>
            <a:r>
              <a:rPr lang="fr-FR" sz="1200" kern="0" spc="-8">
                <a:solidFill>
                  <a:sysClr val="windowText" lastClr="000000"/>
                </a:solidFill>
                <a:latin typeface="Calibri"/>
                <a:cs typeface="Calibri"/>
              </a:rPr>
              <a:t>emploi ;</a:t>
            </a:r>
            <a:endParaRPr lang="fr-FR" sz="1200" kern="0">
              <a:solidFill>
                <a:sysClr val="windowText" lastClr="000000"/>
              </a:solidFill>
              <a:latin typeface="Calibri"/>
              <a:cs typeface="Calibri"/>
            </a:endParaRPr>
          </a:p>
          <a:p>
            <a:pPr marL="1137633" lvl="4" indent="-213836" defTabSz="685800">
              <a:spcBef>
                <a:spcPts val="11"/>
              </a:spcBef>
              <a:buFontTx/>
              <a:buChar char="-"/>
              <a:tabLst>
                <a:tab pos="223361" algn="l"/>
              </a:tabLst>
            </a:pPr>
            <a:r>
              <a:rPr lang="fr-FR" sz="1200" kern="0">
                <a:solidFill>
                  <a:sysClr val="windowText" lastClr="000000"/>
                </a:solidFill>
                <a:latin typeface="Calibri"/>
                <a:cs typeface="Calibri"/>
              </a:rPr>
              <a:t>progresser</a:t>
            </a:r>
            <a:r>
              <a:rPr lang="fr-FR" sz="1200" kern="0" spc="161">
                <a:solidFill>
                  <a:sysClr val="windowText" lastClr="000000"/>
                </a:solidFill>
                <a:latin typeface="Calibri"/>
                <a:cs typeface="Calibri"/>
              </a:rPr>
              <a:t> </a:t>
            </a:r>
            <a:r>
              <a:rPr lang="fr-FR" sz="1200" kern="0">
                <a:solidFill>
                  <a:sysClr val="windowText" lastClr="000000"/>
                </a:solidFill>
                <a:latin typeface="Calibri"/>
                <a:cs typeface="Calibri"/>
              </a:rPr>
              <a:t>dans</a:t>
            </a:r>
            <a:r>
              <a:rPr lang="fr-FR" sz="1200" kern="0" spc="53">
                <a:solidFill>
                  <a:sysClr val="windowText" lastClr="000000"/>
                </a:solidFill>
                <a:latin typeface="Calibri"/>
                <a:cs typeface="Calibri"/>
              </a:rPr>
              <a:t> </a:t>
            </a:r>
            <a:r>
              <a:rPr lang="fr-FR" sz="1200" kern="0">
                <a:solidFill>
                  <a:sysClr val="windowText" lastClr="000000"/>
                </a:solidFill>
                <a:latin typeface="Calibri"/>
                <a:cs typeface="Calibri"/>
              </a:rPr>
              <a:t>sa</a:t>
            </a:r>
            <a:r>
              <a:rPr lang="fr-FR" sz="1200" kern="0" spc="8">
                <a:solidFill>
                  <a:sysClr val="windowText" lastClr="000000"/>
                </a:solidFill>
                <a:latin typeface="Calibri"/>
                <a:cs typeface="Calibri"/>
              </a:rPr>
              <a:t> </a:t>
            </a:r>
            <a:r>
              <a:rPr lang="fr-FR" sz="1200" kern="0" spc="-8">
                <a:solidFill>
                  <a:sysClr val="windowText" lastClr="000000"/>
                </a:solidFill>
                <a:latin typeface="Calibri"/>
                <a:cs typeface="Calibri"/>
              </a:rPr>
              <a:t>carrière ;</a:t>
            </a:r>
            <a:endParaRPr lang="fr-FR" sz="1200" kern="0">
              <a:solidFill>
                <a:sysClr val="windowText" lastClr="000000"/>
              </a:solidFill>
              <a:latin typeface="Calibri"/>
              <a:cs typeface="Calibri"/>
            </a:endParaRPr>
          </a:p>
          <a:p>
            <a:pPr marL="1137633" lvl="4" indent="-213836" defTabSz="685800">
              <a:spcBef>
                <a:spcPts val="71"/>
              </a:spcBef>
              <a:buFontTx/>
              <a:buChar char="-"/>
              <a:tabLst>
                <a:tab pos="223361" algn="l"/>
              </a:tabLst>
            </a:pPr>
            <a:r>
              <a:rPr lang="fr-FR" sz="1200" kern="0">
                <a:solidFill>
                  <a:sysClr val="windowText" lastClr="000000"/>
                </a:solidFill>
                <a:latin typeface="Calibri"/>
                <a:cs typeface="Calibri"/>
              </a:rPr>
              <a:t>certifier</a:t>
            </a:r>
            <a:r>
              <a:rPr lang="fr-FR" sz="1200" kern="0" spc="120">
                <a:solidFill>
                  <a:sysClr val="windowText" lastClr="000000"/>
                </a:solidFill>
                <a:latin typeface="Calibri"/>
                <a:cs typeface="Calibri"/>
              </a:rPr>
              <a:t> </a:t>
            </a:r>
            <a:r>
              <a:rPr lang="fr-FR" sz="1200" kern="0">
                <a:solidFill>
                  <a:sysClr val="windowText" lastClr="000000"/>
                </a:solidFill>
                <a:latin typeface="Calibri"/>
                <a:cs typeface="Calibri"/>
              </a:rPr>
              <a:t>ses</a:t>
            </a:r>
            <a:r>
              <a:rPr lang="fr-FR" sz="1200" kern="0" spc="131">
                <a:solidFill>
                  <a:sysClr val="windowText" lastClr="000000"/>
                </a:solidFill>
                <a:latin typeface="Calibri"/>
                <a:cs typeface="Calibri"/>
              </a:rPr>
              <a:t> </a:t>
            </a:r>
            <a:r>
              <a:rPr lang="fr-FR" sz="1200" kern="0">
                <a:solidFill>
                  <a:sysClr val="windowText" lastClr="000000"/>
                </a:solidFill>
                <a:latin typeface="Calibri"/>
                <a:cs typeface="Calibri"/>
              </a:rPr>
              <a:t>acquis</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par</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une</a:t>
            </a:r>
            <a:r>
              <a:rPr lang="fr-FR" sz="1200" kern="0" spc="79">
                <a:solidFill>
                  <a:sysClr val="windowText" lastClr="000000"/>
                </a:solidFill>
                <a:latin typeface="Calibri"/>
                <a:cs typeface="Calibri"/>
              </a:rPr>
              <a:t> </a:t>
            </a:r>
            <a:r>
              <a:rPr lang="fr-FR" sz="1200" b="1" kern="0" spc="-15">
                <a:solidFill>
                  <a:sysClr val="windowText" lastClr="000000"/>
                </a:solidFill>
                <a:latin typeface="Calibri"/>
                <a:cs typeface="Calibri"/>
              </a:rPr>
              <a:t>VAE</a:t>
            </a:r>
            <a:r>
              <a:rPr lang="fr-FR" sz="1200" kern="0" spc="-15">
                <a:solidFill>
                  <a:sysClr val="windowText" lastClr="000000"/>
                </a:solidFill>
                <a:latin typeface="Calibri"/>
                <a:cs typeface="Calibri"/>
              </a:rPr>
              <a:t>.</a:t>
            </a:r>
            <a:endParaRPr lang="fr-FR" sz="1200" kern="0">
              <a:solidFill>
                <a:sysClr val="windowText" lastClr="000000"/>
              </a:solidFill>
              <a:latin typeface="Calibri"/>
              <a:cs typeface="Calibri"/>
            </a:endParaRPr>
          </a:p>
        </p:txBody>
      </p:sp>
      <p:grpSp>
        <p:nvGrpSpPr>
          <p:cNvPr id="23" name="Groupe 22">
            <a:extLst>
              <a:ext uri="{FF2B5EF4-FFF2-40B4-BE49-F238E27FC236}">
                <a16:creationId xmlns:a16="http://schemas.microsoft.com/office/drawing/2014/main" id="{2614303F-3FBC-4A0C-97FA-BC87CADEDE9A}"/>
              </a:ext>
            </a:extLst>
          </p:cNvPr>
          <p:cNvGrpSpPr/>
          <p:nvPr/>
        </p:nvGrpSpPr>
        <p:grpSpPr>
          <a:xfrm>
            <a:off x="228602" y="208892"/>
            <a:ext cx="3194630" cy="712881"/>
            <a:chOff x="4437647" y="1556499"/>
            <a:chExt cx="4387695" cy="979113"/>
          </a:xfrm>
        </p:grpSpPr>
        <p:sp>
          <p:nvSpPr>
            <p:cNvPr id="27" name="Rectangle : coins arrondis 26">
              <a:extLst>
                <a:ext uri="{FF2B5EF4-FFF2-40B4-BE49-F238E27FC236}">
                  <a16:creationId xmlns:a16="http://schemas.microsoft.com/office/drawing/2014/main" id="{80912D78-CAB0-4042-AC7B-A89CBD9787E6}"/>
                </a:ext>
              </a:extLst>
            </p:cNvPr>
            <p:cNvSpPr/>
            <p:nvPr/>
          </p:nvSpPr>
          <p:spPr>
            <a:xfrm>
              <a:off x="4791506" y="1556499"/>
              <a:ext cx="4033836" cy="979113"/>
            </a:xfrm>
            <a:prstGeom prst="roundRect">
              <a:avLst>
                <a:gd name="adj" fmla="val 24736"/>
              </a:avLst>
            </a:prstGeom>
            <a:solidFill>
              <a:srgbClr val="2E54A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a:solidFill>
                    <a:srgbClr val="FFFFFF"/>
                  </a:solidFill>
                  <a:latin typeface="Marianne" panose="02000000000000000000" pitchFamily="50" charset="0"/>
                  <a:cs typeface="Calibri"/>
                </a:rPr>
                <a:t>Développer chez chaque jeune les compétences à s’orienter et à se saisir d’une formation tout au long de sa vie professionnelle</a:t>
              </a:r>
            </a:p>
          </p:txBody>
        </p:sp>
        <p:grpSp>
          <p:nvGrpSpPr>
            <p:cNvPr id="31" name="Group 13">
              <a:extLst>
                <a:ext uri="{FF2B5EF4-FFF2-40B4-BE49-F238E27FC236}">
                  <a16:creationId xmlns:a16="http://schemas.microsoft.com/office/drawing/2014/main" id="{5FFD82E9-BD07-46F0-A406-DACEC370D55C}"/>
                </a:ext>
              </a:extLst>
            </p:cNvPr>
            <p:cNvGrpSpPr/>
            <p:nvPr/>
          </p:nvGrpSpPr>
          <p:grpSpPr>
            <a:xfrm>
              <a:off x="4437647" y="1668838"/>
              <a:ext cx="771525" cy="771525"/>
              <a:chOff x="0" y="0"/>
              <a:chExt cx="812800" cy="812800"/>
            </a:xfrm>
          </p:grpSpPr>
          <p:sp>
            <p:nvSpPr>
              <p:cNvPr id="33" name="Freeform 14">
                <a:extLst>
                  <a:ext uri="{FF2B5EF4-FFF2-40B4-BE49-F238E27FC236}">
                    <a16:creationId xmlns:a16="http://schemas.microsoft.com/office/drawing/2014/main" id="{BCC80BB7-5EC3-44B0-9F38-D6E8BEF4B6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34" name="TextBox 15">
                <a:extLst>
                  <a:ext uri="{FF2B5EF4-FFF2-40B4-BE49-F238E27FC236}">
                    <a16:creationId xmlns:a16="http://schemas.microsoft.com/office/drawing/2014/main" id="{82FB2BE4-470E-43C7-A87E-25E8377ABB7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32" name="Graphique 31" descr="Carte avec repère avec un remplissage uni">
              <a:extLst>
                <a:ext uri="{FF2B5EF4-FFF2-40B4-BE49-F238E27FC236}">
                  <a16:creationId xmlns:a16="http://schemas.microsoft.com/office/drawing/2014/main" id="{92F124AD-8C3E-43BE-9E26-54D0B35828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30123" y="1733550"/>
              <a:ext cx="560013" cy="560013"/>
            </a:xfrm>
            <a:prstGeom prst="rect">
              <a:avLst/>
            </a:prstGeom>
          </p:spPr>
        </p:pic>
      </p:grpSp>
      <p:sp>
        <p:nvSpPr>
          <p:cNvPr id="35" name="Rectangle : coins arrondis 34">
            <a:extLst>
              <a:ext uri="{FF2B5EF4-FFF2-40B4-BE49-F238E27FC236}">
                <a16:creationId xmlns:a16="http://schemas.microsoft.com/office/drawing/2014/main" id="{2AB69266-C827-4F08-8F09-03C2BBD09E53}"/>
              </a:ext>
            </a:extLst>
          </p:cNvPr>
          <p:cNvSpPr/>
          <p:nvPr/>
        </p:nvSpPr>
        <p:spPr>
          <a:xfrm>
            <a:off x="5867400" y="3697019"/>
            <a:ext cx="2362200" cy="1214727"/>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pc="-10">
                <a:solidFill>
                  <a:srgbClr val="2E54A2"/>
                </a:solidFill>
                <a:latin typeface="Marianne" panose="02000000000000000000" pitchFamily="50" charset="0"/>
                <a:cs typeface="Calibri"/>
              </a:rPr>
              <a:t>Penser l’accompagnement à l’orientation comme une véritable progression pédagogique développant ces compétences. Les actions menées doivent permettre le développement de ces compétences</a:t>
            </a:r>
          </a:p>
        </p:txBody>
      </p:sp>
      <p:grpSp>
        <p:nvGrpSpPr>
          <p:cNvPr id="36" name="object 9">
            <a:extLst>
              <a:ext uri="{FF2B5EF4-FFF2-40B4-BE49-F238E27FC236}">
                <a16:creationId xmlns:a16="http://schemas.microsoft.com/office/drawing/2014/main" id="{B37FEC6B-D046-4389-A139-5EDB62E6AB26}"/>
              </a:ext>
            </a:extLst>
          </p:cNvPr>
          <p:cNvGrpSpPr/>
          <p:nvPr/>
        </p:nvGrpSpPr>
        <p:grpSpPr>
          <a:xfrm>
            <a:off x="5096209" y="4040063"/>
            <a:ext cx="592931" cy="528638"/>
            <a:chOff x="6634226" y="5453126"/>
            <a:chExt cx="790575" cy="704850"/>
          </a:xfrm>
          <a:solidFill>
            <a:schemeClr val="bg1">
              <a:lumMod val="65000"/>
            </a:schemeClr>
          </a:solidFill>
        </p:grpSpPr>
        <p:sp>
          <p:nvSpPr>
            <p:cNvPr id="37" name="object 10">
              <a:extLst>
                <a:ext uri="{FF2B5EF4-FFF2-40B4-BE49-F238E27FC236}">
                  <a16:creationId xmlns:a16="http://schemas.microsoft.com/office/drawing/2014/main" id="{4B718B05-31CB-49A2-988E-73EB260EAE8C}"/>
                </a:ext>
              </a:extLst>
            </p:cNvPr>
            <p:cNvSpPr/>
            <p:nvPr/>
          </p:nvSpPr>
          <p:spPr>
            <a:xfrm>
              <a:off x="6634226" y="5453126"/>
              <a:ext cx="790575" cy="704850"/>
            </a:xfrm>
            <a:custGeom>
              <a:avLst/>
              <a:gdLst/>
              <a:ahLst/>
              <a:cxnLst/>
              <a:rect l="l" t="t" r="r" b="b"/>
              <a:pathLst>
                <a:path w="790575" h="704850">
                  <a:moveTo>
                    <a:pt x="438150" y="0"/>
                  </a:moveTo>
                  <a:lnTo>
                    <a:pt x="438150" y="176149"/>
                  </a:lnTo>
                  <a:lnTo>
                    <a:pt x="0" y="176149"/>
                  </a:lnTo>
                  <a:lnTo>
                    <a:pt x="0" y="528574"/>
                  </a:lnTo>
                  <a:lnTo>
                    <a:pt x="438150" y="528574"/>
                  </a:lnTo>
                  <a:lnTo>
                    <a:pt x="438150" y="704786"/>
                  </a:lnTo>
                  <a:lnTo>
                    <a:pt x="790575" y="352361"/>
                  </a:lnTo>
                  <a:lnTo>
                    <a:pt x="438150" y="0"/>
                  </a:lnTo>
                  <a:close/>
                </a:path>
              </a:pathLst>
            </a:custGeom>
            <a:grpFill/>
            <a:ln>
              <a:noFill/>
            </a:ln>
          </p:spPr>
          <p:txBody>
            <a:bodyPr wrap="square" lIns="0" tIns="0" rIns="0" bIns="0" rtlCol="0"/>
            <a:lstStyle/>
            <a:p>
              <a:pPr defTabSz="685800"/>
              <a:endParaRPr sz="1350" kern="0">
                <a:solidFill>
                  <a:sysClr val="windowText" lastClr="000000"/>
                </a:solidFill>
              </a:endParaRPr>
            </a:p>
          </p:txBody>
        </p:sp>
        <p:sp>
          <p:nvSpPr>
            <p:cNvPr id="38" name="object 11">
              <a:extLst>
                <a:ext uri="{FF2B5EF4-FFF2-40B4-BE49-F238E27FC236}">
                  <a16:creationId xmlns:a16="http://schemas.microsoft.com/office/drawing/2014/main" id="{93567D84-CDE3-4DA3-B1D3-2B6E8161B83F}"/>
                </a:ext>
              </a:extLst>
            </p:cNvPr>
            <p:cNvSpPr/>
            <p:nvPr/>
          </p:nvSpPr>
          <p:spPr>
            <a:xfrm>
              <a:off x="6634226" y="5453126"/>
              <a:ext cx="790575" cy="704850"/>
            </a:xfrm>
            <a:custGeom>
              <a:avLst/>
              <a:gdLst/>
              <a:ahLst/>
              <a:cxnLst/>
              <a:rect l="l" t="t" r="r" b="b"/>
              <a:pathLst>
                <a:path w="790575" h="704850">
                  <a:moveTo>
                    <a:pt x="0" y="176149"/>
                  </a:moveTo>
                  <a:lnTo>
                    <a:pt x="438150" y="176149"/>
                  </a:lnTo>
                  <a:lnTo>
                    <a:pt x="438150" y="0"/>
                  </a:lnTo>
                  <a:lnTo>
                    <a:pt x="790575" y="352361"/>
                  </a:lnTo>
                  <a:lnTo>
                    <a:pt x="438150" y="704786"/>
                  </a:lnTo>
                  <a:lnTo>
                    <a:pt x="438150" y="528574"/>
                  </a:lnTo>
                  <a:lnTo>
                    <a:pt x="0" y="528574"/>
                  </a:lnTo>
                  <a:lnTo>
                    <a:pt x="0" y="176149"/>
                  </a:lnTo>
                  <a:close/>
                </a:path>
              </a:pathLst>
            </a:custGeom>
            <a:grpFill/>
            <a:ln w="12699">
              <a:noFill/>
            </a:ln>
          </p:spPr>
          <p:txBody>
            <a:bodyPr wrap="square" lIns="0" tIns="0" rIns="0" bIns="0" rtlCol="0"/>
            <a:lstStyle/>
            <a:p>
              <a:pPr defTabSz="685800"/>
              <a:endParaRPr sz="1350" kern="0">
                <a:solidFill>
                  <a:sysClr val="windowText" lastClr="000000"/>
                </a:solidFill>
              </a:endParaRPr>
            </a:p>
          </p:txBody>
        </p:sp>
      </p:grpSp>
      <p:sp>
        <p:nvSpPr>
          <p:cNvPr id="15" name="Freeform 5">
            <a:extLst>
              <a:ext uri="{FF2B5EF4-FFF2-40B4-BE49-F238E27FC236}">
                <a16:creationId xmlns:a16="http://schemas.microsoft.com/office/drawing/2014/main" id="{E8B5FBFF-5349-4A33-8923-0D3E98FE0331}"/>
              </a:ext>
            </a:extLst>
          </p:cNvPr>
          <p:cNvSpPr/>
          <p:nvPr/>
        </p:nvSpPr>
        <p:spPr>
          <a:xfrm>
            <a:off x="7798906" y="-711506"/>
            <a:ext cx="1563930" cy="156393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511225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23776" y="855702"/>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81001" y="1200150"/>
            <a:ext cx="2080188" cy="3377978"/>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Une offre de formation pour les enseignants enrichie pour davantage de temps d’immersion en entreprise, pour bénéficier des apports des CMQ, pour disposer d’une trousse des compétences psychosociales à transmettre aux élèves, pour prendre en charge des nouveaux contenus de formation.</a:t>
            </a:r>
          </a:p>
          <a:p>
            <a:pPr marL="6351" marR="2541" algn="just">
              <a:spcBef>
                <a:spcPts val="133"/>
              </a:spcBef>
            </a:pPr>
            <a:endParaRPr lang="fr-FR" sz="1000" spc="-10">
              <a:solidFill>
                <a:schemeClr val="tx1">
                  <a:lumMod val="85000"/>
                  <a:lumOff val="15000"/>
                </a:schemeClr>
              </a:solidFill>
              <a:latin typeface="Marianne" panose="02000000000000000000" pitchFamily="50" charset="0"/>
              <a:cs typeface="Calibri"/>
            </a:endParaRPr>
          </a:p>
        </p:txBody>
      </p:sp>
      <p:sp>
        <p:nvSpPr>
          <p:cNvPr id="69" name="ZoneTexte 68">
            <a:extLst>
              <a:ext uri="{FF2B5EF4-FFF2-40B4-BE49-F238E27FC236}">
                <a16:creationId xmlns:a16="http://schemas.microsoft.com/office/drawing/2014/main" id="{E4BC1409-0970-4CE8-AC50-CA635002BA01}"/>
              </a:ext>
            </a:extLst>
          </p:cNvPr>
          <p:cNvSpPr txBox="1"/>
          <p:nvPr/>
        </p:nvSpPr>
        <p:spPr>
          <a:xfrm>
            <a:off x="3437602" y="1123950"/>
            <a:ext cx="5406816" cy="3216265"/>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b="1" i="0" u="none" strike="noStrike" baseline="0"/>
              <a:t>Nécessité de penser un véritable plan de développement des compétences des personnels de l’établissement pour :</a:t>
            </a:r>
          </a:p>
          <a:p>
            <a:pPr marL="452407" lvl="1" indent="-214313" defTabSz="685800">
              <a:lnSpc>
                <a:spcPct val="150000"/>
              </a:lnSpc>
              <a:spcBef>
                <a:spcPts val="15"/>
              </a:spcBef>
              <a:buFontTx/>
              <a:buChar char="-"/>
              <a:tabLst>
                <a:tab pos="223838" algn="l"/>
              </a:tabLst>
            </a:pPr>
            <a:r>
              <a:rPr lang="fr-FR" sz="1200" kern="0">
                <a:solidFill>
                  <a:sysClr val="windowText" lastClr="000000"/>
                </a:solidFill>
                <a:latin typeface="Calibri"/>
                <a:cs typeface="Calibri"/>
              </a:rPr>
              <a:t>Anticiper</a:t>
            </a:r>
            <a:r>
              <a:rPr lang="fr-FR" sz="1200" kern="0" spc="-90">
                <a:solidFill>
                  <a:sysClr val="windowText" lastClr="000000"/>
                </a:solidFill>
                <a:latin typeface="Calibri"/>
                <a:cs typeface="Calibri"/>
              </a:rPr>
              <a:t> </a:t>
            </a:r>
            <a:r>
              <a:rPr lang="fr-FR" sz="1200" kern="0">
                <a:solidFill>
                  <a:sysClr val="windowText" lastClr="000000"/>
                </a:solidFill>
                <a:latin typeface="Calibri"/>
                <a:cs typeface="Calibri"/>
              </a:rPr>
              <a:t>les</a:t>
            </a:r>
            <a:r>
              <a:rPr lang="fr-FR" sz="1200" kern="0" spc="26">
                <a:solidFill>
                  <a:sysClr val="windowText" lastClr="000000"/>
                </a:solidFill>
                <a:latin typeface="Calibri"/>
                <a:cs typeface="Calibri"/>
              </a:rPr>
              <a:t> </a:t>
            </a:r>
            <a:r>
              <a:rPr lang="fr-FR" sz="1200" kern="0">
                <a:solidFill>
                  <a:sysClr val="windowText" lastClr="000000"/>
                </a:solidFill>
                <a:latin typeface="Calibri"/>
                <a:cs typeface="Calibri"/>
              </a:rPr>
              <a:t>évolutions</a:t>
            </a:r>
            <a:r>
              <a:rPr lang="fr-FR" sz="1200" kern="0" spc="-150">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8">
                <a:solidFill>
                  <a:sysClr val="windowText" lastClr="000000"/>
                </a:solidFill>
                <a:latin typeface="Calibri"/>
                <a:cs typeface="Calibri"/>
              </a:rPr>
              <a:t> </a:t>
            </a:r>
            <a:r>
              <a:rPr lang="fr-FR" sz="1200" kern="0" spc="-19">
                <a:solidFill>
                  <a:sysClr val="windowText" lastClr="000000"/>
                </a:solidFill>
                <a:latin typeface="Calibri"/>
                <a:cs typeface="Calibri"/>
              </a:rPr>
              <a:t>l’offre</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formation</a:t>
            </a:r>
            <a:r>
              <a:rPr lang="fr-FR" sz="1200" kern="0" spc="11">
                <a:solidFill>
                  <a:sysClr val="windowText" lastClr="000000"/>
                </a:solidFill>
                <a:latin typeface="Calibri"/>
                <a:cs typeface="Calibri"/>
              </a:rPr>
              <a:t> </a:t>
            </a:r>
            <a:r>
              <a:rPr lang="fr-FR" sz="1200" kern="0">
                <a:solidFill>
                  <a:sysClr val="windowText" lastClr="000000"/>
                </a:solidFill>
                <a:latin typeface="Calibri"/>
                <a:cs typeface="Calibri"/>
              </a:rPr>
              <a:t>dans</a:t>
            </a:r>
            <a:r>
              <a:rPr lang="fr-FR" sz="1200" kern="0" spc="-34">
                <a:solidFill>
                  <a:sysClr val="windowText" lastClr="000000"/>
                </a:solidFill>
                <a:latin typeface="Calibri"/>
                <a:cs typeface="Calibri"/>
              </a:rPr>
              <a:t> </a:t>
            </a:r>
            <a:r>
              <a:rPr lang="fr-FR" sz="1200" kern="0">
                <a:solidFill>
                  <a:sysClr val="windowText" lastClr="000000"/>
                </a:solidFill>
                <a:latin typeface="Calibri"/>
                <a:cs typeface="Calibri"/>
              </a:rPr>
              <a:t>son</a:t>
            </a:r>
            <a:r>
              <a:rPr lang="fr-FR" sz="1200" kern="0" spc="11">
                <a:solidFill>
                  <a:sysClr val="windowText" lastClr="000000"/>
                </a:solidFill>
                <a:latin typeface="Calibri"/>
                <a:cs typeface="Calibri"/>
              </a:rPr>
              <a:t> </a:t>
            </a:r>
            <a:r>
              <a:rPr lang="fr-FR" sz="1200" kern="0">
                <a:solidFill>
                  <a:sysClr val="windowText" lastClr="000000"/>
                </a:solidFill>
                <a:latin typeface="Calibri"/>
                <a:cs typeface="Calibri"/>
              </a:rPr>
              <a:t>établissement</a:t>
            </a:r>
            <a:r>
              <a:rPr lang="fr-FR" sz="1200" kern="0" spc="-131">
                <a:solidFill>
                  <a:sysClr val="windowText" lastClr="000000"/>
                </a:solidFill>
                <a:latin typeface="Calibri"/>
                <a:cs typeface="Calibri"/>
              </a:rPr>
              <a:t>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452407" lvl="1" indent="-214313" defTabSz="685800">
              <a:lnSpc>
                <a:spcPct val="150000"/>
              </a:lnSpc>
              <a:spcBef>
                <a:spcPts val="15"/>
              </a:spcBef>
              <a:buFontTx/>
              <a:buChar char="-"/>
              <a:tabLst>
                <a:tab pos="223838" algn="l"/>
              </a:tabLst>
            </a:pPr>
            <a:r>
              <a:rPr lang="fr-FR" sz="1200" kern="0">
                <a:solidFill>
                  <a:sysClr val="windowText" lastClr="000000"/>
                </a:solidFill>
                <a:latin typeface="Calibri"/>
                <a:cs typeface="Calibri"/>
              </a:rPr>
              <a:t>Anticiper</a:t>
            </a:r>
            <a:r>
              <a:rPr lang="fr-FR" sz="1200" kern="0" spc="-86">
                <a:solidFill>
                  <a:sysClr val="windowText" lastClr="000000"/>
                </a:solidFill>
                <a:latin typeface="Calibri"/>
                <a:cs typeface="Calibri"/>
              </a:rPr>
              <a:t> </a:t>
            </a:r>
            <a:r>
              <a:rPr lang="fr-FR" sz="1200" kern="0">
                <a:solidFill>
                  <a:sysClr val="windowText" lastClr="000000"/>
                </a:solidFill>
                <a:latin typeface="Calibri"/>
                <a:cs typeface="Calibri"/>
              </a:rPr>
              <a:t>au</a:t>
            </a:r>
            <a:r>
              <a:rPr lang="fr-FR" sz="1200" kern="0" spc="15">
                <a:solidFill>
                  <a:sysClr val="windowText" lastClr="000000"/>
                </a:solidFill>
                <a:latin typeface="Calibri"/>
                <a:cs typeface="Calibri"/>
              </a:rPr>
              <a:t> </a:t>
            </a:r>
            <a:r>
              <a:rPr lang="fr-FR" sz="1200" kern="0">
                <a:solidFill>
                  <a:sysClr val="windowText" lastClr="000000"/>
                </a:solidFill>
                <a:latin typeface="Calibri"/>
                <a:cs typeface="Calibri"/>
              </a:rPr>
              <a:t>maximum</a:t>
            </a:r>
            <a:r>
              <a:rPr lang="fr-FR" sz="1200" kern="0" spc="-79">
                <a:solidFill>
                  <a:sysClr val="windowText" lastClr="000000"/>
                </a:solidFill>
                <a:latin typeface="Calibri"/>
                <a:cs typeface="Calibri"/>
              </a:rPr>
              <a:t> </a:t>
            </a:r>
            <a:r>
              <a:rPr lang="fr-FR" sz="1200" kern="0">
                <a:solidFill>
                  <a:sysClr val="windowText" lastClr="000000"/>
                </a:solidFill>
                <a:latin typeface="Calibri"/>
                <a:cs typeface="Calibri"/>
              </a:rPr>
              <a:t>les</a:t>
            </a:r>
            <a:r>
              <a:rPr lang="fr-FR" sz="1200" kern="0" spc="30">
                <a:solidFill>
                  <a:sysClr val="windowText" lastClr="000000"/>
                </a:solidFill>
                <a:latin typeface="Calibri"/>
                <a:cs typeface="Calibri"/>
              </a:rPr>
              <a:t> </a:t>
            </a:r>
            <a:r>
              <a:rPr lang="fr-FR" sz="1200" kern="0">
                <a:solidFill>
                  <a:sysClr val="windowText" lastClr="000000"/>
                </a:solidFill>
                <a:latin typeface="Calibri"/>
                <a:cs typeface="Calibri"/>
              </a:rPr>
              <a:t>RCD</a:t>
            </a:r>
            <a:r>
              <a:rPr lang="fr-FR" sz="1200" kern="0" spc="8">
                <a:solidFill>
                  <a:sysClr val="windowText" lastClr="000000"/>
                </a:solidFill>
                <a:latin typeface="Calibri"/>
                <a:cs typeface="Calibri"/>
              </a:rPr>
              <a:t>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452407" lvl="1" indent="-214313" defTabSz="685800">
              <a:lnSpc>
                <a:spcPct val="150000"/>
              </a:lnSpc>
              <a:spcBef>
                <a:spcPts val="15"/>
              </a:spcBef>
              <a:buFontTx/>
              <a:buChar char="-"/>
              <a:tabLst>
                <a:tab pos="223838" algn="l"/>
              </a:tabLst>
            </a:pPr>
            <a:r>
              <a:rPr lang="fr-FR" sz="1200" kern="0">
                <a:solidFill>
                  <a:sysClr val="windowText" lastClr="000000"/>
                </a:solidFill>
                <a:latin typeface="Calibri"/>
                <a:cs typeface="Calibri"/>
              </a:rPr>
              <a:t>Identifier</a:t>
            </a:r>
            <a:r>
              <a:rPr lang="fr-FR" sz="1200" kern="0" spc="-86">
                <a:solidFill>
                  <a:sysClr val="windowText" lastClr="000000"/>
                </a:solidFill>
                <a:latin typeface="Calibri"/>
                <a:cs typeface="Calibri"/>
              </a:rPr>
              <a:t> </a:t>
            </a:r>
            <a:r>
              <a:rPr lang="fr-FR" sz="1200" kern="0">
                <a:solidFill>
                  <a:sysClr val="windowText" lastClr="000000"/>
                </a:solidFill>
                <a:latin typeface="Calibri"/>
                <a:cs typeface="Calibri"/>
              </a:rPr>
              <a:t>les</a:t>
            </a:r>
            <a:r>
              <a:rPr lang="fr-FR" sz="1200" kern="0" spc="30">
                <a:solidFill>
                  <a:sysClr val="windowText" lastClr="000000"/>
                </a:solidFill>
                <a:latin typeface="Calibri"/>
                <a:cs typeface="Calibri"/>
              </a:rPr>
              <a:t> </a:t>
            </a:r>
            <a:r>
              <a:rPr lang="fr-FR" sz="1200" kern="0" spc="-8">
                <a:solidFill>
                  <a:sysClr val="windowText" lastClr="000000"/>
                </a:solidFill>
                <a:latin typeface="Calibri"/>
                <a:cs typeface="Calibri"/>
              </a:rPr>
              <a:t>compétences</a:t>
            </a:r>
            <a:r>
              <a:rPr lang="fr-FR" sz="1200" kern="0" spc="-86">
                <a:solidFill>
                  <a:sysClr val="windowText" lastClr="000000"/>
                </a:solidFill>
                <a:latin typeface="Calibri"/>
                <a:cs typeface="Calibri"/>
              </a:rPr>
              <a:t> </a:t>
            </a:r>
            <a:r>
              <a:rPr lang="fr-FR" sz="1200" kern="0">
                <a:solidFill>
                  <a:sysClr val="windowText" lastClr="000000"/>
                </a:solidFill>
                <a:latin typeface="Calibri"/>
                <a:cs typeface="Calibri"/>
              </a:rPr>
              <a:t>internes</a:t>
            </a:r>
            <a:r>
              <a:rPr lang="fr-FR" sz="1200" kern="0" spc="-26">
                <a:solidFill>
                  <a:sysClr val="windowText" lastClr="000000"/>
                </a:solidFill>
                <a:latin typeface="Calibri"/>
                <a:cs typeface="Calibri"/>
              </a:rPr>
              <a:t> </a:t>
            </a:r>
            <a:r>
              <a:rPr lang="fr-FR" sz="1200" kern="0">
                <a:solidFill>
                  <a:sysClr val="windowText" lastClr="000000"/>
                </a:solidFill>
                <a:latin typeface="Calibri"/>
                <a:cs typeface="Calibri"/>
              </a:rPr>
              <a:t>en</a:t>
            </a:r>
            <a:r>
              <a:rPr lang="fr-FR" sz="1200" kern="0" spc="23">
                <a:solidFill>
                  <a:sysClr val="windowText" lastClr="000000"/>
                </a:solidFill>
                <a:latin typeface="Calibri"/>
                <a:cs typeface="Calibri"/>
              </a:rPr>
              <a:t> </a:t>
            </a:r>
            <a:r>
              <a:rPr lang="fr-FR" sz="1200" kern="0">
                <a:solidFill>
                  <a:sysClr val="windowText" lastClr="000000"/>
                </a:solidFill>
                <a:latin typeface="Calibri"/>
                <a:cs typeface="Calibri"/>
              </a:rPr>
              <a:t>capacité</a:t>
            </a:r>
            <a:r>
              <a:rPr lang="fr-FR" sz="1200" kern="0" spc="-68">
                <a:solidFill>
                  <a:sysClr val="windowText" lastClr="000000"/>
                </a:solidFill>
                <a:latin typeface="Calibri"/>
                <a:cs typeface="Calibri"/>
              </a:rPr>
              <a:t> </a:t>
            </a:r>
            <a:r>
              <a:rPr lang="fr-FR" sz="1200" kern="0">
                <a:solidFill>
                  <a:sysClr val="windowText" lastClr="000000"/>
                </a:solidFill>
                <a:latin typeface="Calibri"/>
                <a:cs typeface="Calibri"/>
              </a:rPr>
              <a:t>de dispenser</a:t>
            </a:r>
            <a:r>
              <a:rPr lang="fr-FR" sz="1200" kern="0" spc="-26">
                <a:solidFill>
                  <a:sysClr val="windowText" lastClr="000000"/>
                </a:solidFill>
                <a:latin typeface="Calibri"/>
                <a:cs typeface="Calibri"/>
              </a:rPr>
              <a:t> </a:t>
            </a:r>
            <a:r>
              <a:rPr lang="fr-FR" sz="1200" kern="0">
                <a:solidFill>
                  <a:sysClr val="windowText" lastClr="000000"/>
                </a:solidFill>
                <a:latin typeface="Calibri"/>
                <a:cs typeface="Calibri"/>
              </a:rPr>
              <a:t>une </a:t>
            </a:r>
            <a:r>
              <a:rPr lang="fr-FR" sz="1200" kern="0" spc="-8">
                <a:solidFill>
                  <a:sysClr val="windowText" lastClr="000000"/>
                </a:solidFill>
                <a:latin typeface="Calibri"/>
                <a:cs typeface="Calibri"/>
              </a:rPr>
              <a:t>formation</a:t>
            </a:r>
            <a:endParaRPr lang="fr-FR" sz="1200" kern="0">
              <a:solidFill>
                <a:sysClr val="windowText" lastClr="000000"/>
              </a:solidFill>
              <a:latin typeface="Calibri"/>
              <a:cs typeface="Calibri"/>
            </a:endParaRPr>
          </a:p>
          <a:p>
            <a:pPr marL="452407" lvl="1" defTabSz="685800">
              <a:lnSpc>
                <a:spcPct val="150000"/>
              </a:lnSpc>
              <a:spcBef>
                <a:spcPts val="11"/>
              </a:spcBef>
            </a:pPr>
            <a:r>
              <a:rPr lang="fr-FR" sz="1200" kern="0" spc="-8">
                <a:solidFill>
                  <a:sysClr val="windowText" lastClr="000000"/>
                </a:solidFill>
                <a:latin typeface="Calibri"/>
                <a:cs typeface="Calibri"/>
              </a:rPr>
              <a:t>d’établissement</a:t>
            </a:r>
            <a:r>
              <a:rPr lang="fr-FR" sz="1200" kern="0" spc="-135">
                <a:solidFill>
                  <a:sysClr val="windowText" lastClr="000000"/>
                </a:solidFill>
                <a:latin typeface="Calibri"/>
                <a:cs typeface="Calibri"/>
              </a:rPr>
              <a:t>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452407" lvl="1" indent="-214313" defTabSz="685800">
              <a:lnSpc>
                <a:spcPct val="150000"/>
              </a:lnSpc>
              <a:spcBef>
                <a:spcPts val="15"/>
              </a:spcBef>
              <a:buFontTx/>
              <a:buChar char="-"/>
              <a:tabLst>
                <a:tab pos="223838" algn="l"/>
              </a:tabLst>
            </a:pPr>
            <a:r>
              <a:rPr lang="fr-FR" sz="1200" kern="0">
                <a:solidFill>
                  <a:sysClr val="windowText" lastClr="000000"/>
                </a:solidFill>
                <a:latin typeface="Calibri"/>
                <a:cs typeface="Calibri"/>
              </a:rPr>
              <a:t>Encourager</a:t>
            </a:r>
            <a:r>
              <a:rPr lang="fr-FR" sz="1200" kern="0" spc="-86">
                <a:solidFill>
                  <a:sysClr val="windowText" lastClr="000000"/>
                </a:solidFill>
                <a:latin typeface="Calibri"/>
                <a:cs typeface="Calibri"/>
              </a:rPr>
              <a:t> </a:t>
            </a:r>
            <a:r>
              <a:rPr lang="fr-FR" sz="1200" kern="0">
                <a:solidFill>
                  <a:sysClr val="windowText" lastClr="000000"/>
                </a:solidFill>
                <a:latin typeface="Calibri"/>
                <a:cs typeface="Calibri"/>
              </a:rPr>
              <a:t>les</a:t>
            </a:r>
            <a:r>
              <a:rPr lang="fr-FR" sz="1200" kern="0" spc="-23">
                <a:solidFill>
                  <a:sysClr val="windowText" lastClr="000000"/>
                </a:solidFill>
                <a:latin typeface="Calibri"/>
                <a:cs typeface="Calibri"/>
              </a:rPr>
              <a:t> </a:t>
            </a:r>
            <a:r>
              <a:rPr lang="fr-FR" sz="1200" kern="0">
                <a:solidFill>
                  <a:sysClr val="windowText" lastClr="000000"/>
                </a:solidFill>
                <a:latin typeface="Calibri"/>
                <a:cs typeface="Calibri"/>
              </a:rPr>
              <a:t>certifications</a:t>
            </a:r>
            <a:r>
              <a:rPr lang="fr-FR" sz="1200" kern="0" spc="-90">
                <a:solidFill>
                  <a:sysClr val="windowText" lastClr="000000"/>
                </a:solidFill>
                <a:latin typeface="Calibri"/>
                <a:cs typeface="Calibri"/>
              </a:rPr>
              <a:t> </a:t>
            </a:r>
            <a:r>
              <a:rPr lang="fr-FR" sz="1200" kern="0">
                <a:solidFill>
                  <a:sysClr val="windowText" lastClr="000000"/>
                </a:solidFill>
                <a:latin typeface="Calibri"/>
                <a:cs typeface="Calibri"/>
              </a:rPr>
              <a:t>complémentaires</a:t>
            </a:r>
            <a:r>
              <a:rPr lang="fr-FR" sz="1200" kern="0" spc="-146">
                <a:solidFill>
                  <a:sysClr val="windowText" lastClr="000000"/>
                </a:solidFill>
                <a:latin typeface="Calibri"/>
                <a:cs typeface="Calibri"/>
              </a:rPr>
              <a:t> </a:t>
            </a:r>
            <a:r>
              <a:rPr lang="fr-FR" sz="1200" kern="0">
                <a:solidFill>
                  <a:sysClr val="windowText" lastClr="000000"/>
                </a:solidFill>
                <a:latin typeface="Calibri"/>
                <a:cs typeface="Calibri"/>
              </a:rPr>
              <a:t>des</a:t>
            </a:r>
            <a:r>
              <a:rPr lang="fr-FR" sz="1200" kern="0" spc="34">
                <a:solidFill>
                  <a:sysClr val="windowText" lastClr="000000"/>
                </a:solidFill>
                <a:latin typeface="Calibri"/>
                <a:cs typeface="Calibri"/>
              </a:rPr>
              <a:t> </a:t>
            </a:r>
            <a:r>
              <a:rPr lang="fr-FR" sz="1200" kern="0">
                <a:solidFill>
                  <a:sysClr val="windowText" lastClr="000000"/>
                </a:solidFill>
                <a:latin typeface="Calibri"/>
                <a:cs typeface="Calibri"/>
              </a:rPr>
              <a:t>enseignants</a:t>
            </a:r>
            <a:r>
              <a:rPr lang="fr-FR" sz="1200" kern="0" spc="-94">
                <a:solidFill>
                  <a:sysClr val="windowText" lastClr="000000"/>
                </a:solidFill>
                <a:latin typeface="Calibri"/>
                <a:cs typeface="Calibri"/>
              </a:rPr>
              <a:t> </a:t>
            </a:r>
            <a:r>
              <a:rPr lang="fr-FR" sz="1200" kern="0" spc="-8">
                <a:solidFill>
                  <a:sysClr val="windowText" lastClr="000000"/>
                </a:solidFill>
                <a:latin typeface="Calibri"/>
                <a:cs typeface="Calibri"/>
              </a:rPr>
              <a:t>(DNL,</a:t>
            </a:r>
            <a:endParaRPr lang="fr-FR" sz="1200" kern="0">
              <a:solidFill>
                <a:sysClr val="windowText" lastClr="000000"/>
              </a:solidFill>
              <a:latin typeface="Calibri"/>
              <a:cs typeface="Calibri"/>
            </a:endParaRPr>
          </a:p>
          <a:p>
            <a:pPr marL="452407" lvl="1" defTabSz="685800">
              <a:lnSpc>
                <a:spcPct val="150000"/>
              </a:lnSpc>
            </a:pPr>
            <a:r>
              <a:rPr lang="fr-FR" sz="1200" kern="0">
                <a:solidFill>
                  <a:sysClr val="windowText" lastClr="000000"/>
                </a:solidFill>
                <a:latin typeface="Calibri"/>
                <a:cs typeface="Calibri"/>
              </a:rPr>
              <a:t>CAPPEI,</a:t>
            </a:r>
            <a:r>
              <a:rPr lang="fr-FR" sz="1200" kern="0" spc="-53">
                <a:solidFill>
                  <a:sysClr val="windowText" lastClr="000000"/>
                </a:solidFill>
                <a:latin typeface="Calibri"/>
                <a:cs typeface="Calibri"/>
              </a:rPr>
              <a:t> </a:t>
            </a:r>
            <a:r>
              <a:rPr lang="fr-FR" sz="1200" kern="0" spc="-8">
                <a:solidFill>
                  <a:sysClr val="windowText" lastClr="000000"/>
                </a:solidFill>
                <a:latin typeface="Calibri"/>
                <a:cs typeface="Calibri"/>
              </a:rPr>
              <a:t>Prévention</a:t>
            </a:r>
            <a:r>
              <a:rPr lang="fr-FR" sz="1200" kern="0" spc="-71">
                <a:solidFill>
                  <a:sysClr val="windowText" lastClr="000000"/>
                </a:solidFill>
                <a:latin typeface="Calibri"/>
                <a:cs typeface="Calibri"/>
              </a:rPr>
              <a:t> </a:t>
            </a:r>
            <a:r>
              <a:rPr lang="fr-FR" sz="1200" kern="0">
                <a:solidFill>
                  <a:sysClr val="windowText" lastClr="000000"/>
                </a:solidFill>
                <a:latin typeface="Calibri"/>
                <a:cs typeface="Calibri"/>
              </a:rPr>
              <a:t>des</a:t>
            </a:r>
            <a:r>
              <a:rPr lang="fr-FR" sz="1200" kern="0" spc="-4">
                <a:solidFill>
                  <a:sysClr val="windowText" lastClr="000000"/>
                </a:solidFill>
                <a:latin typeface="Calibri"/>
                <a:cs typeface="Calibri"/>
              </a:rPr>
              <a:t> </a:t>
            </a:r>
            <a:r>
              <a:rPr lang="fr-FR" sz="1200" kern="0">
                <a:solidFill>
                  <a:sysClr val="windowText" lastClr="000000"/>
                </a:solidFill>
                <a:latin typeface="Calibri"/>
                <a:cs typeface="Calibri"/>
              </a:rPr>
              <a:t>risques</a:t>
            </a:r>
            <a:r>
              <a:rPr lang="fr-FR" sz="1200" kern="0" spc="-53">
                <a:solidFill>
                  <a:sysClr val="windowText" lastClr="000000"/>
                </a:solidFill>
                <a:latin typeface="Calibri"/>
                <a:cs typeface="Calibri"/>
              </a:rPr>
              <a:t> </a:t>
            </a:r>
            <a:r>
              <a:rPr lang="fr-FR" sz="1200" kern="0" spc="-23">
                <a:solidFill>
                  <a:sysClr val="windowText" lastClr="000000"/>
                </a:solidFill>
                <a:latin typeface="Calibri"/>
                <a:cs typeface="Calibri"/>
              </a:rPr>
              <a:t>(SST,</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CACES,</a:t>
            </a:r>
            <a:r>
              <a:rPr lang="fr-FR" sz="1200" kern="0" spc="-83">
                <a:solidFill>
                  <a:sysClr val="windowText" lastClr="000000"/>
                </a:solidFill>
                <a:latin typeface="Calibri"/>
                <a:cs typeface="Calibri"/>
              </a:rPr>
              <a:t> </a:t>
            </a:r>
            <a:r>
              <a:rPr lang="fr-FR" sz="1200" kern="0" spc="-30">
                <a:solidFill>
                  <a:sysClr val="windowText" lastClr="000000"/>
                </a:solidFill>
                <a:latin typeface="Calibri"/>
                <a:cs typeface="Calibri"/>
              </a:rPr>
              <a:t>PRAP,</a:t>
            </a:r>
            <a:r>
              <a:rPr lang="fr-FR" sz="1200" kern="0" spc="19">
                <a:solidFill>
                  <a:sysClr val="windowText" lastClr="000000"/>
                </a:solidFill>
                <a:latin typeface="Calibri"/>
                <a:cs typeface="Calibri"/>
              </a:rPr>
              <a:t> </a:t>
            </a:r>
            <a:r>
              <a:rPr lang="fr-FR" sz="1200" kern="0">
                <a:solidFill>
                  <a:sysClr val="windowText" lastClr="000000"/>
                </a:solidFill>
                <a:latin typeface="Calibri"/>
                <a:cs typeface="Calibri"/>
              </a:rPr>
              <a:t>R408…)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452407" lvl="1" indent="-214313" defTabSz="685800">
              <a:lnSpc>
                <a:spcPct val="150000"/>
              </a:lnSpc>
              <a:spcBef>
                <a:spcPts val="11"/>
              </a:spcBef>
              <a:buFontTx/>
              <a:buChar char="-"/>
              <a:tabLst>
                <a:tab pos="223838" algn="l"/>
              </a:tabLst>
            </a:pPr>
            <a:r>
              <a:rPr lang="fr-FR" sz="1200" kern="0">
                <a:solidFill>
                  <a:sysClr val="windowText" lastClr="000000"/>
                </a:solidFill>
                <a:latin typeface="Calibri"/>
                <a:cs typeface="Calibri"/>
              </a:rPr>
              <a:t>Faire</a:t>
            </a:r>
            <a:r>
              <a:rPr lang="fr-FR" sz="1200" kern="0" spc="-11">
                <a:solidFill>
                  <a:sysClr val="windowText" lastClr="000000"/>
                </a:solidFill>
                <a:latin typeface="Calibri"/>
                <a:cs typeface="Calibri"/>
              </a:rPr>
              <a:t> </a:t>
            </a:r>
            <a:r>
              <a:rPr lang="fr-FR" sz="1200" kern="0">
                <a:solidFill>
                  <a:sysClr val="windowText" lastClr="000000"/>
                </a:solidFill>
                <a:latin typeface="Calibri"/>
                <a:cs typeface="Calibri"/>
              </a:rPr>
              <a:t>remonter</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les</a:t>
            </a:r>
            <a:r>
              <a:rPr lang="fr-FR" sz="1200" kern="0" spc="-34">
                <a:solidFill>
                  <a:sysClr val="windowText" lastClr="000000"/>
                </a:solidFill>
                <a:latin typeface="Calibri"/>
                <a:cs typeface="Calibri"/>
              </a:rPr>
              <a:t> </a:t>
            </a:r>
            <a:r>
              <a:rPr lang="fr-FR" sz="1200" kern="0">
                <a:solidFill>
                  <a:sysClr val="windowText" lastClr="000000"/>
                </a:solidFill>
                <a:latin typeface="Calibri"/>
                <a:cs typeface="Calibri"/>
              </a:rPr>
              <a:t>besoins</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aux</a:t>
            </a:r>
            <a:r>
              <a:rPr lang="fr-FR" sz="1200" kern="0" spc="-34">
                <a:solidFill>
                  <a:sysClr val="windowText" lastClr="000000"/>
                </a:solidFill>
                <a:latin typeface="Calibri"/>
                <a:cs typeface="Calibri"/>
              </a:rPr>
              <a:t> </a:t>
            </a:r>
            <a:r>
              <a:rPr lang="fr-FR" sz="1200" kern="0">
                <a:solidFill>
                  <a:sysClr val="windowText" lastClr="000000"/>
                </a:solidFill>
                <a:latin typeface="Calibri"/>
                <a:cs typeface="Calibri"/>
              </a:rPr>
              <a:t>corps</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d’inspections</a:t>
            </a:r>
            <a:r>
              <a:rPr lang="fr-FR" sz="1200" kern="0" spc="-98">
                <a:solidFill>
                  <a:sysClr val="windowText" lastClr="000000"/>
                </a:solidFill>
                <a:latin typeface="Calibri"/>
                <a:cs typeface="Calibri"/>
              </a:rPr>
              <a:t> </a:t>
            </a:r>
            <a:r>
              <a:rPr lang="fr-FR" sz="1200" kern="0">
                <a:solidFill>
                  <a:sysClr val="windowText" lastClr="000000"/>
                </a:solidFill>
                <a:latin typeface="Calibri"/>
                <a:cs typeface="Calibri"/>
              </a:rPr>
              <a:t>et</a:t>
            </a:r>
            <a:r>
              <a:rPr lang="fr-FR" sz="1200" kern="0" spc="-11">
                <a:solidFill>
                  <a:sysClr val="windowText" lastClr="000000"/>
                </a:solidFill>
                <a:latin typeface="Calibri"/>
                <a:cs typeface="Calibri"/>
              </a:rPr>
              <a:t> </a:t>
            </a:r>
            <a:r>
              <a:rPr lang="fr-FR" sz="1200" kern="0">
                <a:solidFill>
                  <a:sysClr val="windowText" lastClr="000000"/>
                </a:solidFill>
                <a:latin typeface="Calibri"/>
                <a:cs typeface="Calibri"/>
              </a:rPr>
              <a:t>aux</a:t>
            </a:r>
            <a:r>
              <a:rPr lang="fr-FR" sz="1200" kern="0" spc="-38">
                <a:solidFill>
                  <a:sysClr val="windowText" lastClr="000000"/>
                </a:solidFill>
                <a:latin typeface="Calibri"/>
                <a:cs typeface="Calibri"/>
              </a:rPr>
              <a:t> </a:t>
            </a:r>
            <a:r>
              <a:rPr lang="fr-FR" sz="1200" kern="0">
                <a:solidFill>
                  <a:sysClr val="windowText" lastClr="000000"/>
                </a:solidFill>
                <a:latin typeface="Calibri"/>
                <a:cs typeface="Calibri"/>
              </a:rPr>
              <a:t>EAFC</a:t>
            </a:r>
            <a:r>
              <a:rPr lang="fr-FR" sz="1200" kern="0" spc="-8">
                <a:solidFill>
                  <a:sysClr val="windowText" lastClr="000000"/>
                </a:solidFill>
                <a:latin typeface="Calibri"/>
                <a:cs typeface="Calibri"/>
              </a:rPr>
              <a:t> </a:t>
            </a:r>
            <a:r>
              <a:rPr lang="fr-FR" sz="1200" kern="0" spc="-38">
                <a:solidFill>
                  <a:sysClr val="windowText" lastClr="000000"/>
                </a:solidFill>
                <a:latin typeface="Calibri"/>
                <a:cs typeface="Calibri"/>
              </a:rPr>
              <a:t>;</a:t>
            </a:r>
            <a:endParaRPr lang="fr-FR" sz="1200" kern="0">
              <a:solidFill>
                <a:sysClr val="windowText" lastClr="000000"/>
              </a:solidFill>
              <a:latin typeface="Calibri"/>
              <a:cs typeface="Calibri"/>
            </a:endParaRPr>
          </a:p>
          <a:p>
            <a:pPr marL="452407" lvl="1" indent="-214313" defTabSz="685800">
              <a:lnSpc>
                <a:spcPct val="150000"/>
              </a:lnSpc>
              <a:spcBef>
                <a:spcPts val="15"/>
              </a:spcBef>
              <a:buFontTx/>
              <a:buChar char="-"/>
              <a:tabLst>
                <a:tab pos="223838" algn="l"/>
              </a:tabLst>
            </a:pPr>
            <a:r>
              <a:rPr lang="fr-FR" sz="1200" kern="0">
                <a:solidFill>
                  <a:sysClr val="windowText" lastClr="000000"/>
                </a:solidFill>
                <a:latin typeface="Calibri"/>
                <a:cs typeface="Calibri"/>
              </a:rPr>
              <a:t>Organiser</a:t>
            </a:r>
            <a:r>
              <a:rPr lang="fr-FR" sz="1200" kern="0" spc="-49">
                <a:solidFill>
                  <a:sysClr val="windowText" lastClr="000000"/>
                </a:solidFill>
                <a:latin typeface="Calibri"/>
                <a:cs typeface="Calibri"/>
              </a:rPr>
              <a:t> </a:t>
            </a:r>
            <a:r>
              <a:rPr lang="fr-FR" sz="1200" kern="0">
                <a:solidFill>
                  <a:sysClr val="windowText" lastClr="000000"/>
                </a:solidFill>
                <a:latin typeface="Calibri"/>
                <a:cs typeface="Calibri"/>
              </a:rPr>
              <a:t>au</a:t>
            </a:r>
            <a:r>
              <a:rPr lang="fr-FR" sz="1200" kern="0" spc="-64">
                <a:solidFill>
                  <a:sysClr val="windowText" lastClr="000000"/>
                </a:solidFill>
                <a:latin typeface="Calibri"/>
                <a:cs typeface="Calibri"/>
              </a:rPr>
              <a:t> </a:t>
            </a:r>
            <a:r>
              <a:rPr lang="fr-FR" sz="1200" kern="0">
                <a:solidFill>
                  <a:sysClr val="windowText" lastClr="000000"/>
                </a:solidFill>
                <a:latin typeface="Calibri"/>
                <a:cs typeface="Calibri"/>
              </a:rPr>
              <a:t>retour</a:t>
            </a:r>
            <a:r>
              <a:rPr lang="fr-FR" sz="1200" kern="0" spc="-53">
                <a:solidFill>
                  <a:sysClr val="windowText" lastClr="000000"/>
                </a:solidFill>
                <a:latin typeface="Calibri"/>
                <a:cs typeface="Calibri"/>
              </a:rPr>
              <a:t> </a:t>
            </a:r>
            <a:r>
              <a:rPr lang="fr-FR" sz="1200" kern="0">
                <a:solidFill>
                  <a:sysClr val="windowText" lastClr="000000"/>
                </a:solidFill>
                <a:latin typeface="Calibri"/>
                <a:cs typeface="Calibri"/>
              </a:rPr>
              <a:t>de</a:t>
            </a:r>
            <a:r>
              <a:rPr lang="fr-FR" sz="1200" kern="0" spc="-23">
                <a:solidFill>
                  <a:sysClr val="windowText" lastClr="000000"/>
                </a:solidFill>
                <a:latin typeface="Calibri"/>
                <a:cs typeface="Calibri"/>
              </a:rPr>
              <a:t> </a:t>
            </a:r>
            <a:r>
              <a:rPr lang="fr-FR" sz="1200" kern="0">
                <a:solidFill>
                  <a:sysClr val="windowText" lastClr="000000"/>
                </a:solidFill>
                <a:latin typeface="Calibri"/>
                <a:cs typeface="Calibri"/>
              </a:rPr>
              <a:t>formation</a:t>
            </a:r>
            <a:r>
              <a:rPr lang="fr-FR" sz="1200" kern="0" spc="274">
                <a:solidFill>
                  <a:sysClr val="windowText" lastClr="000000"/>
                </a:solidFill>
                <a:latin typeface="Calibri"/>
                <a:cs typeface="Calibri"/>
              </a:rPr>
              <a:t> </a:t>
            </a:r>
            <a:r>
              <a:rPr lang="fr-FR" sz="1200" kern="0">
                <a:solidFill>
                  <a:sysClr val="windowText" lastClr="000000"/>
                </a:solidFill>
                <a:latin typeface="Calibri"/>
                <a:cs typeface="Calibri"/>
              </a:rPr>
              <a:t>le</a:t>
            </a:r>
            <a:r>
              <a:rPr lang="fr-FR" sz="1200" kern="0" spc="-23">
                <a:solidFill>
                  <a:sysClr val="windowText" lastClr="000000"/>
                </a:solidFill>
                <a:latin typeface="Calibri"/>
                <a:cs typeface="Calibri"/>
              </a:rPr>
              <a:t> </a:t>
            </a:r>
            <a:r>
              <a:rPr lang="fr-FR" sz="1200" kern="0" spc="-8">
                <a:solidFill>
                  <a:sysClr val="windowText" lastClr="000000"/>
                </a:solidFill>
                <a:latin typeface="Calibri"/>
                <a:cs typeface="Calibri"/>
              </a:rPr>
              <a:t>transfert</a:t>
            </a:r>
            <a:r>
              <a:rPr lang="fr-FR" sz="1200" kern="0" spc="26">
                <a:solidFill>
                  <a:sysClr val="windowText" lastClr="000000"/>
                </a:solidFill>
                <a:latin typeface="Calibri"/>
                <a:cs typeface="Calibri"/>
              </a:rPr>
              <a:t> </a:t>
            </a:r>
            <a:r>
              <a:rPr lang="fr-FR" sz="1200" kern="0">
                <a:solidFill>
                  <a:sysClr val="windowText" lastClr="000000"/>
                </a:solidFill>
                <a:latin typeface="Calibri"/>
                <a:cs typeface="Calibri"/>
              </a:rPr>
              <a:t>des</a:t>
            </a:r>
            <a:r>
              <a:rPr lang="fr-FR" sz="1200" kern="0" spc="4">
                <a:solidFill>
                  <a:sysClr val="windowText" lastClr="000000"/>
                </a:solidFill>
                <a:latin typeface="Calibri"/>
                <a:cs typeface="Calibri"/>
              </a:rPr>
              <a:t> </a:t>
            </a:r>
            <a:r>
              <a:rPr lang="fr-FR" sz="1200" kern="0" spc="-8">
                <a:solidFill>
                  <a:sysClr val="windowText" lastClr="000000"/>
                </a:solidFill>
                <a:latin typeface="Calibri"/>
                <a:cs typeface="Calibri"/>
              </a:rPr>
              <a:t>compétences</a:t>
            </a:r>
            <a:r>
              <a:rPr lang="fr-FR" sz="1200" kern="0" spc="-101">
                <a:solidFill>
                  <a:sysClr val="windowText" lastClr="000000"/>
                </a:solidFill>
                <a:latin typeface="Calibri"/>
                <a:cs typeface="Calibri"/>
              </a:rPr>
              <a:t> </a:t>
            </a:r>
            <a:r>
              <a:rPr lang="fr-FR" sz="1200" kern="0" spc="-8">
                <a:solidFill>
                  <a:sysClr val="windowText" lastClr="000000"/>
                </a:solidFill>
                <a:latin typeface="Calibri"/>
                <a:cs typeface="Calibri"/>
              </a:rPr>
              <a:t>acquises</a:t>
            </a:r>
            <a:endParaRPr lang="fr-FR" sz="1200" kern="0">
              <a:solidFill>
                <a:sysClr val="windowText" lastClr="000000"/>
              </a:solidFill>
              <a:latin typeface="Calibri"/>
              <a:cs typeface="Calibri"/>
            </a:endParaRPr>
          </a:p>
          <a:p>
            <a:pPr marL="452407" lvl="1" defTabSz="685800">
              <a:lnSpc>
                <a:spcPct val="150000"/>
              </a:lnSpc>
              <a:spcBef>
                <a:spcPts val="11"/>
              </a:spcBef>
            </a:pPr>
            <a:r>
              <a:rPr lang="fr-FR" sz="1200" kern="0">
                <a:solidFill>
                  <a:sysClr val="windowText" lastClr="000000"/>
                </a:solidFill>
                <a:latin typeface="Calibri"/>
                <a:cs typeface="Calibri"/>
              </a:rPr>
              <a:t>vers</a:t>
            </a:r>
            <a:r>
              <a:rPr lang="fr-FR" sz="1200" kern="0" spc="-60">
                <a:solidFill>
                  <a:sysClr val="windowText" lastClr="000000"/>
                </a:solidFill>
                <a:latin typeface="Calibri"/>
                <a:cs typeface="Calibri"/>
              </a:rPr>
              <a:t> </a:t>
            </a:r>
            <a:r>
              <a:rPr lang="fr-FR" sz="1200" kern="0">
                <a:solidFill>
                  <a:sysClr val="windowText" lastClr="000000"/>
                </a:solidFill>
                <a:latin typeface="Calibri"/>
                <a:cs typeface="Calibri"/>
              </a:rPr>
              <a:t>les autres</a:t>
            </a:r>
            <a:r>
              <a:rPr lang="fr-FR" sz="1200" kern="0" spc="-53">
                <a:solidFill>
                  <a:sysClr val="windowText" lastClr="000000"/>
                </a:solidFill>
                <a:latin typeface="Calibri"/>
                <a:cs typeface="Calibri"/>
              </a:rPr>
              <a:t> </a:t>
            </a:r>
            <a:r>
              <a:rPr lang="fr-FR" sz="1200" kern="0">
                <a:solidFill>
                  <a:sysClr val="windowText" lastClr="000000"/>
                </a:solidFill>
                <a:latin typeface="Calibri"/>
                <a:cs typeface="Calibri"/>
              </a:rPr>
              <a:t>membres de</a:t>
            </a:r>
            <a:r>
              <a:rPr lang="fr-FR" sz="1200" kern="0" spc="-34">
                <a:solidFill>
                  <a:sysClr val="windowText" lastClr="000000"/>
                </a:solidFill>
                <a:latin typeface="Calibri"/>
                <a:cs typeface="Calibri"/>
              </a:rPr>
              <a:t> </a:t>
            </a:r>
            <a:r>
              <a:rPr lang="fr-FR" sz="1200" kern="0" spc="-8">
                <a:solidFill>
                  <a:sysClr val="windowText" lastClr="000000"/>
                </a:solidFill>
                <a:latin typeface="Calibri"/>
                <a:cs typeface="Calibri"/>
              </a:rPr>
              <a:t>l’équipe.</a:t>
            </a:r>
            <a:endParaRPr lang="fr-FR" sz="1200" kern="0">
              <a:solidFill>
                <a:sysClr val="windowText" lastClr="000000"/>
              </a:solidFill>
              <a:latin typeface="Calibri"/>
              <a:cs typeface="Calibri"/>
            </a:endParaRPr>
          </a:p>
          <a:p>
            <a:pPr algn="just">
              <a:spcAft>
                <a:spcPts val="600"/>
              </a:spcAft>
            </a:pPr>
            <a:endParaRPr lang="fr-FR" sz="1200" b="1" i="0" u="none" strike="noStrike" baseline="0"/>
          </a:p>
        </p:txBody>
      </p:sp>
      <p:grpSp>
        <p:nvGrpSpPr>
          <p:cNvPr id="17" name="Groupe 16">
            <a:extLst>
              <a:ext uri="{FF2B5EF4-FFF2-40B4-BE49-F238E27FC236}">
                <a16:creationId xmlns:a16="http://schemas.microsoft.com/office/drawing/2014/main" id="{6A4541AC-2877-4644-A55B-B0AE29F0E6B7}"/>
              </a:ext>
            </a:extLst>
          </p:cNvPr>
          <p:cNvGrpSpPr/>
          <p:nvPr/>
        </p:nvGrpSpPr>
        <p:grpSpPr>
          <a:xfrm>
            <a:off x="195638" y="208236"/>
            <a:ext cx="2928562" cy="646152"/>
            <a:chOff x="4419600" y="2647950"/>
            <a:chExt cx="4437645" cy="979113"/>
          </a:xfrm>
        </p:grpSpPr>
        <p:sp>
          <p:nvSpPr>
            <p:cNvPr id="18" name="Rectangle : coins arrondis 17">
              <a:extLst>
                <a:ext uri="{FF2B5EF4-FFF2-40B4-BE49-F238E27FC236}">
                  <a16:creationId xmlns:a16="http://schemas.microsoft.com/office/drawing/2014/main" id="{1A0101B4-915E-4838-82D2-FD6FC646AE93}"/>
                </a:ext>
              </a:extLst>
            </p:cNvPr>
            <p:cNvSpPr/>
            <p:nvPr/>
          </p:nvSpPr>
          <p:spPr>
            <a:xfrm>
              <a:off x="4823407" y="2647950"/>
              <a:ext cx="4033838"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a:solidFill>
                    <a:srgbClr val="FFFFFF"/>
                  </a:solidFill>
                  <a:latin typeface="Marianne" panose="02000000000000000000" pitchFamily="50" charset="0"/>
                  <a:cs typeface="Calibri"/>
                </a:rPr>
                <a:t>Développer et valoriser les compétences des personnels</a:t>
              </a:r>
            </a:p>
          </p:txBody>
        </p:sp>
        <p:grpSp>
          <p:nvGrpSpPr>
            <p:cNvPr id="19" name="Group 10">
              <a:extLst>
                <a:ext uri="{FF2B5EF4-FFF2-40B4-BE49-F238E27FC236}">
                  <a16:creationId xmlns:a16="http://schemas.microsoft.com/office/drawing/2014/main" id="{37CD0308-C3FF-4E71-90D3-5969FCFF6EDC}"/>
                </a:ext>
              </a:extLst>
            </p:cNvPr>
            <p:cNvGrpSpPr/>
            <p:nvPr/>
          </p:nvGrpSpPr>
          <p:grpSpPr>
            <a:xfrm>
              <a:off x="4419600" y="2726112"/>
              <a:ext cx="771525" cy="771525"/>
              <a:chOff x="0" y="0"/>
              <a:chExt cx="812800" cy="812800"/>
            </a:xfrm>
          </p:grpSpPr>
          <p:sp>
            <p:nvSpPr>
              <p:cNvPr id="21" name="Freeform 11">
                <a:extLst>
                  <a:ext uri="{FF2B5EF4-FFF2-40B4-BE49-F238E27FC236}">
                    <a16:creationId xmlns:a16="http://schemas.microsoft.com/office/drawing/2014/main" id="{E5EFE828-0240-418A-915A-741570F7C2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2" name="TextBox 12">
                <a:extLst>
                  <a:ext uri="{FF2B5EF4-FFF2-40B4-BE49-F238E27FC236}">
                    <a16:creationId xmlns:a16="http://schemas.microsoft.com/office/drawing/2014/main" id="{12026F00-BC31-4E73-95B1-55F4472342B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0" name="Graphique 19" descr="Plante avec un remplissage uni">
              <a:extLst>
                <a:ext uri="{FF2B5EF4-FFF2-40B4-BE49-F238E27FC236}">
                  <a16:creationId xmlns:a16="http://schemas.microsoft.com/office/drawing/2014/main" id="{8E2CDB9D-980F-4289-87C9-EDD3CBDD01E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95800" y="2800350"/>
              <a:ext cx="570137" cy="570137"/>
            </a:xfrm>
            <a:prstGeom prst="rect">
              <a:avLst/>
            </a:prstGeom>
          </p:spPr>
        </p:pic>
      </p:grpSp>
      <p:sp>
        <p:nvSpPr>
          <p:cNvPr id="11" name="Freeform 5">
            <a:extLst>
              <a:ext uri="{FF2B5EF4-FFF2-40B4-BE49-F238E27FC236}">
                <a16:creationId xmlns:a16="http://schemas.microsoft.com/office/drawing/2014/main" id="{B0EF0331-9178-4D20-8FA6-B495D2031DF1}"/>
              </a:ext>
            </a:extLst>
          </p:cNvPr>
          <p:cNvSpPr/>
          <p:nvPr/>
        </p:nvSpPr>
        <p:spPr>
          <a:xfrm>
            <a:off x="8103703" y="4236693"/>
            <a:ext cx="1160965" cy="1160965"/>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485748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425672" y="852424"/>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81001" y="1200150"/>
            <a:ext cx="2209800" cy="1543050"/>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Un parcours de formation hybride pour accompagner une prise de fonction réussie des nouveaux chefs d’établissement des lycées professionnels et LPO proposant des formations professionnelles.</a:t>
            </a:r>
          </a:p>
          <a:p>
            <a:pPr marL="6351" marR="2541" algn="just">
              <a:spcBef>
                <a:spcPts val="133"/>
              </a:spcBef>
            </a:pPr>
            <a:endParaRPr lang="fr-FR" sz="1000" spc="-10">
              <a:solidFill>
                <a:schemeClr val="tx1">
                  <a:lumMod val="85000"/>
                  <a:lumOff val="15000"/>
                </a:schemeClr>
              </a:solidFill>
              <a:latin typeface="Marianne" panose="02000000000000000000" pitchFamily="50" charset="0"/>
              <a:cs typeface="Calibri"/>
            </a:endParaRPr>
          </a:p>
        </p:txBody>
      </p:sp>
      <p:sp>
        <p:nvSpPr>
          <p:cNvPr id="69" name="ZoneTexte 68">
            <a:extLst>
              <a:ext uri="{FF2B5EF4-FFF2-40B4-BE49-F238E27FC236}">
                <a16:creationId xmlns:a16="http://schemas.microsoft.com/office/drawing/2014/main" id="{E4BC1409-0970-4CE8-AC50-CA635002BA01}"/>
              </a:ext>
            </a:extLst>
          </p:cNvPr>
          <p:cNvSpPr txBox="1"/>
          <p:nvPr/>
        </p:nvSpPr>
        <p:spPr>
          <a:xfrm>
            <a:off x="3467099" y="1155586"/>
            <a:ext cx="5406816" cy="1092607"/>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b="1" i="0" u="none" strike="noStrike" baseline="0"/>
              <a:t>Préparer une prise de fonction efficace en approfondissant les enjeux de la voie professionnelle ;</a:t>
            </a:r>
          </a:p>
          <a:p>
            <a:pPr marL="171450" indent="-171450" algn="just">
              <a:spcAft>
                <a:spcPts val="600"/>
              </a:spcAft>
              <a:buFont typeface="Courier New" panose="02070309020205020404" pitchFamily="49" charset="0"/>
              <a:buChar char="o"/>
            </a:pPr>
            <a:r>
              <a:rPr lang="fr-FR" sz="1200" i="0" u="none" strike="noStrike" baseline="0"/>
              <a:t>Améliorer les connaissances des nouveaux proviseurs de LP concernant les spécificités du lycée professionnel et leur compréhension de la place de ces établissements dans leur écosystème.</a:t>
            </a:r>
          </a:p>
        </p:txBody>
      </p:sp>
      <p:grpSp>
        <p:nvGrpSpPr>
          <p:cNvPr id="17" name="Groupe 16">
            <a:extLst>
              <a:ext uri="{FF2B5EF4-FFF2-40B4-BE49-F238E27FC236}">
                <a16:creationId xmlns:a16="http://schemas.microsoft.com/office/drawing/2014/main" id="{6A4541AC-2877-4644-A55B-B0AE29F0E6B7}"/>
              </a:ext>
            </a:extLst>
          </p:cNvPr>
          <p:cNvGrpSpPr/>
          <p:nvPr/>
        </p:nvGrpSpPr>
        <p:grpSpPr>
          <a:xfrm>
            <a:off x="195638" y="208236"/>
            <a:ext cx="2928562" cy="646152"/>
            <a:chOff x="4419600" y="2647950"/>
            <a:chExt cx="4437645" cy="979113"/>
          </a:xfrm>
        </p:grpSpPr>
        <p:sp>
          <p:nvSpPr>
            <p:cNvPr id="18" name="Rectangle : coins arrondis 17">
              <a:extLst>
                <a:ext uri="{FF2B5EF4-FFF2-40B4-BE49-F238E27FC236}">
                  <a16:creationId xmlns:a16="http://schemas.microsoft.com/office/drawing/2014/main" id="{1A0101B4-915E-4838-82D2-FD6FC646AE93}"/>
                </a:ext>
              </a:extLst>
            </p:cNvPr>
            <p:cNvSpPr/>
            <p:nvPr/>
          </p:nvSpPr>
          <p:spPr>
            <a:xfrm>
              <a:off x="4823407" y="2647950"/>
              <a:ext cx="4033838" cy="979113"/>
            </a:xfrm>
            <a:prstGeom prst="roundRect">
              <a:avLst>
                <a:gd name="adj" fmla="val 2473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a:solidFill>
                    <a:srgbClr val="FFFFFF"/>
                  </a:solidFill>
                  <a:latin typeface="Marianne" panose="02000000000000000000" pitchFamily="50" charset="0"/>
                  <a:cs typeface="Calibri"/>
                </a:rPr>
                <a:t>Développer et valoriser les compétences des personnels</a:t>
              </a:r>
            </a:p>
          </p:txBody>
        </p:sp>
        <p:grpSp>
          <p:nvGrpSpPr>
            <p:cNvPr id="19" name="Group 10">
              <a:extLst>
                <a:ext uri="{FF2B5EF4-FFF2-40B4-BE49-F238E27FC236}">
                  <a16:creationId xmlns:a16="http://schemas.microsoft.com/office/drawing/2014/main" id="{37CD0308-C3FF-4E71-90D3-5969FCFF6EDC}"/>
                </a:ext>
              </a:extLst>
            </p:cNvPr>
            <p:cNvGrpSpPr/>
            <p:nvPr/>
          </p:nvGrpSpPr>
          <p:grpSpPr>
            <a:xfrm>
              <a:off x="4419600" y="2726112"/>
              <a:ext cx="771525" cy="771525"/>
              <a:chOff x="0" y="0"/>
              <a:chExt cx="812800" cy="812800"/>
            </a:xfrm>
          </p:grpSpPr>
          <p:sp>
            <p:nvSpPr>
              <p:cNvPr id="21" name="Freeform 11">
                <a:extLst>
                  <a:ext uri="{FF2B5EF4-FFF2-40B4-BE49-F238E27FC236}">
                    <a16:creationId xmlns:a16="http://schemas.microsoft.com/office/drawing/2014/main" id="{E5EFE828-0240-418A-915A-741570F7C2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22" name="TextBox 12">
                <a:extLst>
                  <a:ext uri="{FF2B5EF4-FFF2-40B4-BE49-F238E27FC236}">
                    <a16:creationId xmlns:a16="http://schemas.microsoft.com/office/drawing/2014/main" id="{12026F00-BC31-4E73-95B1-55F4472342B8}"/>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20" name="Graphique 19" descr="Plante avec un remplissage uni">
              <a:extLst>
                <a:ext uri="{FF2B5EF4-FFF2-40B4-BE49-F238E27FC236}">
                  <a16:creationId xmlns:a16="http://schemas.microsoft.com/office/drawing/2014/main" id="{8E2CDB9D-980F-4289-87C9-EDD3CBDD01E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95800" y="2800350"/>
              <a:ext cx="570137" cy="570137"/>
            </a:xfrm>
            <a:prstGeom prst="rect">
              <a:avLst/>
            </a:prstGeom>
          </p:spPr>
        </p:pic>
      </p:grpSp>
      <p:pic>
        <p:nvPicPr>
          <p:cNvPr id="23" name="object 3">
            <a:extLst>
              <a:ext uri="{FF2B5EF4-FFF2-40B4-BE49-F238E27FC236}">
                <a16:creationId xmlns:a16="http://schemas.microsoft.com/office/drawing/2014/main" id="{408FFB0A-3900-444D-B498-189DEA580DC9}"/>
              </a:ext>
            </a:extLst>
          </p:cNvPr>
          <p:cNvPicPr/>
          <p:nvPr/>
        </p:nvPicPr>
        <p:blipFill>
          <a:blip r:embed="rId6" cstate="print"/>
          <a:stretch>
            <a:fillRect/>
          </a:stretch>
        </p:blipFill>
        <p:spPr>
          <a:xfrm>
            <a:off x="914400" y="3105150"/>
            <a:ext cx="7196638" cy="1628384"/>
          </a:xfrm>
          <a:prstGeom prst="rect">
            <a:avLst/>
          </a:prstGeom>
        </p:spPr>
      </p:pic>
      <p:pic>
        <p:nvPicPr>
          <p:cNvPr id="24" name="object 11">
            <a:extLst>
              <a:ext uri="{FF2B5EF4-FFF2-40B4-BE49-F238E27FC236}">
                <a16:creationId xmlns:a16="http://schemas.microsoft.com/office/drawing/2014/main" id="{6E259FF2-D960-45C6-9DC0-E742F0122869}"/>
              </a:ext>
            </a:extLst>
          </p:cNvPr>
          <p:cNvPicPr/>
          <p:nvPr/>
        </p:nvPicPr>
        <p:blipFill>
          <a:blip r:embed="rId7" cstate="print"/>
          <a:stretch>
            <a:fillRect/>
          </a:stretch>
        </p:blipFill>
        <p:spPr>
          <a:xfrm>
            <a:off x="3581400" y="2294751"/>
            <a:ext cx="4646261" cy="806541"/>
          </a:xfrm>
          <a:prstGeom prst="rect">
            <a:avLst/>
          </a:prstGeom>
        </p:spPr>
      </p:pic>
      <p:sp>
        <p:nvSpPr>
          <p:cNvPr id="13" name="Freeform 5">
            <a:extLst>
              <a:ext uri="{FF2B5EF4-FFF2-40B4-BE49-F238E27FC236}">
                <a16:creationId xmlns:a16="http://schemas.microsoft.com/office/drawing/2014/main" id="{F89A9EB4-7A17-453E-B16D-C447EF36804A}"/>
              </a:ext>
            </a:extLst>
          </p:cNvPr>
          <p:cNvSpPr/>
          <p:nvPr/>
        </p:nvSpPr>
        <p:spPr>
          <a:xfrm>
            <a:off x="7798906" y="-711506"/>
            <a:ext cx="1563930" cy="156393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44502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23776" y="1123950"/>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81001" y="1468398"/>
            <a:ext cx="2071642" cy="1542088"/>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La relation Lycée-Entreprise doit d’être « gagnant-gagnant ». Le LP dispose de nombreuses marges  de  manœuvre  dans l’organisation de la formation et son  offre  de  formation  pour répondre  aux  besoins  d’un secteur économique local</a:t>
            </a:r>
          </a:p>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  </a:t>
            </a:r>
          </a:p>
          <a:p>
            <a:pPr marL="6351" marR="2541" algn="just">
              <a:spcBef>
                <a:spcPts val="133"/>
              </a:spcBef>
            </a:pPr>
            <a:endParaRPr lang="fr-FR" sz="1000" spc="-10">
              <a:solidFill>
                <a:schemeClr val="tx1">
                  <a:lumMod val="85000"/>
                  <a:lumOff val="15000"/>
                </a:schemeClr>
              </a:solidFill>
              <a:latin typeface="Marianne" panose="02000000000000000000" pitchFamily="50" charset="0"/>
              <a:cs typeface="Calibri"/>
            </a:endParaRPr>
          </a:p>
        </p:txBody>
      </p:sp>
      <p:sp>
        <p:nvSpPr>
          <p:cNvPr id="69" name="ZoneTexte 68">
            <a:extLst>
              <a:ext uri="{FF2B5EF4-FFF2-40B4-BE49-F238E27FC236}">
                <a16:creationId xmlns:a16="http://schemas.microsoft.com/office/drawing/2014/main" id="{E4BC1409-0970-4CE8-AC50-CA635002BA01}"/>
              </a:ext>
            </a:extLst>
          </p:cNvPr>
          <p:cNvSpPr txBox="1"/>
          <p:nvPr/>
        </p:nvSpPr>
        <p:spPr>
          <a:xfrm>
            <a:off x="3539913" y="1200150"/>
            <a:ext cx="5299287" cy="3801041"/>
          </a:xfrm>
          <a:prstGeom prst="rect">
            <a:avLst/>
          </a:prstGeom>
          <a:noFill/>
        </p:spPr>
        <p:txBody>
          <a:bodyPr wrap="square">
            <a:spAutoFit/>
          </a:bodyPr>
          <a:lstStyle/>
          <a:p>
            <a:pPr marL="171450" indent="-171450" algn="just">
              <a:spcAft>
                <a:spcPts val="600"/>
              </a:spcAft>
              <a:buFont typeface="Courier New" panose="02070309020205020404" pitchFamily="49" charset="0"/>
              <a:buChar char="o"/>
            </a:pPr>
            <a:r>
              <a:rPr lang="fr-FR" sz="1200" i="0" u="none" strike="noStrike" baseline="0"/>
              <a:t>Pacte de formation entre le lycée , les élèves et l’entreprise au travers de la </a:t>
            </a:r>
            <a:r>
              <a:rPr lang="fr-FR" sz="1200" b="1" i="0" u="none" strike="noStrike" baseline="0"/>
              <a:t>gratification des PFMP ;</a:t>
            </a:r>
          </a:p>
          <a:p>
            <a:pPr marL="171450" indent="-171450" algn="just">
              <a:spcAft>
                <a:spcPts val="600"/>
              </a:spcAft>
              <a:buFont typeface="Courier New" panose="02070309020205020404" pitchFamily="49" charset="0"/>
              <a:buChar char="o"/>
            </a:pPr>
            <a:r>
              <a:rPr lang="fr-FR" sz="1200" i="0" u="none" strike="noStrike" baseline="0"/>
              <a:t>Coloration des formations pour prendre en compte les besoins exprimés par les secteurs économiques (pas besoin de réglementation, </a:t>
            </a:r>
            <a:r>
              <a:rPr lang="fr-FR" sz="1200" i="0" u="none" strike="noStrike" baseline="0" err="1"/>
              <a:t>vademecum</a:t>
            </a:r>
            <a:r>
              <a:rPr lang="fr-FR" sz="1200" i="0" u="none" strike="noStrike" baseline="0"/>
              <a:t> coloration des formations, coloration nationale dans certains secteurs comme le nucléaire) ;</a:t>
            </a:r>
          </a:p>
          <a:p>
            <a:pPr marL="171450" indent="-171450" algn="just">
              <a:spcAft>
                <a:spcPts val="600"/>
              </a:spcAft>
              <a:buFont typeface="Courier New" panose="02070309020205020404" pitchFamily="49" charset="0"/>
              <a:buChar char="o"/>
            </a:pPr>
            <a:r>
              <a:rPr lang="fr-FR" sz="1200" i="0" u="none" strike="noStrike" baseline="0"/>
              <a:t>Développement des qualifications et certifications offertes pendant le cycle de formation (exemple dans quelques spécialités de diplôme: permis de conduire, CACES, prévention des risques électriques, aptitudes à manipuler les fluides frigorigènes , travail à proximité des réseaux dans BTP, certification logiciel) ;</a:t>
            </a:r>
          </a:p>
          <a:p>
            <a:pPr marL="171450" indent="-171450" algn="just">
              <a:spcAft>
                <a:spcPts val="600"/>
              </a:spcAft>
              <a:buFont typeface="Courier New" panose="02070309020205020404" pitchFamily="49" charset="0"/>
              <a:buChar char="o"/>
            </a:pPr>
            <a:r>
              <a:rPr lang="fr-FR" sz="1200" b="1" i="0" u="none" strike="noStrike" baseline="0"/>
              <a:t>Offre de certifications </a:t>
            </a:r>
            <a:r>
              <a:rPr lang="fr-FR" sz="1200" i="0" u="none" strike="noStrike" baseline="0"/>
              <a:t>courtes post diplôme sur des contenus négociés avec les secteurs économiques locaux (FCIL) ou définis nationalement au travers des </a:t>
            </a:r>
            <a:r>
              <a:rPr lang="fr-FR" sz="1200" b="1" i="0" u="none" strike="noStrike" baseline="0"/>
              <a:t>spécialisations professionnelles</a:t>
            </a:r>
            <a:r>
              <a:rPr lang="fr-FR" sz="1200" i="0" u="none" strike="noStrike" baseline="0"/>
              <a:t> (en privilégiant la modalité par apprentissage) ;</a:t>
            </a:r>
          </a:p>
          <a:p>
            <a:pPr marL="171450" indent="-171450" algn="just">
              <a:spcAft>
                <a:spcPts val="600"/>
              </a:spcAft>
              <a:buFont typeface="Courier New" panose="02070309020205020404" pitchFamily="49" charset="0"/>
              <a:buChar char="o"/>
            </a:pPr>
            <a:r>
              <a:rPr lang="fr-FR" sz="1200" b="1" i="0" u="none" strike="noStrike" baseline="0"/>
              <a:t>Bureau des entreprises : </a:t>
            </a:r>
            <a:r>
              <a:rPr lang="fr-FR" sz="1200" i="0" u="none" strike="noStrike" baseline="0"/>
              <a:t>constitution d’une équipe sous la responsabilité du chef d’établissement et sous la coordination du DDFPT (responsable du bureau des entreprises + professeurs pactés + assistant de DDFPT + appui des services administratifs).</a:t>
            </a:r>
          </a:p>
          <a:p>
            <a:pPr marL="171450" indent="-171450" algn="just">
              <a:spcAft>
                <a:spcPts val="600"/>
              </a:spcAft>
              <a:buFont typeface="Courier New" panose="02070309020205020404" pitchFamily="49" charset="0"/>
              <a:buChar char="o"/>
            </a:pPr>
            <a:endParaRPr lang="fr-FR" sz="1200" i="0" u="none" strike="noStrike" baseline="0">
              <a:solidFill>
                <a:srgbClr val="000000"/>
              </a:solidFill>
            </a:endParaRPr>
          </a:p>
        </p:txBody>
      </p:sp>
      <p:grpSp>
        <p:nvGrpSpPr>
          <p:cNvPr id="11" name="Groupe 10">
            <a:extLst>
              <a:ext uri="{FF2B5EF4-FFF2-40B4-BE49-F238E27FC236}">
                <a16:creationId xmlns:a16="http://schemas.microsoft.com/office/drawing/2014/main" id="{83174E5D-D005-49D9-91D3-7B4F8C9F13FF}"/>
              </a:ext>
            </a:extLst>
          </p:cNvPr>
          <p:cNvGrpSpPr/>
          <p:nvPr/>
        </p:nvGrpSpPr>
        <p:grpSpPr>
          <a:xfrm>
            <a:off x="152400" y="216461"/>
            <a:ext cx="3803071" cy="831289"/>
            <a:chOff x="4419600" y="3729015"/>
            <a:chExt cx="4479354" cy="979113"/>
          </a:xfrm>
        </p:grpSpPr>
        <p:sp>
          <p:nvSpPr>
            <p:cNvPr id="12" name="Rectangle : coins arrondis 11">
              <a:extLst>
                <a:ext uri="{FF2B5EF4-FFF2-40B4-BE49-F238E27FC236}">
                  <a16:creationId xmlns:a16="http://schemas.microsoft.com/office/drawing/2014/main" id="{F9C586B8-96B2-40E3-BCC5-B04596B06649}"/>
                </a:ext>
              </a:extLst>
            </p:cNvPr>
            <p:cNvSpPr/>
            <p:nvPr/>
          </p:nvSpPr>
          <p:spPr>
            <a:xfrm>
              <a:off x="4865118" y="3729015"/>
              <a:ext cx="4033836" cy="979113"/>
            </a:xfrm>
            <a:prstGeom prst="roundRect">
              <a:avLst>
                <a:gd name="adj" fmla="val 24736"/>
              </a:avLst>
            </a:prstGeom>
            <a:solidFill>
              <a:srgbClr val="2E54A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spc="-10">
                  <a:solidFill>
                    <a:srgbClr val="FFFFFF"/>
                  </a:solidFill>
                  <a:latin typeface="Marianne" panose="02000000000000000000" pitchFamily="50" charset="0"/>
                  <a:cs typeface="Calibri"/>
                </a:rPr>
                <a:t>Renforcer le lien école-entreprise pour positionner le lycée professionnel comme un acteur majeur d’un service public d’éducation en matière de formation professionnelle</a:t>
              </a:r>
            </a:p>
          </p:txBody>
        </p:sp>
        <p:grpSp>
          <p:nvGrpSpPr>
            <p:cNvPr id="13" name="Group 13">
              <a:extLst>
                <a:ext uri="{FF2B5EF4-FFF2-40B4-BE49-F238E27FC236}">
                  <a16:creationId xmlns:a16="http://schemas.microsoft.com/office/drawing/2014/main" id="{4C42EFB3-61B5-4B0B-8A35-EC2BF92D2D0E}"/>
                </a:ext>
              </a:extLst>
            </p:cNvPr>
            <p:cNvGrpSpPr/>
            <p:nvPr/>
          </p:nvGrpSpPr>
          <p:grpSpPr>
            <a:xfrm>
              <a:off x="4419600" y="3802438"/>
              <a:ext cx="771525" cy="771525"/>
              <a:chOff x="0" y="0"/>
              <a:chExt cx="812800" cy="812800"/>
            </a:xfrm>
          </p:grpSpPr>
          <p:sp>
            <p:nvSpPr>
              <p:cNvPr id="15" name="Freeform 14">
                <a:extLst>
                  <a:ext uri="{FF2B5EF4-FFF2-40B4-BE49-F238E27FC236}">
                    <a16:creationId xmlns:a16="http://schemas.microsoft.com/office/drawing/2014/main" id="{D95422BE-F223-47C0-B551-8EF305EBE4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6" name="TextBox 15">
                <a:extLst>
                  <a:ext uri="{FF2B5EF4-FFF2-40B4-BE49-F238E27FC236}">
                    <a16:creationId xmlns:a16="http://schemas.microsoft.com/office/drawing/2014/main" id="{70628388-920B-4071-97D7-4109487B4977}"/>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14" name="Graphique 13" descr="Usine avec un remplissage uni">
              <a:extLst>
                <a:ext uri="{FF2B5EF4-FFF2-40B4-BE49-F238E27FC236}">
                  <a16:creationId xmlns:a16="http://schemas.microsoft.com/office/drawing/2014/main" id="{5B578101-59CC-4C65-BAC6-396158D1CB8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0282" y="3873922"/>
              <a:ext cx="606252" cy="606252"/>
            </a:xfrm>
            <a:prstGeom prst="rect">
              <a:avLst/>
            </a:prstGeom>
          </p:spPr>
        </p:pic>
      </p:grpSp>
      <p:sp>
        <p:nvSpPr>
          <p:cNvPr id="17" name="Freeform 5">
            <a:extLst>
              <a:ext uri="{FF2B5EF4-FFF2-40B4-BE49-F238E27FC236}">
                <a16:creationId xmlns:a16="http://schemas.microsoft.com/office/drawing/2014/main" id="{95B5C7FC-CCF3-419B-A314-D669E98D3C08}"/>
              </a:ext>
            </a:extLst>
          </p:cNvPr>
          <p:cNvSpPr/>
          <p:nvPr/>
        </p:nvSpPr>
        <p:spPr>
          <a:xfrm>
            <a:off x="7798906" y="-711506"/>
            <a:ext cx="1563930" cy="156393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085454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Loupe avec un remplissage uni">
            <a:extLst>
              <a:ext uri="{FF2B5EF4-FFF2-40B4-BE49-F238E27FC236}">
                <a16:creationId xmlns:a16="http://schemas.microsoft.com/office/drawing/2014/main" id="{BB57D937-4148-4AB7-911B-033552E59F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23776" y="1123950"/>
            <a:ext cx="1143323" cy="1143323"/>
          </a:xfrm>
          <a:prstGeom prst="rect">
            <a:avLst/>
          </a:prstGeom>
        </p:spPr>
      </p:pic>
      <p:sp>
        <p:nvSpPr>
          <p:cNvPr id="55" name="Rectangle : coins arrondis 54">
            <a:extLst>
              <a:ext uri="{FF2B5EF4-FFF2-40B4-BE49-F238E27FC236}">
                <a16:creationId xmlns:a16="http://schemas.microsoft.com/office/drawing/2014/main" id="{DFDF349E-801F-4EF9-BB7A-667DFDFF27D6}"/>
              </a:ext>
            </a:extLst>
          </p:cNvPr>
          <p:cNvSpPr/>
          <p:nvPr/>
        </p:nvSpPr>
        <p:spPr>
          <a:xfrm>
            <a:off x="312632" y="1468397"/>
            <a:ext cx="2122917" cy="1642271"/>
          </a:xfrm>
          <a:prstGeom prst="roundRect">
            <a:avLst>
              <a:gd name="adj" fmla="val 10312"/>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oAutofit/>
          </a:bodyPr>
          <a:lstStyle/>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La relation Lycée-Entreprise doit d’être « gagnant-gagnant ». Le lycée professionnel dispose de nombreuses marges  de  manœuvre  dans l’organisation de la formation et son  offre  de  formation  pour répondre  aux  besoins  d’un secteur économique local</a:t>
            </a:r>
          </a:p>
          <a:p>
            <a:pPr marL="6351" marR="2541" algn="just">
              <a:spcBef>
                <a:spcPts val="133"/>
              </a:spcBef>
            </a:pPr>
            <a:r>
              <a:rPr lang="fr-FR" sz="1000" spc="-10">
                <a:solidFill>
                  <a:schemeClr val="tx1">
                    <a:lumMod val="85000"/>
                    <a:lumOff val="15000"/>
                  </a:schemeClr>
                </a:solidFill>
                <a:latin typeface="Marianne" panose="02000000000000000000" pitchFamily="50" charset="0"/>
                <a:cs typeface="Calibri"/>
              </a:rPr>
              <a:t>  </a:t>
            </a:r>
          </a:p>
          <a:p>
            <a:pPr marL="6351" marR="2541" algn="just">
              <a:spcBef>
                <a:spcPts val="133"/>
              </a:spcBef>
            </a:pPr>
            <a:endParaRPr lang="fr-FR" sz="1000" spc="-10">
              <a:solidFill>
                <a:schemeClr val="tx1">
                  <a:lumMod val="85000"/>
                  <a:lumOff val="15000"/>
                </a:schemeClr>
              </a:solidFill>
              <a:latin typeface="Marianne" panose="02000000000000000000" pitchFamily="50" charset="0"/>
              <a:cs typeface="Calibri"/>
            </a:endParaRPr>
          </a:p>
        </p:txBody>
      </p:sp>
      <p:sp>
        <p:nvSpPr>
          <p:cNvPr id="69" name="ZoneTexte 68">
            <a:extLst>
              <a:ext uri="{FF2B5EF4-FFF2-40B4-BE49-F238E27FC236}">
                <a16:creationId xmlns:a16="http://schemas.microsoft.com/office/drawing/2014/main" id="{E4BC1409-0970-4CE8-AC50-CA635002BA01}"/>
              </a:ext>
            </a:extLst>
          </p:cNvPr>
          <p:cNvSpPr txBox="1"/>
          <p:nvPr/>
        </p:nvSpPr>
        <p:spPr>
          <a:xfrm>
            <a:off x="3467099" y="1200150"/>
            <a:ext cx="5411981" cy="2508379"/>
          </a:xfrm>
          <a:prstGeom prst="rect">
            <a:avLst/>
          </a:prstGeom>
          <a:noFill/>
        </p:spPr>
        <p:txBody>
          <a:bodyPr wrap="square" lIns="91440" tIns="45720" rIns="91440" bIns="45720" anchor="t">
            <a:spAutoFit/>
          </a:bodyPr>
          <a:lstStyle/>
          <a:p>
            <a:pPr marL="171450" indent="-171450" algn="just">
              <a:spcAft>
                <a:spcPts val="600"/>
              </a:spcAft>
              <a:buFont typeface="Courier New" panose="02070309020205020404" pitchFamily="49" charset="0"/>
              <a:buChar char="o"/>
            </a:pPr>
            <a:r>
              <a:rPr lang="fr-FR" sz="1200" i="0" u="none" strike="noStrike" baseline="0"/>
              <a:t>Développement des actions de formation continue en direction des entreprises ;</a:t>
            </a:r>
          </a:p>
          <a:p>
            <a:pPr marL="171450" indent="-171450" algn="just">
              <a:spcAft>
                <a:spcPts val="600"/>
              </a:spcAft>
              <a:buFont typeface="Courier New" panose="02070309020205020404" pitchFamily="49" charset="0"/>
              <a:buChar char="o"/>
            </a:pPr>
            <a:r>
              <a:rPr lang="fr-FR" sz="1200" i="0" u="none" strike="noStrike" baseline="0"/>
              <a:t>Augmentation de la durée des PFMP si le choix de l’élève évolue vers l’insertion professionnelle directe après son diplôme (20 ou 26 semaines selon le choix du jeune entre insertio</a:t>
            </a:r>
            <a:r>
              <a:rPr lang="fr-FR" sz="1200"/>
              <a:t>n professionnelle </a:t>
            </a:r>
            <a:r>
              <a:rPr lang="fr-FR" sz="1200" i="0" u="none" strike="noStrike" baseline="0"/>
              <a:t>ou poursuite d’études) ;</a:t>
            </a:r>
            <a:endParaRPr lang="fr-FR" sz="1200" i="0" u="none" strike="noStrike" baseline="0">
              <a:ea typeface="Calibri"/>
              <a:cs typeface="Calibri"/>
            </a:endParaRPr>
          </a:p>
          <a:p>
            <a:pPr marL="171450" indent="-171450" algn="just">
              <a:spcAft>
                <a:spcPts val="600"/>
              </a:spcAft>
              <a:buFont typeface="Courier New" panose="02070309020205020404" pitchFamily="49" charset="0"/>
              <a:buChar char="o"/>
            </a:pPr>
            <a:r>
              <a:rPr lang="fr-FR" sz="1200" i="0" u="none" strike="noStrike" baseline="0"/>
              <a:t>Mise en œuvre de projets associant les secteurs économiques (chef </a:t>
            </a:r>
            <a:r>
              <a:rPr lang="fr-FR" sz="1200"/>
              <a:t>d’œuvre</a:t>
            </a:r>
            <a:r>
              <a:rPr lang="fr-FR" sz="1200" i="0" u="none" strike="noStrike" baseline="0"/>
              <a:t>, concours, temps fort de valorisation des talents des jeunes, salons…) ;</a:t>
            </a:r>
            <a:endParaRPr lang="fr-FR" sz="1200" i="0" u="none" strike="noStrike" baseline="0">
              <a:ea typeface="Calibri"/>
              <a:cs typeface="Calibri"/>
            </a:endParaRPr>
          </a:p>
          <a:p>
            <a:pPr marL="171450" indent="-171450" algn="just">
              <a:spcAft>
                <a:spcPts val="600"/>
              </a:spcAft>
              <a:buFont typeface="Courier New" panose="02070309020205020404" pitchFamily="49" charset="0"/>
              <a:buChar char="o"/>
            </a:pPr>
            <a:r>
              <a:rPr lang="fr-FR" sz="1200" i="0" u="none" strike="noStrike" baseline="0"/>
              <a:t>Mieux associer les secteurs économiques locaux dans les réflexions menées sur l’évolution de l’offre de formation de l’établissement ;</a:t>
            </a:r>
            <a:endParaRPr lang="fr-FR" sz="1200" i="0" u="none" strike="noStrike" baseline="0">
              <a:ea typeface="Calibri"/>
              <a:cs typeface="Calibri"/>
            </a:endParaRPr>
          </a:p>
          <a:p>
            <a:pPr marL="171450" indent="-171450" algn="just">
              <a:spcAft>
                <a:spcPts val="600"/>
              </a:spcAft>
              <a:buFont typeface="Courier New" panose="02070309020205020404" pitchFamily="49" charset="0"/>
              <a:buChar char="o"/>
            </a:pPr>
            <a:r>
              <a:rPr lang="fr-FR" sz="1200" i="0" u="none" strike="noStrike" baseline="0"/>
              <a:t>Plateforme SOLTEA facilitant l’identification du lycée par les entreprises pour le versement du solde de la taxe d’apprentissage.</a:t>
            </a:r>
            <a:endParaRPr lang="fr-FR" sz="1200" i="0" u="none" strike="noStrike" baseline="0">
              <a:ea typeface="Calibri"/>
              <a:cs typeface="Calibri"/>
            </a:endParaRPr>
          </a:p>
          <a:p>
            <a:pPr marL="171450" indent="-171450" algn="just">
              <a:spcAft>
                <a:spcPts val="600"/>
              </a:spcAft>
              <a:buFont typeface="Courier New" panose="02070309020205020404" pitchFamily="49" charset="0"/>
              <a:buChar char="o"/>
            </a:pPr>
            <a:endParaRPr lang="fr-FR" sz="1200" i="0" u="none" strike="noStrike" baseline="0">
              <a:solidFill>
                <a:srgbClr val="000000"/>
              </a:solidFill>
            </a:endParaRPr>
          </a:p>
        </p:txBody>
      </p:sp>
      <p:grpSp>
        <p:nvGrpSpPr>
          <p:cNvPr id="11" name="Groupe 10">
            <a:extLst>
              <a:ext uri="{FF2B5EF4-FFF2-40B4-BE49-F238E27FC236}">
                <a16:creationId xmlns:a16="http://schemas.microsoft.com/office/drawing/2014/main" id="{83174E5D-D005-49D9-91D3-7B4F8C9F13FF}"/>
              </a:ext>
            </a:extLst>
          </p:cNvPr>
          <p:cNvGrpSpPr/>
          <p:nvPr/>
        </p:nvGrpSpPr>
        <p:grpSpPr>
          <a:xfrm>
            <a:off x="152400" y="216461"/>
            <a:ext cx="3803071" cy="831289"/>
            <a:chOff x="4419600" y="3729015"/>
            <a:chExt cx="4479354" cy="979113"/>
          </a:xfrm>
        </p:grpSpPr>
        <p:sp>
          <p:nvSpPr>
            <p:cNvPr id="12" name="Rectangle : coins arrondis 11">
              <a:extLst>
                <a:ext uri="{FF2B5EF4-FFF2-40B4-BE49-F238E27FC236}">
                  <a16:creationId xmlns:a16="http://schemas.microsoft.com/office/drawing/2014/main" id="{F9C586B8-96B2-40E3-BCC5-B04596B06649}"/>
                </a:ext>
              </a:extLst>
            </p:cNvPr>
            <p:cNvSpPr/>
            <p:nvPr/>
          </p:nvSpPr>
          <p:spPr>
            <a:xfrm>
              <a:off x="4865118" y="3729015"/>
              <a:ext cx="4033836" cy="979113"/>
            </a:xfrm>
            <a:prstGeom prst="roundRect">
              <a:avLst>
                <a:gd name="adj" fmla="val 24736"/>
              </a:avLst>
            </a:prstGeom>
            <a:solidFill>
              <a:srgbClr val="2E54A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6351" marR="2541" algn="just">
                <a:lnSpc>
                  <a:spcPct val="90800"/>
                </a:lnSpc>
                <a:spcBef>
                  <a:spcPts val="133"/>
                </a:spcBef>
              </a:pPr>
              <a:r>
                <a:rPr lang="fr-FR" sz="1100" spc="-10">
                  <a:solidFill>
                    <a:srgbClr val="FFFFFF"/>
                  </a:solidFill>
                  <a:latin typeface="Marianne" panose="02000000000000000000" pitchFamily="50" charset="0"/>
                  <a:cs typeface="Calibri"/>
                </a:rPr>
                <a:t>Renforcer le lien école-entreprise pour positionner le lycée professionnel comme un acteur majeur d’un service public d’éducation en matière de formation professionnelle</a:t>
              </a:r>
            </a:p>
          </p:txBody>
        </p:sp>
        <p:grpSp>
          <p:nvGrpSpPr>
            <p:cNvPr id="13" name="Group 13">
              <a:extLst>
                <a:ext uri="{FF2B5EF4-FFF2-40B4-BE49-F238E27FC236}">
                  <a16:creationId xmlns:a16="http://schemas.microsoft.com/office/drawing/2014/main" id="{4C42EFB3-61B5-4B0B-8A35-EC2BF92D2D0E}"/>
                </a:ext>
              </a:extLst>
            </p:cNvPr>
            <p:cNvGrpSpPr/>
            <p:nvPr/>
          </p:nvGrpSpPr>
          <p:grpSpPr>
            <a:xfrm>
              <a:off x="4419600" y="3802438"/>
              <a:ext cx="771525" cy="771525"/>
              <a:chOff x="0" y="0"/>
              <a:chExt cx="812800" cy="812800"/>
            </a:xfrm>
          </p:grpSpPr>
          <p:sp>
            <p:nvSpPr>
              <p:cNvPr id="15" name="Freeform 14">
                <a:extLst>
                  <a:ext uri="{FF2B5EF4-FFF2-40B4-BE49-F238E27FC236}">
                    <a16:creationId xmlns:a16="http://schemas.microsoft.com/office/drawing/2014/main" id="{D95422BE-F223-47C0-B551-8EF305EBE4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39D"/>
              </a:solidFill>
            </p:spPr>
          </p:sp>
          <p:sp>
            <p:nvSpPr>
              <p:cNvPr id="16" name="TextBox 15">
                <a:extLst>
                  <a:ext uri="{FF2B5EF4-FFF2-40B4-BE49-F238E27FC236}">
                    <a16:creationId xmlns:a16="http://schemas.microsoft.com/office/drawing/2014/main" id="{70628388-920B-4071-97D7-4109487B4977}"/>
                  </a:ext>
                </a:extLst>
              </p:cNvPr>
              <p:cNvSpPr txBox="1"/>
              <p:nvPr/>
            </p:nvSpPr>
            <p:spPr>
              <a:xfrm>
                <a:off x="76200" y="38100"/>
                <a:ext cx="660400" cy="698500"/>
              </a:xfrm>
              <a:prstGeom prst="rect">
                <a:avLst/>
              </a:prstGeom>
            </p:spPr>
            <p:txBody>
              <a:bodyPr lIns="25401" tIns="25401" rIns="25401" bIns="25401" rtlCol="0" anchor="ctr"/>
              <a:lstStyle/>
              <a:p>
                <a:pPr algn="ctr">
                  <a:lnSpc>
                    <a:spcPts val="1330"/>
                  </a:lnSpc>
                </a:pPr>
                <a:endParaRPr sz="528"/>
              </a:p>
            </p:txBody>
          </p:sp>
        </p:grpSp>
        <p:pic>
          <p:nvPicPr>
            <p:cNvPr id="14" name="Graphique 13" descr="Usine avec un remplissage uni">
              <a:extLst>
                <a:ext uri="{FF2B5EF4-FFF2-40B4-BE49-F238E27FC236}">
                  <a16:creationId xmlns:a16="http://schemas.microsoft.com/office/drawing/2014/main" id="{5B578101-59CC-4C65-BAC6-396158D1CB8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0282" y="3873922"/>
              <a:ext cx="606252" cy="606252"/>
            </a:xfrm>
            <a:prstGeom prst="rect">
              <a:avLst/>
            </a:prstGeom>
          </p:spPr>
        </p:pic>
      </p:grpSp>
      <p:sp>
        <p:nvSpPr>
          <p:cNvPr id="17" name="ZoneTexte 16">
            <a:extLst>
              <a:ext uri="{FF2B5EF4-FFF2-40B4-BE49-F238E27FC236}">
                <a16:creationId xmlns:a16="http://schemas.microsoft.com/office/drawing/2014/main" id="{69F19329-58AC-4966-82DF-ADD493284200}"/>
              </a:ext>
            </a:extLst>
          </p:cNvPr>
          <p:cNvSpPr txBox="1"/>
          <p:nvPr/>
        </p:nvSpPr>
        <p:spPr>
          <a:xfrm>
            <a:off x="3661854" y="4719460"/>
            <a:ext cx="2971800" cy="246221"/>
          </a:xfrm>
          <a:prstGeom prst="rect">
            <a:avLst/>
          </a:prstGeom>
          <a:noFill/>
        </p:spPr>
        <p:txBody>
          <a:bodyPr wrap="square">
            <a:spAutoFit/>
          </a:bodyPr>
          <a:lstStyle/>
          <a:p>
            <a:r>
              <a:rPr lang="fr-FR" sz="1000" i="0" u="none" strike="noStrike" baseline="0">
                <a:solidFill>
                  <a:schemeClr val="tx1">
                    <a:lumMod val="75000"/>
                    <a:lumOff val="25000"/>
                  </a:schemeClr>
                </a:solidFill>
                <a:hlinkClick r:id="rId6">
                  <a:extLst>
                    <a:ext uri="{A12FA001-AC4F-418D-AE19-62706E023703}">
                      <ahyp:hlinkClr xmlns:ahyp="http://schemas.microsoft.com/office/drawing/2018/hyperlinkcolor" val="tx"/>
                    </a:ext>
                  </a:extLst>
                </a:hlinkClick>
              </a:rPr>
              <a:t>https://www.soltea.education.gouv.fr/espace-public</a:t>
            </a:r>
            <a:endParaRPr lang="fr-FR" sz="1000">
              <a:solidFill>
                <a:schemeClr val="tx1">
                  <a:lumMod val="75000"/>
                  <a:lumOff val="25000"/>
                </a:schemeClr>
              </a:solidFill>
            </a:endParaRPr>
          </a:p>
        </p:txBody>
      </p:sp>
      <p:pic>
        <p:nvPicPr>
          <p:cNvPr id="7" name="Image 6">
            <a:extLst>
              <a:ext uri="{FF2B5EF4-FFF2-40B4-BE49-F238E27FC236}">
                <a16:creationId xmlns:a16="http://schemas.microsoft.com/office/drawing/2014/main" id="{9896C7EA-0C16-4F29-859C-10189381120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5278" y="3466622"/>
            <a:ext cx="3435929" cy="1282408"/>
          </a:xfrm>
          <a:prstGeom prst="rect">
            <a:avLst/>
          </a:prstGeom>
        </p:spPr>
      </p:pic>
      <p:sp>
        <p:nvSpPr>
          <p:cNvPr id="18" name="Freeform 5">
            <a:extLst>
              <a:ext uri="{FF2B5EF4-FFF2-40B4-BE49-F238E27FC236}">
                <a16:creationId xmlns:a16="http://schemas.microsoft.com/office/drawing/2014/main" id="{9C249BDB-CA8A-4211-93BC-6B564A7485FF}"/>
              </a:ext>
            </a:extLst>
          </p:cNvPr>
          <p:cNvSpPr/>
          <p:nvPr/>
        </p:nvSpPr>
        <p:spPr>
          <a:xfrm>
            <a:off x="7798906" y="-711506"/>
            <a:ext cx="1563930" cy="156393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pic>
        <p:nvPicPr>
          <p:cNvPr id="19" name="Image 18" descr="Une image contenant logo, croquis, clipart, Graphique&#10;&#10;Description générée automatiquement">
            <a:extLst>
              <a:ext uri="{FF2B5EF4-FFF2-40B4-BE49-F238E27FC236}">
                <a16:creationId xmlns:a16="http://schemas.microsoft.com/office/drawing/2014/main" id="{E8FB0A6B-C767-44D2-B588-AEEE133AD7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08489" y="4663188"/>
            <a:ext cx="464820" cy="466725"/>
          </a:xfrm>
          <a:prstGeom prst="rect">
            <a:avLst/>
          </a:prstGeom>
        </p:spPr>
      </p:pic>
    </p:spTree>
    <p:extLst>
      <p:ext uri="{BB962C8B-B14F-4D97-AF65-F5344CB8AC3E}">
        <p14:creationId xmlns:p14="http://schemas.microsoft.com/office/powerpoint/2010/main" val="224728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ZoneTexte 68">
            <a:extLst>
              <a:ext uri="{FF2B5EF4-FFF2-40B4-BE49-F238E27FC236}">
                <a16:creationId xmlns:a16="http://schemas.microsoft.com/office/drawing/2014/main" id="{E4BC1409-0970-4CE8-AC50-CA635002BA01}"/>
              </a:ext>
            </a:extLst>
          </p:cNvPr>
          <p:cNvSpPr txBox="1"/>
          <p:nvPr/>
        </p:nvSpPr>
        <p:spPr>
          <a:xfrm>
            <a:off x="209146" y="3388339"/>
            <a:ext cx="1176250" cy="369332"/>
          </a:xfrm>
          <a:prstGeom prst="rect">
            <a:avLst/>
          </a:prstGeom>
          <a:noFill/>
        </p:spPr>
        <p:txBody>
          <a:bodyPr wrap="square">
            <a:spAutoFit/>
          </a:bodyPr>
          <a:lstStyle/>
          <a:p>
            <a:pPr algn="just">
              <a:spcAft>
                <a:spcPts val="600"/>
              </a:spcAft>
            </a:pPr>
            <a:r>
              <a:rPr lang="fr-FR" sz="1800" i="0" strike="noStrike" baseline="0">
                <a:solidFill>
                  <a:schemeClr val="tx1">
                    <a:lumMod val="65000"/>
                    <a:lumOff val="35000"/>
                  </a:schemeClr>
                </a:solidFill>
              </a:rPr>
              <a:t>Sources :</a:t>
            </a:r>
          </a:p>
        </p:txBody>
      </p:sp>
      <p:sp>
        <p:nvSpPr>
          <p:cNvPr id="2" name="Espace réservé du contenu 1">
            <a:extLst>
              <a:ext uri="{FF2B5EF4-FFF2-40B4-BE49-F238E27FC236}">
                <a16:creationId xmlns:a16="http://schemas.microsoft.com/office/drawing/2014/main" id="{52D5EA1F-86E2-A018-65B5-57FFA65D7C51}"/>
              </a:ext>
            </a:extLst>
          </p:cNvPr>
          <p:cNvSpPr txBox="1">
            <a:spLocks/>
          </p:cNvSpPr>
          <p:nvPr/>
        </p:nvSpPr>
        <p:spPr>
          <a:xfrm>
            <a:off x="305759" y="-301405"/>
            <a:ext cx="8532482" cy="1092237"/>
          </a:xfrm>
          <a:prstGeom prst="rect">
            <a:avLst/>
          </a:prstGeom>
        </p:spPr>
        <p:txBody>
          <a:bodyPr/>
          <a:lstStyle>
            <a:lvl1pPr marL="171465" indent="-171465" algn="l" defTabSz="45723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507" indent="-142888" algn="l" defTabSz="457239" rtl="0" eaLnBrk="1" latinLnBrk="0" hangingPunct="1">
              <a:spcBef>
                <a:spcPct val="20000"/>
              </a:spcBef>
              <a:buFont typeface="Arial" pitchFamily="34" charset="0"/>
              <a:buChar char="–"/>
              <a:defRPr sz="1401" kern="1200">
                <a:solidFill>
                  <a:schemeClr val="tx1"/>
                </a:solidFill>
                <a:latin typeface="+mn-lt"/>
                <a:ea typeface="+mn-ea"/>
                <a:cs typeface="+mn-cs"/>
              </a:defRPr>
            </a:lvl2pPr>
            <a:lvl3pPr marL="571550" indent="-114310" algn="l" defTabSz="45723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4pPr>
            <a:lvl5pPr marL="1028790"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5pPr>
            <a:lvl6pPr marL="125740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6pPr>
            <a:lvl7pPr marL="148602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7pPr>
            <a:lvl8pPr marL="1714648"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8pPr>
            <a:lvl9pPr marL="1943269" indent="-114310" algn="l" defTabSz="457239" rtl="0" eaLnBrk="1" latinLnBrk="0" hangingPunct="1">
              <a:spcBef>
                <a:spcPct val="20000"/>
              </a:spcBef>
              <a:buFont typeface="Arial" pitchFamily="34" charset="0"/>
              <a:buChar char="•"/>
              <a:defRPr sz="999" kern="1200">
                <a:solidFill>
                  <a:schemeClr val="tx1"/>
                </a:solidFill>
                <a:latin typeface="+mn-lt"/>
                <a:ea typeface="+mn-ea"/>
                <a:cs typeface="+mn-cs"/>
              </a:defRPr>
            </a:lvl9pPr>
          </a:lstStyle>
          <a:p>
            <a:pPr algn="ctr"/>
            <a:endParaRPr lang="fr-FR" sz="4400" b="1">
              <a:latin typeface="Marianne" panose="02000000000000000000" pitchFamily="50" charset="0"/>
            </a:endParaRPr>
          </a:p>
          <a:p>
            <a:pPr algn="ctr"/>
            <a:endParaRPr lang="fr-FR" sz="4400" b="1">
              <a:latin typeface="Marianne" panose="02000000000000000000" pitchFamily="50" charset="0"/>
            </a:endParaRPr>
          </a:p>
          <a:p>
            <a:pPr marL="0" indent="0" algn="ctr">
              <a:buNone/>
            </a:pPr>
            <a:r>
              <a:rPr lang="fr-FR" sz="4400" b="1">
                <a:latin typeface="Marianne" panose="02000000000000000000" pitchFamily="50" charset="0"/>
              </a:rPr>
              <a:t>Merci de votre attention</a:t>
            </a:r>
            <a:endParaRPr lang="fr-FR" sz="4400" i="1">
              <a:latin typeface="Marianne" panose="02000000000000000000" pitchFamily="50" charset="0"/>
            </a:endParaRPr>
          </a:p>
          <a:p>
            <a:pPr marL="0" indent="0" algn="ctr">
              <a:buNone/>
            </a:pPr>
            <a:r>
              <a:rPr lang="fr-FR" sz="1100">
                <a:latin typeface="Marianne" panose="02000000000000000000" pitchFamily="50" charset="0"/>
              </a:rPr>
              <a:t> </a:t>
            </a:r>
          </a:p>
        </p:txBody>
      </p:sp>
      <p:pic>
        <p:nvPicPr>
          <p:cNvPr id="1028" name="Picture 4" descr="Création de l'Inspection générale de l'Éducation, du Sport et de la  Recherche (IGÉSR) | Ministère de l'Education Nationale, de la Jeunesse, des  Sports et des Jeux Olympiques et Paralympiques">
            <a:extLst>
              <a:ext uri="{FF2B5EF4-FFF2-40B4-BE49-F238E27FC236}">
                <a16:creationId xmlns:a16="http://schemas.microsoft.com/office/drawing/2014/main" id="{B457E3E7-A0E5-D76B-AFB8-F28F092FE3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7023" y="3855309"/>
            <a:ext cx="2239650" cy="737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4FC57A5-6386-2BA4-2139-C4E439BEEB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9060" y="3680757"/>
            <a:ext cx="2100063" cy="1186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EE33E18-5970-14A3-0794-BA239F4A8E4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30784" y="3647895"/>
            <a:ext cx="1517079" cy="11869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333CEF9-630C-C147-E757-C26EE914940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9146" y="3757551"/>
            <a:ext cx="2002954" cy="1221911"/>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31DC52E5-2560-47AC-A17E-989E37C92410}"/>
              </a:ext>
            </a:extLst>
          </p:cNvPr>
          <p:cNvSpPr/>
          <p:nvPr/>
        </p:nvSpPr>
        <p:spPr>
          <a:xfrm>
            <a:off x="7474225" y="-1056063"/>
            <a:ext cx="2319306" cy="2319306"/>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58">
            <a:extLst>
              <a:ext uri="{FF2B5EF4-FFF2-40B4-BE49-F238E27FC236}">
                <a16:creationId xmlns:a16="http://schemas.microsoft.com/office/drawing/2014/main" id="{1B67EE46-9AE4-46D6-8E80-D654AD8BEE85}"/>
              </a:ext>
            </a:extLst>
          </p:cNvPr>
          <p:cNvSpPr txBox="1"/>
          <p:nvPr/>
        </p:nvSpPr>
        <p:spPr>
          <a:xfrm>
            <a:off x="1592590" y="2308095"/>
            <a:ext cx="6180633" cy="215444"/>
          </a:xfrm>
          <a:prstGeom prst="rect">
            <a:avLst/>
          </a:prstGeom>
        </p:spPr>
        <p:txBody>
          <a:bodyPr wrap="square" lIns="0" tIns="0" rIns="0" bIns="0" rtlCol="0" anchor="t">
            <a:spAutoFit/>
          </a:bodyPr>
          <a:lstStyle/>
          <a:p>
            <a:r>
              <a:rPr lang="fr-FR" sz="1400" b="1">
                <a:solidFill>
                  <a:schemeClr val="tx1">
                    <a:lumMod val="50000"/>
                    <a:lumOff val="50000"/>
                  </a:schemeClr>
                </a:solidFill>
                <a:latin typeface="Marianne ExtraBold"/>
              </a:rPr>
              <a:t>Pour toutes vos questions : voie-professionnelle@ac-versailles.fr</a:t>
            </a:r>
          </a:p>
        </p:txBody>
      </p:sp>
    </p:spTree>
    <p:extLst>
      <p:ext uri="{BB962C8B-B14F-4D97-AF65-F5344CB8AC3E}">
        <p14:creationId xmlns:p14="http://schemas.microsoft.com/office/powerpoint/2010/main" val="306512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99D404DE-E946-44C5-A5C8-CDFC5D2957E3}"/>
              </a:ext>
            </a:extLst>
          </p:cNvPr>
          <p:cNvSpPr/>
          <p:nvPr/>
        </p:nvSpPr>
        <p:spPr>
          <a:xfrm>
            <a:off x="4677176" y="1000747"/>
            <a:ext cx="4273936" cy="3413124"/>
          </a:xfrm>
          <a:prstGeom prst="roundRect">
            <a:avLst>
              <a:gd name="adj" fmla="val 10417"/>
            </a:avLst>
          </a:prstGeom>
          <a:solidFill>
            <a:srgbClr val="ED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446" algn="ctr">
              <a:spcBef>
                <a:spcPts val="410"/>
              </a:spcBef>
            </a:pPr>
            <a:endParaRPr lang="fr-FR" sz="1100">
              <a:solidFill>
                <a:schemeClr val="bg1"/>
              </a:solidFill>
              <a:latin typeface="Marianne" panose="02000000000000000000" pitchFamily="50" charset="0"/>
              <a:cs typeface="Calibri"/>
            </a:endParaRPr>
          </a:p>
        </p:txBody>
      </p:sp>
      <p:sp>
        <p:nvSpPr>
          <p:cNvPr id="36" name="Rectangle : coins arrondis 35">
            <a:extLst>
              <a:ext uri="{FF2B5EF4-FFF2-40B4-BE49-F238E27FC236}">
                <a16:creationId xmlns:a16="http://schemas.microsoft.com/office/drawing/2014/main" id="{6CC5944D-9BFB-466D-8B57-1DFB9AF07305}"/>
              </a:ext>
            </a:extLst>
          </p:cNvPr>
          <p:cNvSpPr/>
          <p:nvPr/>
        </p:nvSpPr>
        <p:spPr>
          <a:xfrm>
            <a:off x="177654" y="993307"/>
            <a:ext cx="4393600" cy="3940643"/>
          </a:xfrm>
          <a:prstGeom prst="roundRect">
            <a:avLst>
              <a:gd name="adj" fmla="val 10448"/>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446" algn="ctr">
              <a:spcBef>
                <a:spcPts val="410"/>
              </a:spcBef>
            </a:pPr>
            <a:endParaRPr lang="fr-FR" sz="1100">
              <a:solidFill>
                <a:schemeClr val="bg1"/>
              </a:solidFill>
              <a:latin typeface="Marianne" panose="02000000000000000000" pitchFamily="50" charset="0"/>
              <a:cs typeface="Calibri"/>
            </a:endParaRPr>
          </a:p>
        </p:txBody>
      </p:sp>
      <p:sp>
        <p:nvSpPr>
          <p:cNvPr id="14" name="Freeform 6">
            <a:extLst>
              <a:ext uri="{FF2B5EF4-FFF2-40B4-BE49-F238E27FC236}">
                <a16:creationId xmlns:a16="http://schemas.microsoft.com/office/drawing/2014/main" id="{4FBCEEC7-C604-4BBD-AF0F-5310D1B9B555}"/>
              </a:ext>
            </a:extLst>
          </p:cNvPr>
          <p:cNvSpPr/>
          <p:nvPr/>
        </p:nvSpPr>
        <p:spPr>
          <a:xfrm>
            <a:off x="8357971" y="4667251"/>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5" name="Freeform 22">
            <a:extLst>
              <a:ext uri="{FF2B5EF4-FFF2-40B4-BE49-F238E27FC236}">
                <a16:creationId xmlns:a16="http://schemas.microsoft.com/office/drawing/2014/main" id="{2130D62C-5B60-432A-A73B-7B9295CA3276}"/>
              </a:ext>
            </a:extLst>
          </p:cNvPr>
          <p:cNvSpPr/>
          <p:nvPr/>
        </p:nvSpPr>
        <p:spPr>
          <a:xfrm flipH="1">
            <a:off x="-1317006" y="-2212356"/>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8">
            <a:extLst>
              <a:ext uri="{FF2B5EF4-FFF2-40B4-BE49-F238E27FC236}">
                <a16:creationId xmlns:a16="http://schemas.microsoft.com/office/drawing/2014/main" id="{2D13E1A4-CD4E-4366-8D6D-98BF64D29487}"/>
              </a:ext>
            </a:extLst>
          </p:cNvPr>
          <p:cNvSpPr txBox="1"/>
          <p:nvPr/>
        </p:nvSpPr>
        <p:spPr>
          <a:xfrm>
            <a:off x="5224299" y="1438091"/>
            <a:ext cx="2171700" cy="153760"/>
          </a:xfrm>
          <a:prstGeom prst="rect">
            <a:avLst/>
          </a:prstGeom>
        </p:spPr>
        <p:txBody>
          <a:bodyPr wrap="square" lIns="0" tIns="0" rIns="0" bIns="0" rtlCol="0" anchor="t">
            <a:spAutoFit/>
          </a:bodyPr>
          <a:lstStyle/>
          <a:p>
            <a:pPr algn="ctr"/>
            <a:endParaRPr lang="fr-FR" sz="1000">
              <a:solidFill>
                <a:srgbClr val="FFFFFF"/>
              </a:solidFill>
              <a:latin typeface="Marianne" panose="02000000000000000000" pitchFamily="50" charset="0"/>
            </a:endParaRPr>
          </a:p>
        </p:txBody>
      </p:sp>
      <p:sp>
        <p:nvSpPr>
          <p:cNvPr id="52" name="object 9">
            <a:extLst>
              <a:ext uri="{FF2B5EF4-FFF2-40B4-BE49-F238E27FC236}">
                <a16:creationId xmlns:a16="http://schemas.microsoft.com/office/drawing/2014/main" id="{8A43558B-EF9D-4703-89CF-103CFD133383}"/>
              </a:ext>
            </a:extLst>
          </p:cNvPr>
          <p:cNvSpPr txBox="1"/>
          <p:nvPr/>
        </p:nvSpPr>
        <p:spPr>
          <a:xfrm>
            <a:off x="102661" y="2367530"/>
            <a:ext cx="911577" cy="313932"/>
          </a:xfrm>
          <a:prstGeom prst="rect">
            <a:avLst/>
          </a:prstGeom>
        </p:spPr>
        <p:txBody>
          <a:bodyPr vert="horz" wrap="square" lIns="0" tIns="6350" rIns="0" bIns="0" rtlCol="0">
            <a:spAutoFit/>
          </a:bodyPr>
          <a:lstStyle/>
          <a:p>
            <a:pPr marL="6351" algn="r">
              <a:spcBef>
                <a:spcPts val="50"/>
              </a:spcBef>
            </a:pPr>
            <a:r>
              <a:rPr sz="999" b="1">
                <a:latin typeface="Calibri"/>
                <a:cs typeface="Calibri"/>
              </a:rPr>
              <a:t>Lycéen</a:t>
            </a:r>
            <a:r>
              <a:rPr sz="999" b="1" spc="-33">
                <a:latin typeface="Calibri"/>
                <a:cs typeface="Calibri"/>
              </a:rPr>
              <a:t> </a:t>
            </a:r>
            <a:r>
              <a:rPr sz="999" b="1" spc="-5">
                <a:latin typeface="Calibri"/>
                <a:cs typeface="Calibri"/>
              </a:rPr>
              <a:t>professionnel</a:t>
            </a:r>
            <a:endParaRPr sz="999">
              <a:latin typeface="Calibri"/>
              <a:cs typeface="Calibri"/>
            </a:endParaRPr>
          </a:p>
        </p:txBody>
      </p:sp>
      <p:sp>
        <p:nvSpPr>
          <p:cNvPr id="53" name="object 10">
            <a:extLst>
              <a:ext uri="{FF2B5EF4-FFF2-40B4-BE49-F238E27FC236}">
                <a16:creationId xmlns:a16="http://schemas.microsoft.com/office/drawing/2014/main" id="{550C7153-0690-4C9B-B1B9-A4485764D1DA}"/>
              </a:ext>
            </a:extLst>
          </p:cNvPr>
          <p:cNvSpPr txBox="1"/>
          <p:nvPr/>
        </p:nvSpPr>
        <p:spPr>
          <a:xfrm>
            <a:off x="177654" y="3448430"/>
            <a:ext cx="854603" cy="421462"/>
          </a:xfrm>
          <a:prstGeom prst="rect">
            <a:avLst/>
          </a:prstGeom>
        </p:spPr>
        <p:txBody>
          <a:bodyPr vert="horz" wrap="square" lIns="0" tIns="9843" rIns="0" bIns="0" rtlCol="0">
            <a:spAutoFit/>
          </a:bodyPr>
          <a:lstStyle/>
          <a:p>
            <a:pPr marL="6351" marR="2541" algn="r">
              <a:lnSpc>
                <a:spcPts val="716"/>
              </a:lnSpc>
              <a:spcBef>
                <a:spcPts val="78"/>
              </a:spcBef>
            </a:pPr>
            <a:r>
              <a:rPr lang="fr-FR" sz="999" b="1">
                <a:latin typeface="Calibri"/>
                <a:cs typeface="Calibri"/>
              </a:rPr>
              <a:t>Lycéen</a:t>
            </a:r>
            <a:r>
              <a:rPr lang="fr-FR" sz="999" b="1" spc="-18">
                <a:latin typeface="Calibri"/>
                <a:cs typeface="Calibri"/>
              </a:rPr>
              <a:t> </a:t>
            </a:r>
            <a:r>
              <a:rPr lang="fr-FR" sz="999" b="1" spc="-15">
                <a:latin typeface="Calibri"/>
                <a:cs typeface="Calibri"/>
              </a:rPr>
              <a:t>général</a:t>
            </a:r>
          </a:p>
          <a:p>
            <a:pPr marL="6351" marR="2541" algn="r">
              <a:spcBef>
                <a:spcPts val="78"/>
              </a:spcBef>
            </a:pPr>
            <a:endParaRPr lang="fr-FR" sz="300" b="1" spc="-22">
              <a:latin typeface="Calibri"/>
              <a:cs typeface="Calibri"/>
            </a:endParaRPr>
          </a:p>
          <a:p>
            <a:pPr marL="6351" marR="2541" algn="r">
              <a:lnSpc>
                <a:spcPts val="716"/>
              </a:lnSpc>
              <a:spcBef>
                <a:spcPts val="78"/>
              </a:spcBef>
            </a:pPr>
            <a:r>
              <a:rPr lang="fr-FR" sz="999" b="1" spc="-13">
                <a:latin typeface="Calibri"/>
                <a:cs typeface="Calibri"/>
              </a:rPr>
              <a:t>et </a:t>
            </a:r>
          </a:p>
          <a:p>
            <a:pPr marL="6351" marR="2541" algn="r"/>
            <a:endParaRPr lang="fr-FR" sz="200" b="1" spc="-13">
              <a:latin typeface="Calibri"/>
              <a:cs typeface="Calibri"/>
            </a:endParaRPr>
          </a:p>
          <a:p>
            <a:pPr marL="6351" marR="2541" algn="r">
              <a:lnSpc>
                <a:spcPts val="716"/>
              </a:lnSpc>
              <a:spcBef>
                <a:spcPts val="78"/>
              </a:spcBef>
            </a:pPr>
            <a:r>
              <a:rPr lang="fr-FR" sz="999" b="1" spc="-5">
                <a:latin typeface="Calibri"/>
                <a:cs typeface="Calibri"/>
              </a:rPr>
              <a:t>technologique</a:t>
            </a:r>
            <a:endParaRPr lang="fr-FR" sz="999">
              <a:latin typeface="Calibri"/>
              <a:cs typeface="Calibri"/>
            </a:endParaRPr>
          </a:p>
        </p:txBody>
      </p:sp>
      <p:sp>
        <p:nvSpPr>
          <p:cNvPr id="58" name="object 43">
            <a:extLst>
              <a:ext uri="{FF2B5EF4-FFF2-40B4-BE49-F238E27FC236}">
                <a16:creationId xmlns:a16="http://schemas.microsoft.com/office/drawing/2014/main" id="{4C4A7F1F-EF3F-4B12-8596-39CD874C5BBD}"/>
              </a:ext>
            </a:extLst>
          </p:cNvPr>
          <p:cNvSpPr txBox="1"/>
          <p:nvPr/>
        </p:nvSpPr>
        <p:spPr>
          <a:xfrm>
            <a:off x="4190263" y="1887211"/>
            <a:ext cx="381737" cy="191078"/>
          </a:xfrm>
          <a:prstGeom prst="rect">
            <a:avLst/>
          </a:prstGeom>
        </p:spPr>
        <p:txBody>
          <a:bodyPr vert="horz" wrap="square" lIns="0" tIns="6350" rIns="0" bIns="0" rtlCol="0">
            <a:spAutoFit/>
          </a:bodyPr>
          <a:lstStyle/>
          <a:p>
            <a:pPr marL="6351">
              <a:spcBef>
                <a:spcPts val="50"/>
              </a:spcBef>
            </a:pPr>
            <a:r>
              <a:rPr sz="1200" spc="-13">
                <a:latin typeface="Marianne" panose="02000000000000000000" pitchFamily="50" charset="0"/>
                <a:cs typeface="Calibri"/>
              </a:rPr>
              <a:t>IPS</a:t>
            </a:r>
            <a:endParaRPr sz="1200">
              <a:latin typeface="Marianne" panose="02000000000000000000" pitchFamily="50" charset="0"/>
              <a:cs typeface="Calibri"/>
            </a:endParaRPr>
          </a:p>
        </p:txBody>
      </p:sp>
      <p:sp>
        <p:nvSpPr>
          <p:cNvPr id="59" name="object 44">
            <a:extLst>
              <a:ext uri="{FF2B5EF4-FFF2-40B4-BE49-F238E27FC236}">
                <a16:creationId xmlns:a16="http://schemas.microsoft.com/office/drawing/2014/main" id="{4FB4C772-3926-49F4-B1CB-DDAA5FD1300D}"/>
              </a:ext>
            </a:extLst>
          </p:cNvPr>
          <p:cNvSpPr txBox="1"/>
          <p:nvPr/>
        </p:nvSpPr>
        <p:spPr>
          <a:xfrm>
            <a:off x="4191000" y="2381104"/>
            <a:ext cx="326186" cy="223459"/>
          </a:xfrm>
          <a:prstGeom prst="rect">
            <a:avLst/>
          </a:prstGeom>
        </p:spPr>
        <p:txBody>
          <a:bodyPr vert="horz" wrap="square" lIns="0" tIns="7938" rIns="0" bIns="0" rtlCol="0">
            <a:spAutoFit/>
          </a:bodyPr>
          <a:lstStyle/>
          <a:p>
            <a:pPr marL="6351">
              <a:spcBef>
                <a:spcPts val="63"/>
              </a:spcBef>
            </a:pPr>
            <a:r>
              <a:rPr sz="1400" b="1" spc="-13">
                <a:solidFill>
                  <a:srgbClr val="C00000"/>
                </a:solidFill>
                <a:latin typeface="Calibri"/>
                <a:cs typeface="Calibri"/>
              </a:rPr>
              <a:t>87</a:t>
            </a:r>
            <a:endParaRPr sz="999">
              <a:solidFill>
                <a:srgbClr val="C00000"/>
              </a:solidFill>
              <a:latin typeface="Calibri"/>
              <a:cs typeface="Calibri"/>
            </a:endParaRPr>
          </a:p>
        </p:txBody>
      </p:sp>
      <p:sp>
        <p:nvSpPr>
          <p:cNvPr id="61" name="object 46">
            <a:extLst>
              <a:ext uri="{FF2B5EF4-FFF2-40B4-BE49-F238E27FC236}">
                <a16:creationId xmlns:a16="http://schemas.microsoft.com/office/drawing/2014/main" id="{A1ECCEFB-6041-4949-8CC4-E6BF89E1289F}"/>
              </a:ext>
            </a:extLst>
          </p:cNvPr>
          <p:cNvSpPr txBox="1"/>
          <p:nvPr/>
        </p:nvSpPr>
        <p:spPr>
          <a:xfrm>
            <a:off x="4169614" y="3615484"/>
            <a:ext cx="326186" cy="223459"/>
          </a:xfrm>
          <a:prstGeom prst="rect">
            <a:avLst/>
          </a:prstGeom>
        </p:spPr>
        <p:txBody>
          <a:bodyPr vert="horz" wrap="square" lIns="0" tIns="7938" rIns="0" bIns="0" rtlCol="0">
            <a:spAutoFit/>
          </a:bodyPr>
          <a:lstStyle/>
          <a:p>
            <a:pPr marL="6351">
              <a:spcBef>
                <a:spcPts val="63"/>
              </a:spcBef>
            </a:pPr>
            <a:r>
              <a:rPr sz="1400" b="1" spc="-13">
                <a:latin typeface="Calibri"/>
                <a:cs typeface="Calibri"/>
              </a:rPr>
              <a:t>118</a:t>
            </a:r>
            <a:endParaRPr sz="999">
              <a:latin typeface="Calibri"/>
              <a:cs typeface="Calibri"/>
            </a:endParaRPr>
          </a:p>
        </p:txBody>
      </p:sp>
      <p:sp>
        <p:nvSpPr>
          <p:cNvPr id="63" name="object 70">
            <a:extLst>
              <a:ext uri="{FF2B5EF4-FFF2-40B4-BE49-F238E27FC236}">
                <a16:creationId xmlns:a16="http://schemas.microsoft.com/office/drawing/2014/main" id="{D5D38504-14DD-43D7-BF52-7148D8FD6142}"/>
              </a:ext>
            </a:extLst>
          </p:cNvPr>
          <p:cNvSpPr txBox="1"/>
          <p:nvPr/>
        </p:nvSpPr>
        <p:spPr>
          <a:xfrm>
            <a:off x="709601" y="4567530"/>
            <a:ext cx="3602786" cy="171843"/>
          </a:xfrm>
          <a:prstGeom prst="rect">
            <a:avLst/>
          </a:prstGeom>
        </p:spPr>
        <p:txBody>
          <a:bodyPr vert="horz" wrap="square" lIns="0" tIns="2541" rIns="0" bIns="0" rtlCol="0">
            <a:spAutoFit/>
          </a:bodyPr>
          <a:lstStyle/>
          <a:p>
            <a:pPr marL="6351" marR="2541" indent="2223">
              <a:spcBef>
                <a:spcPts val="21"/>
              </a:spcBef>
            </a:pPr>
            <a:r>
              <a:rPr sz="1100" b="1">
                <a:solidFill>
                  <a:srgbClr val="538235"/>
                </a:solidFill>
                <a:latin typeface="Calibri"/>
                <a:cs typeface="Calibri"/>
              </a:rPr>
              <a:t>Famille</a:t>
            </a:r>
            <a:r>
              <a:rPr sz="1100" b="1" spc="78">
                <a:solidFill>
                  <a:srgbClr val="538235"/>
                </a:solidFill>
                <a:latin typeface="Calibri"/>
                <a:cs typeface="Calibri"/>
              </a:rPr>
              <a:t> </a:t>
            </a:r>
            <a:r>
              <a:rPr sz="1100" b="1">
                <a:solidFill>
                  <a:srgbClr val="538235"/>
                </a:solidFill>
                <a:latin typeface="Calibri"/>
                <a:cs typeface="Calibri"/>
              </a:rPr>
              <a:t>de</a:t>
            </a:r>
            <a:r>
              <a:rPr sz="1100" b="1" spc="10">
                <a:solidFill>
                  <a:srgbClr val="538235"/>
                </a:solidFill>
                <a:latin typeface="Calibri"/>
                <a:cs typeface="Calibri"/>
              </a:rPr>
              <a:t> </a:t>
            </a:r>
            <a:r>
              <a:rPr sz="1100" b="1" spc="-5">
                <a:solidFill>
                  <a:srgbClr val="538235"/>
                </a:solidFill>
                <a:latin typeface="Calibri"/>
                <a:cs typeface="Calibri"/>
              </a:rPr>
              <a:t>cadres</a:t>
            </a:r>
            <a:r>
              <a:rPr sz="1100" b="1" spc="250">
                <a:solidFill>
                  <a:srgbClr val="538235"/>
                </a:solidFill>
                <a:latin typeface="Calibri"/>
                <a:cs typeface="Calibri"/>
              </a:rPr>
              <a:t> </a:t>
            </a:r>
            <a:r>
              <a:rPr sz="1100" b="1">
                <a:solidFill>
                  <a:schemeClr val="accent2"/>
                </a:solidFill>
                <a:latin typeface="Calibri"/>
                <a:cs typeface="Calibri"/>
              </a:rPr>
              <a:t>Famille</a:t>
            </a:r>
            <a:r>
              <a:rPr sz="1100" b="1" spc="53">
                <a:solidFill>
                  <a:schemeClr val="accent2"/>
                </a:solidFill>
                <a:latin typeface="Calibri"/>
                <a:cs typeface="Calibri"/>
              </a:rPr>
              <a:t> </a:t>
            </a:r>
            <a:r>
              <a:rPr sz="1100" b="1" spc="-5">
                <a:solidFill>
                  <a:schemeClr val="accent2"/>
                </a:solidFill>
                <a:latin typeface="Calibri"/>
                <a:cs typeface="Calibri"/>
              </a:rPr>
              <a:t>ouvrière</a:t>
            </a:r>
            <a:r>
              <a:rPr sz="1100" b="1" spc="250">
                <a:solidFill>
                  <a:schemeClr val="accent2"/>
                </a:solidFill>
                <a:latin typeface="Calibri"/>
                <a:cs typeface="Calibri"/>
              </a:rPr>
              <a:t> </a:t>
            </a:r>
            <a:r>
              <a:rPr sz="1100" b="1">
                <a:solidFill>
                  <a:srgbClr val="0070C0"/>
                </a:solidFill>
                <a:latin typeface="Calibri"/>
                <a:cs typeface="Calibri"/>
              </a:rPr>
              <a:t>Famille</a:t>
            </a:r>
            <a:r>
              <a:rPr sz="1100" b="1" spc="53">
                <a:solidFill>
                  <a:srgbClr val="0070C0"/>
                </a:solidFill>
                <a:latin typeface="Calibri"/>
                <a:cs typeface="Calibri"/>
              </a:rPr>
              <a:t> </a:t>
            </a:r>
            <a:r>
              <a:rPr sz="1100" b="1" spc="-5">
                <a:solidFill>
                  <a:srgbClr val="0070C0"/>
                </a:solidFill>
                <a:latin typeface="Calibri"/>
                <a:cs typeface="Calibri"/>
              </a:rPr>
              <a:t>d’inactifs</a:t>
            </a:r>
            <a:endParaRPr sz="1100">
              <a:solidFill>
                <a:srgbClr val="0070C0"/>
              </a:solidFill>
              <a:latin typeface="Calibri"/>
              <a:cs typeface="Calibri"/>
            </a:endParaRPr>
          </a:p>
        </p:txBody>
      </p:sp>
      <p:sp>
        <p:nvSpPr>
          <p:cNvPr id="78" name="object 29">
            <a:extLst>
              <a:ext uri="{FF2B5EF4-FFF2-40B4-BE49-F238E27FC236}">
                <a16:creationId xmlns:a16="http://schemas.microsoft.com/office/drawing/2014/main" id="{08244373-4941-4D3A-B400-7C785C5B9992}"/>
              </a:ext>
            </a:extLst>
          </p:cNvPr>
          <p:cNvSpPr txBox="1"/>
          <p:nvPr/>
        </p:nvSpPr>
        <p:spPr>
          <a:xfrm>
            <a:off x="7983462" y="1885950"/>
            <a:ext cx="931938" cy="317716"/>
          </a:xfrm>
          <a:prstGeom prst="rect">
            <a:avLst/>
          </a:prstGeom>
        </p:spPr>
        <p:txBody>
          <a:bodyPr vert="horz" wrap="square" lIns="0" tIns="9843" rIns="0" bIns="0" rtlCol="0">
            <a:spAutoFit/>
          </a:bodyPr>
          <a:lstStyle/>
          <a:p>
            <a:pPr marL="6351" marR="2541" indent="33341">
              <a:spcBef>
                <a:spcPts val="78"/>
              </a:spcBef>
            </a:pPr>
            <a:r>
              <a:rPr sz="1000" b="1">
                <a:latin typeface="Calibri"/>
                <a:cs typeface="Calibri"/>
              </a:rPr>
              <a:t>Maîtrise</a:t>
            </a:r>
            <a:r>
              <a:rPr sz="1000" b="1" spc="-18">
                <a:latin typeface="Calibri"/>
                <a:cs typeface="Calibri"/>
              </a:rPr>
              <a:t> </a:t>
            </a:r>
            <a:r>
              <a:rPr sz="1000" b="1" spc="-5">
                <a:latin typeface="Calibri"/>
                <a:cs typeface="Calibri"/>
              </a:rPr>
              <a:t>fragile mathématiques*</a:t>
            </a:r>
            <a:endParaRPr sz="1000">
              <a:latin typeface="Calibri"/>
              <a:cs typeface="Calibri"/>
            </a:endParaRPr>
          </a:p>
        </p:txBody>
      </p:sp>
      <p:sp>
        <p:nvSpPr>
          <p:cNvPr id="79" name="object 30">
            <a:extLst>
              <a:ext uri="{FF2B5EF4-FFF2-40B4-BE49-F238E27FC236}">
                <a16:creationId xmlns:a16="http://schemas.microsoft.com/office/drawing/2014/main" id="{DFD28A9E-7D95-4B73-A240-6F331B5A6B1D}"/>
              </a:ext>
            </a:extLst>
          </p:cNvPr>
          <p:cNvSpPr/>
          <p:nvPr/>
        </p:nvSpPr>
        <p:spPr>
          <a:xfrm>
            <a:off x="8126018" y="2522023"/>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a:solidFill>
                  <a:srgbClr val="E0000E"/>
                </a:solidFill>
                <a:latin typeface="Marianne" panose="02000000000000000000" pitchFamily="50" charset="0"/>
                <a:cs typeface="Calibri"/>
              </a:rPr>
              <a:t>70</a:t>
            </a:r>
            <a:r>
              <a:rPr lang="fr-FR" sz="1000" spc="-21">
                <a:solidFill>
                  <a:srgbClr val="E0000E"/>
                </a:solidFill>
                <a:latin typeface="Marianne" panose="02000000000000000000" pitchFamily="50" charset="0"/>
                <a:cs typeface="Calibri"/>
              </a:rPr>
              <a:t> </a:t>
            </a:r>
            <a:r>
              <a:rPr lang="fr-FR" sz="1000" spc="-25">
                <a:solidFill>
                  <a:srgbClr val="E0000E"/>
                </a:solidFill>
                <a:latin typeface="Marianne" panose="02000000000000000000" pitchFamily="50" charset="0"/>
                <a:cs typeface="Calibri"/>
              </a:rPr>
              <a:t>%</a:t>
            </a:r>
            <a:endParaRPr lang="fr-FR" sz="1000">
              <a:latin typeface="Marianne" panose="02000000000000000000" pitchFamily="50" charset="0"/>
              <a:cs typeface="Calibri"/>
            </a:endParaRPr>
          </a:p>
        </p:txBody>
      </p:sp>
      <p:sp>
        <p:nvSpPr>
          <p:cNvPr id="83" name="object 34">
            <a:extLst>
              <a:ext uri="{FF2B5EF4-FFF2-40B4-BE49-F238E27FC236}">
                <a16:creationId xmlns:a16="http://schemas.microsoft.com/office/drawing/2014/main" id="{09AA80D6-0864-4E60-8FBB-50D4543C9EC4}"/>
              </a:ext>
            </a:extLst>
          </p:cNvPr>
          <p:cNvSpPr txBox="1"/>
          <p:nvPr/>
        </p:nvSpPr>
        <p:spPr>
          <a:xfrm>
            <a:off x="6288578" y="4095750"/>
            <a:ext cx="2588961" cy="192681"/>
          </a:xfrm>
          <a:prstGeom prst="rect">
            <a:avLst/>
          </a:prstGeom>
        </p:spPr>
        <p:txBody>
          <a:bodyPr vert="horz" wrap="square" lIns="0" tIns="7938" rIns="0" bIns="0" rtlCol="0">
            <a:spAutoFit/>
          </a:bodyPr>
          <a:lstStyle/>
          <a:p>
            <a:pPr marL="19052">
              <a:spcBef>
                <a:spcPts val="63"/>
              </a:spcBef>
            </a:pPr>
            <a:r>
              <a:rPr lang="fr-FR" sz="800">
                <a:latin typeface="Marianne" panose="02000000000000000000" pitchFamily="50" charset="0"/>
                <a:cs typeface="Calibri"/>
              </a:rPr>
              <a:t>*</a:t>
            </a:r>
            <a:r>
              <a:rPr lang="fr-FR" sz="800" spc="38">
                <a:latin typeface="Marianne" panose="02000000000000000000" pitchFamily="50" charset="0"/>
                <a:cs typeface="Calibri"/>
              </a:rPr>
              <a:t> </a:t>
            </a:r>
            <a:r>
              <a:rPr lang="fr-FR" sz="800">
                <a:latin typeface="Marianne" panose="02000000000000000000" pitchFamily="50" charset="0"/>
                <a:cs typeface="Calibri"/>
              </a:rPr>
              <a:t>test</a:t>
            </a:r>
            <a:r>
              <a:rPr lang="fr-FR" sz="800" spc="28">
                <a:latin typeface="Marianne" panose="02000000000000000000" pitchFamily="50" charset="0"/>
                <a:cs typeface="Calibri"/>
              </a:rPr>
              <a:t> </a:t>
            </a:r>
            <a:r>
              <a:rPr lang="fr-FR" sz="800">
                <a:latin typeface="Marianne" panose="02000000000000000000" pitchFamily="50" charset="0"/>
                <a:cs typeface="Calibri"/>
              </a:rPr>
              <a:t>de</a:t>
            </a:r>
            <a:r>
              <a:rPr lang="fr-FR" sz="800" spc="-15">
                <a:latin typeface="Marianne" panose="02000000000000000000" pitchFamily="50" charset="0"/>
                <a:cs typeface="Calibri"/>
              </a:rPr>
              <a:t> </a:t>
            </a:r>
            <a:r>
              <a:rPr lang="fr-FR" sz="800">
                <a:latin typeface="Marianne" panose="02000000000000000000" pitchFamily="50" charset="0"/>
                <a:cs typeface="Calibri"/>
              </a:rPr>
              <a:t>positionnement</a:t>
            </a:r>
            <a:r>
              <a:rPr lang="fr-FR" sz="800" spc="-25">
                <a:latin typeface="Marianne" panose="02000000000000000000" pitchFamily="50" charset="0"/>
                <a:cs typeface="Calibri"/>
              </a:rPr>
              <a:t> </a:t>
            </a:r>
            <a:r>
              <a:rPr lang="fr-FR" sz="800">
                <a:latin typeface="Marianne" panose="02000000000000000000" pitchFamily="50" charset="0"/>
                <a:cs typeface="Calibri"/>
              </a:rPr>
              <a:t>en</a:t>
            </a:r>
            <a:r>
              <a:rPr lang="fr-FR" sz="800" spc="-28">
                <a:latin typeface="Marianne" panose="02000000000000000000" pitchFamily="50" charset="0"/>
                <a:cs typeface="Calibri"/>
              </a:rPr>
              <a:t> </a:t>
            </a:r>
            <a:r>
              <a:rPr lang="fr-FR" sz="800">
                <a:latin typeface="Marianne" panose="02000000000000000000" pitchFamily="50" charset="0"/>
                <a:cs typeface="Calibri"/>
              </a:rPr>
              <a:t>début</a:t>
            </a:r>
            <a:r>
              <a:rPr lang="fr-FR" sz="800" spc="25">
                <a:latin typeface="Marianne" panose="02000000000000000000" pitchFamily="50" charset="0"/>
                <a:cs typeface="Calibri"/>
              </a:rPr>
              <a:t> </a:t>
            </a:r>
            <a:r>
              <a:rPr lang="fr-FR" sz="800" spc="-5">
                <a:latin typeface="Marianne" panose="02000000000000000000" pitchFamily="50" charset="0"/>
                <a:cs typeface="Calibri"/>
              </a:rPr>
              <a:t>de</a:t>
            </a:r>
            <a:r>
              <a:rPr lang="fr-FR" sz="1800" spc="-8" baseline="-38011">
                <a:latin typeface="Marianne" panose="02000000000000000000" pitchFamily="50" charset="0"/>
                <a:cs typeface="Arial"/>
              </a:rPr>
              <a:t> </a:t>
            </a:r>
            <a:r>
              <a:rPr lang="fr-FR" sz="800" spc="-5">
                <a:latin typeface="Marianne" panose="02000000000000000000" pitchFamily="50" charset="0"/>
                <a:cs typeface="Calibri"/>
              </a:rPr>
              <a:t>seconde</a:t>
            </a:r>
            <a:endParaRPr lang="fr-FR" sz="800">
              <a:latin typeface="Marianne" panose="02000000000000000000" pitchFamily="50" charset="0"/>
              <a:cs typeface="Calibri"/>
            </a:endParaRPr>
          </a:p>
        </p:txBody>
      </p:sp>
      <p:sp>
        <p:nvSpPr>
          <p:cNvPr id="44" name="object 30">
            <a:extLst>
              <a:ext uri="{FF2B5EF4-FFF2-40B4-BE49-F238E27FC236}">
                <a16:creationId xmlns:a16="http://schemas.microsoft.com/office/drawing/2014/main" id="{82BE958B-2CA3-43C3-A816-07C5A55DBD08}"/>
              </a:ext>
            </a:extLst>
          </p:cNvPr>
          <p:cNvSpPr/>
          <p:nvPr/>
        </p:nvSpPr>
        <p:spPr>
          <a:xfrm>
            <a:off x="8132461" y="3495527"/>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a:latin typeface="Marianne" panose="02000000000000000000" pitchFamily="50" charset="0"/>
                <a:cs typeface="Calibri"/>
              </a:rPr>
              <a:t>20</a:t>
            </a:r>
            <a:r>
              <a:rPr lang="fr-FR" sz="1000" spc="-21">
                <a:latin typeface="Marianne" panose="02000000000000000000" pitchFamily="50" charset="0"/>
                <a:cs typeface="Calibri"/>
              </a:rPr>
              <a:t> </a:t>
            </a:r>
            <a:r>
              <a:rPr lang="fr-FR" sz="1000" spc="-25">
                <a:latin typeface="Marianne" panose="02000000000000000000" pitchFamily="50" charset="0"/>
                <a:cs typeface="Calibri"/>
              </a:rPr>
              <a:t>%</a:t>
            </a:r>
            <a:endParaRPr lang="fr-FR" sz="1000">
              <a:latin typeface="Marianne" panose="02000000000000000000" pitchFamily="50" charset="0"/>
              <a:cs typeface="Calibri"/>
            </a:endParaRPr>
          </a:p>
        </p:txBody>
      </p:sp>
      <p:sp>
        <p:nvSpPr>
          <p:cNvPr id="45" name="object 29">
            <a:extLst>
              <a:ext uri="{FF2B5EF4-FFF2-40B4-BE49-F238E27FC236}">
                <a16:creationId xmlns:a16="http://schemas.microsoft.com/office/drawing/2014/main" id="{A22436E7-60EA-4B99-8AC7-2942493B1F56}"/>
              </a:ext>
            </a:extLst>
          </p:cNvPr>
          <p:cNvSpPr txBox="1"/>
          <p:nvPr/>
        </p:nvSpPr>
        <p:spPr>
          <a:xfrm>
            <a:off x="6915401" y="1892817"/>
            <a:ext cx="931938" cy="317716"/>
          </a:xfrm>
          <a:prstGeom prst="rect">
            <a:avLst/>
          </a:prstGeom>
        </p:spPr>
        <p:txBody>
          <a:bodyPr vert="horz" wrap="square" lIns="0" tIns="9843" rIns="0" bIns="0" rtlCol="0">
            <a:spAutoFit/>
          </a:bodyPr>
          <a:lstStyle/>
          <a:p>
            <a:pPr marL="6351" marR="2541" indent="33341" algn="ctr">
              <a:spcBef>
                <a:spcPts val="78"/>
              </a:spcBef>
            </a:pPr>
            <a:r>
              <a:rPr lang="fr-FR" sz="1000" b="1">
                <a:latin typeface="Calibri"/>
                <a:cs typeface="Calibri"/>
              </a:rPr>
              <a:t>Maîtrise</a:t>
            </a:r>
            <a:r>
              <a:rPr sz="1000" b="1" spc="-18">
                <a:latin typeface="Calibri"/>
                <a:cs typeface="Calibri"/>
              </a:rPr>
              <a:t> </a:t>
            </a:r>
            <a:r>
              <a:rPr sz="1000" b="1" spc="-5">
                <a:latin typeface="Calibri"/>
                <a:cs typeface="Calibri"/>
              </a:rPr>
              <a:t>fragile</a:t>
            </a:r>
            <a:r>
              <a:rPr lang="fr-FR" sz="1000" b="1" spc="-5">
                <a:latin typeface="Calibri"/>
                <a:cs typeface="Calibri"/>
              </a:rPr>
              <a:t> français</a:t>
            </a:r>
            <a:r>
              <a:rPr sz="1000" b="1" spc="-5">
                <a:latin typeface="Calibri"/>
                <a:cs typeface="Calibri"/>
              </a:rPr>
              <a:t>*</a:t>
            </a:r>
            <a:endParaRPr sz="1000">
              <a:latin typeface="Calibri"/>
              <a:cs typeface="Calibri"/>
            </a:endParaRPr>
          </a:p>
        </p:txBody>
      </p:sp>
      <p:sp>
        <p:nvSpPr>
          <p:cNvPr id="46" name="object 30">
            <a:extLst>
              <a:ext uri="{FF2B5EF4-FFF2-40B4-BE49-F238E27FC236}">
                <a16:creationId xmlns:a16="http://schemas.microsoft.com/office/drawing/2014/main" id="{9A2AF4E5-7C98-492D-B116-97E325E2E931}"/>
              </a:ext>
            </a:extLst>
          </p:cNvPr>
          <p:cNvSpPr/>
          <p:nvPr/>
        </p:nvSpPr>
        <p:spPr>
          <a:xfrm>
            <a:off x="7057957" y="2528890"/>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a:solidFill>
                  <a:srgbClr val="E0000E"/>
                </a:solidFill>
                <a:latin typeface="Marianne" panose="02000000000000000000" pitchFamily="50" charset="0"/>
                <a:cs typeface="Calibri"/>
              </a:rPr>
              <a:t>40</a:t>
            </a:r>
            <a:r>
              <a:rPr lang="fr-FR" sz="1000" spc="-21">
                <a:solidFill>
                  <a:srgbClr val="E0000E"/>
                </a:solidFill>
                <a:latin typeface="Marianne" panose="02000000000000000000" pitchFamily="50" charset="0"/>
                <a:cs typeface="Calibri"/>
              </a:rPr>
              <a:t> </a:t>
            </a:r>
            <a:r>
              <a:rPr lang="fr-FR" sz="1000" spc="-25">
                <a:solidFill>
                  <a:srgbClr val="E0000E"/>
                </a:solidFill>
                <a:latin typeface="Marianne" panose="02000000000000000000" pitchFamily="50" charset="0"/>
                <a:cs typeface="Calibri"/>
              </a:rPr>
              <a:t>%</a:t>
            </a:r>
            <a:endParaRPr lang="fr-FR" sz="1000">
              <a:latin typeface="Marianne" panose="02000000000000000000" pitchFamily="50" charset="0"/>
              <a:cs typeface="Calibri"/>
            </a:endParaRPr>
          </a:p>
        </p:txBody>
      </p:sp>
      <p:sp>
        <p:nvSpPr>
          <p:cNvPr id="47" name="object 30">
            <a:extLst>
              <a:ext uri="{FF2B5EF4-FFF2-40B4-BE49-F238E27FC236}">
                <a16:creationId xmlns:a16="http://schemas.microsoft.com/office/drawing/2014/main" id="{10D4452C-2FBD-46CD-B094-31552BD93075}"/>
              </a:ext>
            </a:extLst>
          </p:cNvPr>
          <p:cNvSpPr/>
          <p:nvPr/>
        </p:nvSpPr>
        <p:spPr>
          <a:xfrm>
            <a:off x="7064400" y="3502394"/>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spc="-21">
                <a:latin typeface="Marianne" panose="02000000000000000000" pitchFamily="50" charset="0"/>
                <a:cs typeface="Calibri"/>
              </a:rPr>
              <a:t>6 </a:t>
            </a:r>
            <a:r>
              <a:rPr lang="fr-FR" sz="1000" spc="-25">
                <a:latin typeface="Marianne" panose="02000000000000000000" pitchFamily="50" charset="0"/>
                <a:cs typeface="Calibri"/>
              </a:rPr>
              <a:t>%</a:t>
            </a:r>
            <a:endParaRPr lang="fr-FR" sz="1000">
              <a:latin typeface="Marianne" panose="02000000000000000000" pitchFamily="50" charset="0"/>
              <a:cs typeface="Calibri"/>
            </a:endParaRPr>
          </a:p>
        </p:txBody>
      </p:sp>
      <p:sp>
        <p:nvSpPr>
          <p:cNvPr id="48" name="object 29">
            <a:extLst>
              <a:ext uri="{FF2B5EF4-FFF2-40B4-BE49-F238E27FC236}">
                <a16:creationId xmlns:a16="http://schemas.microsoft.com/office/drawing/2014/main" id="{02E9ABEA-3A0D-4713-85FD-05C1DBD95100}"/>
              </a:ext>
            </a:extLst>
          </p:cNvPr>
          <p:cNvSpPr txBox="1"/>
          <p:nvPr/>
        </p:nvSpPr>
        <p:spPr>
          <a:xfrm>
            <a:off x="5960427" y="1885950"/>
            <a:ext cx="931938" cy="317716"/>
          </a:xfrm>
          <a:prstGeom prst="rect">
            <a:avLst/>
          </a:prstGeom>
        </p:spPr>
        <p:txBody>
          <a:bodyPr vert="horz" wrap="square" lIns="0" tIns="9843" rIns="0" bIns="0" rtlCol="0">
            <a:spAutoFit/>
          </a:bodyPr>
          <a:lstStyle/>
          <a:p>
            <a:pPr marL="6351" marR="2541" indent="33341" algn="ctr">
              <a:spcBef>
                <a:spcPts val="78"/>
              </a:spcBef>
            </a:pPr>
            <a:r>
              <a:rPr lang="fr-FR" sz="1000" b="1">
                <a:latin typeface="Calibri"/>
                <a:cs typeface="Calibri"/>
              </a:rPr>
              <a:t>Moyenne au DNB</a:t>
            </a:r>
            <a:endParaRPr sz="1000">
              <a:latin typeface="Calibri"/>
              <a:cs typeface="Calibri"/>
            </a:endParaRPr>
          </a:p>
        </p:txBody>
      </p:sp>
      <p:sp>
        <p:nvSpPr>
          <p:cNvPr id="49" name="object 30">
            <a:extLst>
              <a:ext uri="{FF2B5EF4-FFF2-40B4-BE49-F238E27FC236}">
                <a16:creationId xmlns:a16="http://schemas.microsoft.com/office/drawing/2014/main" id="{30E1CD38-3ABE-4626-90B9-4301972E5FBE}"/>
              </a:ext>
            </a:extLst>
          </p:cNvPr>
          <p:cNvSpPr/>
          <p:nvPr/>
        </p:nvSpPr>
        <p:spPr>
          <a:xfrm>
            <a:off x="6102983" y="2522023"/>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a:solidFill>
                  <a:srgbClr val="E0000E"/>
                </a:solidFill>
                <a:latin typeface="Marianne" panose="02000000000000000000" pitchFamily="50" charset="0"/>
                <a:cs typeface="Calibri"/>
              </a:rPr>
              <a:t>7/20</a:t>
            </a:r>
            <a:endParaRPr lang="fr-FR" sz="1000">
              <a:latin typeface="Marianne" panose="02000000000000000000" pitchFamily="50" charset="0"/>
              <a:cs typeface="Calibri"/>
            </a:endParaRPr>
          </a:p>
        </p:txBody>
      </p:sp>
      <p:sp>
        <p:nvSpPr>
          <p:cNvPr id="50" name="object 30">
            <a:extLst>
              <a:ext uri="{FF2B5EF4-FFF2-40B4-BE49-F238E27FC236}">
                <a16:creationId xmlns:a16="http://schemas.microsoft.com/office/drawing/2014/main" id="{AAC7FE79-1F7F-405B-A599-3753F58CD8B8}"/>
              </a:ext>
            </a:extLst>
          </p:cNvPr>
          <p:cNvSpPr/>
          <p:nvPr/>
        </p:nvSpPr>
        <p:spPr>
          <a:xfrm>
            <a:off x="6109426" y="3495527"/>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spc="-21">
                <a:latin typeface="Marianne" panose="02000000000000000000" pitchFamily="50" charset="0"/>
                <a:cs typeface="Calibri"/>
              </a:rPr>
              <a:t>11,4/20</a:t>
            </a:r>
            <a:endParaRPr lang="fr-FR" sz="1000">
              <a:latin typeface="Marianne" panose="02000000000000000000" pitchFamily="50" charset="0"/>
              <a:cs typeface="Calibri"/>
            </a:endParaRPr>
          </a:p>
        </p:txBody>
      </p:sp>
      <p:sp>
        <p:nvSpPr>
          <p:cNvPr id="51" name="object 29">
            <a:extLst>
              <a:ext uri="{FF2B5EF4-FFF2-40B4-BE49-F238E27FC236}">
                <a16:creationId xmlns:a16="http://schemas.microsoft.com/office/drawing/2014/main" id="{3B26F217-8E9F-464A-A020-1537DD056A35}"/>
              </a:ext>
            </a:extLst>
          </p:cNvPr>
          <p:cNvSpPr txBox="1"/>
          <p:nvPr/>
        </p:nvSpPr>
        <p:spPr>
          <a:xfrm>
            <a:off x="5058913" y="1905847"/>
            <a:ext cx="931938" cy="317716"/>
          </a:xfrm>
          <a:prstGeom prst="rect">
            <a:avLst/>
          </a:prstGeom>
        </p:spPr>
        <p:txBody>
          <a:bodyPr vert="horz" wrap="square" lIns="0" tIns="9843" rIns="0" bIns="0" rtlCol="0">
            <a:spAutoFit/>
          </a:bodyPr>
          <a:lstStyle/>
          <a:p>
            <a:pPr marL="6351" marR="2541" indent="33341" algn="ctr">
              <a:spcBef>
                <a:spcPts val="78"/>
              </a:spcBef>
            </a:pPr>
            <a:r>
              <a:rPr lang="fr-FR" sz="1000" b="1">
                <a:latin typeface="Calibri"/>
                <a:cs typeface="Calibri"/>
              </a:rPr>
              <a:t>Situation de handicap</a:t>
            </a:r>
            <a:endParaRPr sz="1000">
              <a:latin typeface="Calibri"/>
              <a:cs typeface="Calibri"/>
            </a:endParaRPr>
          </a:p>
        </p:txBody>
      </p:sp>
      <p:sp>
        <p:nvSpPr>
          <p:cNvPr id="54" name="object 30">
            <a:extLst>
              <a:ext uri="{FF2B5EF4-FFF2-40B4-BE49-F238E27FC236}">
                <a16:creationId xmlns:a16="http://schemas.microsoft.com/office/drawing/2014/main" id="{2790A56B-64CE-418A-B979-8D0D6514C198}"/>
              </a:ext>
            </a:extLst>
          </p:cNvPr>
          <p:cNvSpPr/>
          <p:nvPr/>
        </p:nvSpPr>
        <p:spPr>
          <a:xfrm>
            <a:off x="5201469" y="2541920"/>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a:solidFill>
                  <a:srgbClr val="E0000E"/>
                </a:solidFill>
                <a:latin typeface="Marianne" panose="02000000000000000000" pitchFamily="50" charset="0"/>
                <a:cs typeface="Calibri"/>
              </a:rPr>
              <a:t>5 %</a:t>
            </a:r>
            <a:endParaRPr lang="fr-FR" sz="1000">
              <a:latin typeface="Marianne" panose="02000000000000000000" pitchFamily="50" charset="0"/>
              <a:cs typeface="Calibri"/>
            </a:endParaRPr>
          </a:p>
        </p:txBody>
      </p:sp>
      <p:sp>
        <p:nvSpPr>
          <p:cNvPr id="57" name="object 30">
            <a:extLst>
              <a:ext uri="{FF2B5EF4-FFF2-40B4-BE49-F238E27FC236}">
                <a16:creationId xmlns:a16="http://schemas.microsoft.com/office/drawing/2014/main" id="{468A3F7C-5F04-4D7A-BA36-014CFA6ACA0D}"/>
              </a:ext>
            </a:extLst>
          </p:cNvPr>
          <p:cNvSpPr/>
          <p:nvPr/>
        </p:nvSpPr>
        <p:spPr>
          <a:xfrm>
            <a:off x="5207912" y="3515424"/>
            <a:ext cx="619444" cy="234640"/>
          </a:xfrm>
          <a:custGeom>
            <a:avLst/>
            <a:gdLst/>
            <a:ahLst/>
            <a:cxnLst/>
            <a:rect l="l" t="t" r="r" b="b"/>
            <a:pathLst>
              <a:path w="1581150" h="438150">
                <a:moveTo>
                  <a:pt x="1508125" y="0"/>
                </a:moveTo>
                <a:lnTo>
                  <a:pt x="73025" y="0"/>
                </a:lnTo>
                <a:lnTo>
                  <a:pt x="44576" y="5730"/>
                </a:lnTo>
                <a:lnTo>
                  <a:pt x="21367" y="21367"/>
                </a:lnTo>
                <a:lnTo>
                  <a:pt x="5730" y="44576"/>
                </a:lnTo>
                <a:lnTo>
                  <a:pt x="0" y="73025"/>
                </a:lnTo>
                <a:lnTo>
                  <a:pt x="0" y="365125"/>
                </a:lnTo>
                <a:lnTo>
                  <a:pt x="5730" y="393572"/>
                </a:lnTo>
                <a:lnTo>
                  <a:pt x="21367" y="416782"/>
                </a:lnTo>
                <a:lnTo>
                  <a:pt x="44576" y="432419"/>
                </a:lnTo>
                <a:lnTo>
                  <a:pt x="73025" y="438150"/>
                </a:lnTo>
                <a:lnTo>
                  <a:pt x="1508125" y="438150"/>
                </a:lnTo>
                <a:lnTo>
                  <a:pt x="1536573" y="432419"/>
                </a:lnTo>
                <a:lnTo>
                  <a:pt x="1559782" y="416782"/>
                </a:lnTo>
                <a:lnTo>
                  <a:pt x="1575419" y="393573"/>
                </a:lnTo>
                <a:lnTo>
                  <a:pt x="1581150" y="365125"/>
                </a:lnTo>
                <a:lnTo>
                  <a:pt x="1581150" y="73025"/>
                </a:lnTo>
                <a:lnTo>
                  <a:pt x="1575419" y="44576"/>
                </a:lnTo>
                <a:lnTo>
                  <a:pt x="1559782" y="21367"/>
                </a:lnTo>
                <a:lnTo>
                  <a:pt x="1536573" y="5730"/>
                </a:lnTo>
                <a:lnTo>
                  <a:pt x="1508125" y="0"/>
                </a:lnTo>
                <a:close/>
              </a:path>
            </a:pathLst>
          </a:custGeom>
          <a:solidFill>
            <a:srgbClr val="FFFFFF"/>
          </a:solidFill>
        </p:spPr>
        <p:txBody>
          <a:bodyPr wrap="square" lIns="0" tIns="0" rIns="0" bIns="0" rtlCol="0" anchor="ctr"/>
          <a:lstStyle/>
          <a:p>
            <a:pPr algn="ctr"/>
            <a:r>
              <a:rPr lang="fr-FR" sz="1000" spc="-21">
                <a:latin typeface="Marianne" panose="02000000000000000000" pitchFamily="50" charset="0"/>
                <a:cs typeface="Calibri"/>
              </a:rPr>
              <a:t>1 %</a:t>
            </a:r>
            <a:endParaRPr lang="fr-FR" sz="1000">
              <a:latin typeface="Marianne" panose="02000000000000000000" pitchFamily="50" charset="0"/>
              <a:cs typeface="Calibri"/>
            </a:endParaRPr>
          </a:p>
        </p:txBody>
      </p:sp>
      <p:sp>
        <p:nvSpPr>
          <p:cNvPr id="34" name="TextBox 2">
            <a:extLst>
              <a:ext uri="{FF2B5EF4-FFF2-40B4-BE49-F238E27FC236}">
                <a16:creationId xmlns:a16="http://schemas.microsoft.com/office/drawing/2014/main" id="{B2A82E92-D31B-4143-B7ED-FCF8667A1BC6}"/>
              </a:ext>
            </a:extLst>
          </p:cNvPr>
          <p:cNvSpPr txBox="1"/>
          <p:nvPr/>
        </p:nvSpPr>
        <p:spPr>
          <a:xfrm>
            <a:off x="1252538" y="285750"/>
            <a:ext cx="7734299" cy="364459"/>
          </a:xfrm>
          <a:prstGeom prst="rect">
            <a:avLst/>
          </a:prstGeom>
        </p:spPr>
        <p:txBody>
          <a:bodyPr wrap="square" lIns="0" tIns="0" rIns="0" bIns="0" rtlCol="0" anchor="t">
            <a:spAutoFit/>
          </a:bodyPr>
          <a:lstStyle/>
          <a:p>
            <a:pPr algn="ctr">
              <a:lnSpc>
                <a:spcPts val="2772"/>
              </a:lnSpc>
            </a:pPr>
            <a:r>
              <a:rPr lang="en-US" sz="3400" spc="300" dirty="0">
                <a:solidFill>
                  <a:srgbClr val="2E54A2"/>
                </a:solidFill>
                <a:latin typeface="Bahnschrift Condensed"/>
              </a:rPr>
              <a:t>LES DIFFICULTÉS DU LYCÉE PROFESSIONNEL</a:t>
            </a:r>
          </a:p>
        </p:txBody>
      </p:sp>
      <p:cxnSp>
        <p:nvCxnSpPr>
          <p:cNvPr id="3" name="Connecteur droit 2">
            <a:extLst>
              <a:ext uri="{FF2B5EF4-FFF2-40B4-BE49-F238E27FC236}">
                <a16:creationId xmlns:a16="http://schemas.microsoft.com/office/drawing/2014/main" id="{F625F63A-5AF1-4DED-9C19-6412C455F369}"/>
              </a:ext>
            </a:extLst>
          </p:cNvPr>
          <p:cNvCxnSpPr/>
          <p:nvPr/>
        </p:nvCxnSpPr>
        <p:spPr>
          <a:xfrm>
            <a:off x="381000" y="3105007"/>
            <a:ext cx="83820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 coins arrondis 37">
            <a:extLst>
              <a:ext uri="{FF2B5EF4-FFF2-40B4-BE49-F238E27FC236}">
                <a16:creationId xmlns:a16="http://schemas.microsoft.com/office/drawing/2014/main" id="{29DBB967-2E7C-48A9-A649-606AA1A8551E}"/>
              </a:ext>
            </a:extLst>
          </p:cNvPr>
          <p:cNvSpPr/>
          <p:nvPr/>
        </p:nvSpPr>
        <p:spPr>
          <a:xfrm>
            <a:off x="5769835" y="1249023"/>
            <a:ext cx="2374479" cy="395518"/>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Caractéristiques individuelles</a:t>
            </a:r>
          </a:p>
        </p:txBody>
      </p:sp>
      <p:sp>
        <p:nvSpPr>
          <p:cNvPr id="39" name="Rectangle : coins arrondis 38">
            <a:extLst>
              <a:ext uri="{FF2B5EF4-FFF2-40B4-BE49-F238E27FC236}">
                <a16:creationId xmlns:a16="http://schemas.microsoft.com/office/drawing/2014/main" id="{D615E92C-D364-4A66-B0D6-F61D804321D5}"/>
              </a:ext>
            </a:extLst>
          </p:cNvPr>
          <p:cNvSpPr/>
          <p:nvPr/>
        </p:nvSpPr>
        <p:spPr>
          <a:xfrm>
            <a:off x="1131297" y="1260670"/>
            <a:ext cx="2374479" cy="395518"/>
          </a:xfrm>
          <a:prstGeom prst="roundRect">
            <a:avLst>
              <a:gd name="adj" fmla="val 36967"/>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Milieu socio-professionnel</a:t>
            </a:r>
          </a:p>
        </p:txBody>
      </p:sp>
      <p:pic>
        <p:nvPicPr>
          <p:cNvPr id="5" name="Graphique 4" descr="Homme avec un remplissage uni">
            <a:extLst>
              <a:ext uri="{FF2B5EF4-FFF2-40B4-BE49-F238E27FC236}">
                <a16:creationId xmlns:a16="http://schemas.microsoft.com/office/drawing/2014/main" id="{2427EE47-4068-4F8C-8CB4-8A0FFB08322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77176" y="3269230"/>
            <a:ext cx="518646" cy="518646"/>
          </a:xfrm>
          <a:prstGeom prst="rect">
            <a:avLst/>
          </a:prstGeom>
        </p:spPr>
      </p:pic>
      <p:pic>
        <p:nvPicPr>
          <p:cNvPr id="41" name="Graphique 40" descr="Homme avec un remplissage uni">
            <a:extLst>
              <a:ext uri="{FF2B5EF4-FFF2-40B4-BE49-F238E27FC236}">
                <a16:creationId xmlns:a16="http://schemas.microsoft.com/office/drawing/2014/main" id="{5DA6D973-D8D7-4EF1-9229-0E09E9830D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71130" y="2335761"/>
            <a:ext cx="518646" cy="518646"/>
          </a:xfrm>
          <a:prstGeom prst="rect">
            <a:avLst/>
          </a:prstGeom>
        </p:spPr>
      </p:pic>
      <p:graphicFrame>
        <p:nvGraphicFramePr>
          <p:cNvPr id="43" name="Graphique 42">
            <a:extLst>
              <a:ext uri="{FF2B5EF4-FFF2-40B4-BE49-F238E27FC236}">
                <a16:creationId xmlns:a16="http://schemas.microsoft.com/office/drawing/2014/main" id="{BF8A531A-645F-4DBC-9106-A9AB06ECAC7A}"/>
              </a:ext>
            </a:extLst>
          </p:cNvPr>
          <p:cNvGraphicFramePr/>
          <p:nvPr>
            <p:extLst>
              <p:ext uri="{D42A27DB-BD31-4B8C-83A1-F6EECF244321}">
                <p14:modId xmlns:p14="http://schemas.microsoft.com/office/powerpoint/2010/main" val="2185760125"/>
              </p:ext>
            </p:extLst>
          </p:nvPr>
        </p:nvGraphicFramePr>
        <p:xfrm>
          <a:off x="1120698" y="3105007"/>
          <a:ext cx="3311498" cy="13088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raphique 54">
            <a:extLst>
              <a:ext uri="{FF2B5EF4-FFF2-40B4-BE49-F238E27FC236}">
                <a16:creationId xmlns:a16="http://schemas.microsoft.com/office/drawing/2014/main" id="{70B897B5-29C5-4CFD-8337-CF86AECFBEB7}"/>
              </a:ext>
            </a:extLst>
          </p:cNvPr>
          <p:cNvGraphicFramePr/>
          <p:nvPr>
            <p:extLst>
              <p:ext uri="{D42A27DB-BD31-4B8C-83A1-F6EECF244321}">
                <p14:modId xmlns:p14="http://schemas.microsoft.com/office/powerpoint/2010/main" val="3554208372"/>
              </p:ext>
            </p:extLst>
          </p:nvPr>
        </p:nvGraphicFramePr>
        <p:xfrm>
          <a:off x="932586" y="1884123"/>
          <a:ext cx="3638668" cy="130886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905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2">
            <a:extLst>
              <a:ext uri="{FF2B5EF4-FFF2-40B4-BE49-F238E27FC236}">
                <a16:creationId xmlns:a16="http://schemas.microsoft.com/office/drawing/2014/main" id="{2130D62C-5B60-432A-A73B-7B9295CA3276}"/>
              </a:ext>
            </a:extLst>
          </p:cNvPr>
          <p:cNvSpPr/>
          <p:nvPr/>
        </p:nvSpPr>
        <p:spPr>
          <a:xfrm flipH="1">
            <a:off x="-1317006" y="-2212356"/>
            <a:ext cx="2841006" cy="306234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2">
            <a:extLst>
              <a:ext uri="{FF2B5EF4-FFF2-40B4-BE49-F238E27FC236}">
                <a16:creationId xmlns:a16="http://schemas.microsoft.com/office/drawing/2014/main" id="{B2A82E92-D31B-4143-B7ED-FCF8667A1BC6}"/>
              </a:ext>
            </a:extLst>
          </p:cNvPr>
          <p:cNvSpPr txBox="1"/>
          <p:nvPr/>
        </p:nvSpPr>
        <p:spPr>
          <a:xfrm>
            <a:off x="516732" y="253401"/>
            <a:ext cx="8541543" cy="359137"/>
          </a:xfrm>
          <a:prstGeom prst="rect">
            <a:avLst/>
          </a:prstGeom>
        </p:spPr>
        <p:txBody>
          <a:bodyPr wrap="square" lIns="0" tIns="0" rIns="0" bIns="0" rtlCol="0" anchor="t">
            <a:spAutoFit/>
          </a:bodyPr>
          <a:lstStyle/>
          <a:p>
            <a:pPr algn="ctr">
              <a:lnSpc>
                <a:spcPts val="2772"/>
              </a:lnSpc>
            </a:pPr>
            <a:r>
              <a:rPr lang="en-US" sz="3400" spc="300" dirty="0">
                <a:solidFill>
                  <a:srgbClr val="2E54A2"/>
                </a:solidFill>
                <a:latin typeface="Bahnschrift Condensed"/>
              </a:rPr>
              <a:t>UNE POLITIQUE PRIORITAIRE DU GOUVERNEMENT</a:t>
            </a:r>
          </a:p>
        </p:txBody>
      </p:sp>
      <p:sp>
        <p:nvSpPr>
          <p:cNvPr id="56" name="Rectangle : coins arrondis 55">
            <a:extLst>
              <a:ext uri="{FF2B5EF4-FFF2-40B4-BE49-F238E27FC236}">
                <a16:creationId xmlns:a16="http://schemas.microsoft.com/office/drawing/2014/main" id="{852CDA9E-ECD7-42D5-92ED-F32F2F560ABD}"/>
              </a:ext>
            </a:extLst>
          </p:cNvPr>
          <p:cNvSpPr/>
          <p:nvPr/>
        </p:nvSpPr>
        <p:spPr>
          <a:xfrm>
            <a:off x="303131" y="737181"/>
            <a:ext cx="8536069" cy="4187176"/>
          </a:xfrm>
          <a:prstGeom prst="roundRect">
            <a:avLst>
              <a:gd name="adj" fmla="val 10448"/>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36709" marR="554355" defTabSz="685800">
              <a:lnSpc>
                <a:spcPts val="1073"/>
              </a:lnSpc>
              <a:spcBef>
                <a:spcPts val="38"/>
              </a:spcBef>
            </a:pPr>
            <a:endParaRPr lang="fr-FR" sz="1000">
              <a:solidFill>
                <a:schemeClr val="bg1"/>
              </a:solidFill>
              <a:latin typeface="Marianne" panose="02000000000000000000" pitchFamily="50" charset="0"/>
              <a:cs typeface="Calibri"/>
            </a:endParaRPr>
          </a:p>
        </p:txBody>
      </p:sp>
      <p:sp>
        <p:nvSpPr>
          <p:cNvPr id="62" name="ZoneTexte 61">
            <a:extLst>
              <a:ext uri="{FF2B5EF4-FFF2-40B4-BE49-F238E27FC236}">
                <a16:creationId xmlns:a16="http://schemas.microsoft.com/office/drawing/2014/main" id="{D387551C-1B41-4E54-9612-00284F95B5D3}"/>
              </a:ext>
            </a:extLst>
          </p:cNvPr>
          <p:cNvSpPr txBox="1"/>
          <p:nvPr/>
        </p:nvSpPr>
        <p:spPr>
          <a:xfrm>
            <a:off x="179092" y="1504950"/>
            <a:ext cx="3024710" cy="1783336"/>
          </a:xfrm>
          <a:prstGeom prst="rect">
            <a:avLst/>
          </a:prstGeom>
          <a:noFill/>
        </p:spPr>
        <p:txBody>
          <a:bodyPr wrap="square" lIns="0" tIns="0" rIns="0" bIns="0" anchor="t">
            <a:noAutofit/>
          </a:bodyPr>
          <a:lstStyle/>
          <a:p>
            <a:pPr marL="336550" marR="554355" algn="just" defTabSz="685800">
              <a:lnSpc>
                <a:spcPts val="1500"/>
              </a:lnSpc>
              <a:spcBef>
                <a:spcPts val="38"/>
              </a:spcBef>
            </a:pPr>
            <a:r>
              <a:rPr lang="fr-FR" sz="1100" kern="0">
                <a:solidFill>
                  <a:sysClr val="windowText" lastClr="000000"/>
                </a:solidFill>
                <a:latin typeface="Marianne"/>
                <a:cs typeface="Calibri"/>
              </a:rPr>
              <a:t>Archipel est une application qui propose un ensemble d’indicateurs statistiques, par établissement, précisément définis et calculés de manière homogène sur l’ensemble du territoire.</a:t>
            </a:r>
            <a:endParaRPr lang="en-US">
              <a:solidFill>
                <a:sysClr val="windowText" lastClr="000000"/>
              </a:solidFill>
              <a:latin typeface="Marianne"/>
            </a:endParaRPr>
          </a:p>
          <a:p>
            <a:pPr marL="336550" marR="554355" algn="just" defTabSz="685800">
              <a:spcBef>
                <a:spcPts val="38"/>
              </a:spcBef>
            </a:pPr>
            <a:endParaRPr lang="fr-FR" sz="400" kern="0">
              <a:solidFill>
                <a:sysClr val="windowText" lastClr="000000"/>
              </a:solidFill>
              <a:latin typeface="Marianne" panose="02000000000000000000" pitchFamily="50" charset="0"/>
              <a:cs typeface="Calibri"/>
            </a:endParaRPr>
          </a:p>
          <a:p>
            <a:pPr marL="336550" marR="554355" algn="just" defTabSz="685800">
              <a:lnSpc>
                <a:spcPts val="1500"/>
              </a:lnSpc>
              <a:spcBef>
                <a:spcPts val="38"/>
              </a:spcBef>
            </a:pPr>
            <a:r>
              <a:rPr lang="fr-FR" sz="1100" kern="0">
                <a:solidFill>
                  <a:sysClr val="windowText" lastClr="000000"/>
                </a:solidFill>
                <a:latin typeface="Marianne"/>
                <a:cs typeface="Calibri"/>
              </a:rPr>
              <a:t>Archipel est avant tout une application de restitution des données de la statistique publique. Les indicateurs qui s’y trouvent sont issus des systèmes d’information du ministère de l’Éducation nationale</a:t>
            </a:r>
          </a:p>
          <a:p>
            <a:pPr marL="336550" marR="554355" defTabSz="685800">
              <a:lnSpc>
                <a:spcPts val="1500"/>
              </a:lnSpc>
              <a:spcBef>
                <a:spcPts val="38"/>
              </a:spcBef>
            </a:pPr>
            <a:endParaRPr lang="fr-FR" sz="1100">
              <a:solidFill>
                <a:schemeClr val="bg1"/>
              </a:solidFill>
              <a:highlight>
                <a:srgbClr val="FFFF00"/>
              </a:highlight>
              <a:latin typeface="Marianne" panose="02000000000000000000" pitchFamily="50" charset="0"/>
              <a:cs typeface="Calibri"/>
            </a:endParaRPr>
          </a:p>
        </p:txBody>
      </p:sp>
      <p:sp>
        <p:nvSpPr>
          <p:cNvPr id="64" name="ZoneTexte 63">
            <a:extLst>
              <a:ext uri="{FF2B5EF4-FFF2-40B4-BE49-F238E27FC236}">
                <a16:creationId xmlns:a16="http://schemas.microsoft.com/office/drawing/2014/main" id="{0A53CB9B-4885-4B97-B2FB-83A919D77E21}"/>
              </a:ext>
            </a:extLst>
          </p:cNvPr>
          <p:cNvSpPr txBox="1"/>
          <p:nvPr/>
        </p:nvSpPr>
        <p:spPr>
          <a:xfrm>
            <a:off x="4894502" y="4706401"/>
            <a:ext cx="3562090" cy="230832"/>
          </a:xfrm>
          <a:prstGeom prst="rect">
            <a:avLst/>
          </a:prstGeom>
          <a:noFill/>
        </p:spPr>
        <p:txBody>
          <a:bodyPr wrap="square">
            <a:spAutoFit/>
          </a:bodyPr>
          <a:lstStyle/>
          <a:p>
            <a:r>
              <a:rPr lang="fr-FR">
                <a:hlinkClick r:id="rId4">
                  <a:extLst>
                    <a:ext uri="{A12FA001-AC4F-418D-AE19-62706E023703}">
                      <ahyp:hlinkClr xmlns:ahyp="http://schemas.microsoft.com/office/drawing/2018/hyperlinkcolor" val="tx"/>
                    </a:ext>
                  </a:extLst>
                </a:hlinkClick>
              </a:rPr>
              <a:t>https://apps.depp.education.fr/archipel/superset/dashboard/accueil/</a:t>
            </a:r>
            <a:endParaRPr lang="fr-FR"/>
          </a:p>
        </p:txBody>
      </p:sp>
      <p:sp>
        <p:nvSpPr>
          <p:cNvPr id="11" name="Rectangle : coins arrondis 10">
            <a:extLst>
              <a:ext uri="{FF2B5EF4-FFF2-40B4-BE49-F238E27FC236}">
                <a16:creationId xmlns:a16="http://schemas.microsoft.com/office/drawing/2014/main" id="{79956036-5022-48C3-A599-87FCDF659D97}"/>
              </a:ext>
            </a:extLst>
          </p:cNvPr>
          <p:cNvSpPr/>
          <p:nvPr/>
        </p:nvSpPr>
        <p:spPr>
          <a:xfrm>
            <a:off x="483892" y="884730"/>
            <a:ext cx="4545308" cy="467820"/>
          </a:xfrm>
          <a:prstGeom prst="roundRect">
            <a:avLst>
              <a:gd name="adj" fmla="val 33226"/>
            </a:avLst>
          </a:prstGeom>
          <a:solidFill>
            <a:srgbClr val="27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rgbClr val="FFFFFF"/>
                </a:solidFill>
                <a:latin typeface="Marianne" panose="02000000000000000000" pitchFamily="50" charset="0"/>
              </a:rPr>
              <a:t>Archipel  permet  à  l’établissement  d’accéder  à  des données plus fines sur les taux d’insertion et de poursuite d’études</a:t>
            </a:r>
          </a:p>
        </p:txBody>
      </p:sp>
      <p:pic>
        <p:nvPicPr>
          <p:cNvPr id="5" name="Image 4">
            <a:extLst>
              <a:ext uri="{FF2B5EF4-FFF2-40B4-BE49-F238E27FC236}">
                <a16:creationId xmlns:a16="http://schemas.microsoft.com/office/drawing/2014/main" id="{C82026D3-0B2F-4CCA-BB6B-F1E4783D5ADE}"/>
              </a:ext>
            </a:extLst>
          </p:cNvPr>
          <p:cNvPicPr>
            <a:picLocks noChangeAspect="1"/>
          </p:cNvPicPr>
          <p:nvPr/>
        </p:nvPicPr>
        <p:blipFill>
          <a:blip r:embed="rId5"/>
          <a:stretch>
            <a:fillRect/>
          </a:stretch>
        </p:blipFill>
        <p:spPr>
          <a:xfrm>
            <a:off x="3331213" y="1441135"/>
            <a:ext cx="5457641" cy="2552562"/>
          </a:xfrm>
          <a:prstGeom prst="rect">
            <a:avLst/>
          </a:prstGeom>
        </p:spPr>
      </p:pic>
      <p:pic>
        <p:nvPicPr>
          <p:cNvPr id="16" name="Image 15">
            <a:extLst>
              <a:ext uri="{FF2B5EF4-FFF2-40B4-BE49-F238E27FC236}">
                <a16:creationId xmlns:a16="http://schemas.microsoft.com/office/drawing/2014/main" id="{AEA5DC08-6633-4AC3-8D10-1FA3B6D9A82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324494">
            <a:off x="5915266" y="3248964"/>
            <a:ext cx="2588171" cy="1299561"/>
          </a:xfrm>
          <a:prstGeom prst="rect">
            <a:avLst/>
          </a:prstGeom>
          <a:effectLst>
            <a:outerShdw blurRad="50800" dist="38100" dir="2700000" algn="tl" rotWithShape="0">
              <a:prstClr val="black">
                <a:alpha val="40000"/>
              </a:prstClr>
            </a:outerShdw>
          </a:effectLst>
        </p:spPr>
      </p:pic>
      <p:pic>
        <p:nvPicPr>
          <p:cNvPr id="10" name="Graphique 9" descr="Questions avec un remplissage uni">
            <a:extLst>
              <a:ext uri="{FF2B5EF4-FFF2-40B4-BE49-F238E27FC236}">
                <a16:creationId xmlns:a16="http://schemas.microsoft.com/office/drawing/2014/main" id="{84DC27F0-5585-4E58-9F87-6371CE7E2BA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8232" y="4231653"/>
            <a:ext cx="657041" cy="657041"/>
          </a:xfrm>
          <a:prstGeom prst="rect">
            <a:avLst/>
          </a:prstGeom>
        </p:spPr>
      </p:pic>
      <p:sp>
        <p:nvSpPr>
          <p:cNvPr id="22" name="ZoneTexte 21">
            <a:extLst>
              <a:ext uri="{FF2B5EF4-FFF2-40B4-BE49-F238E27FC236}">
                <a16:creationId xmlns:a16="http://schemas.microsoft.com/office/drawing/2014/main" id="{007B33E3-E1ED-4F14-9741-2C9A71F16D3A}"/>
              </a:ext>
            </a:extLst>
          </p:cNvPr>
          <p:cNvSpPr txBox="1"/>
          <p:nvPr/>
        </p:nvSpPr>
        <p:spPr>
          <a:xfrm>
            <a:off x="1316832" y="4314655"/>
            <a:ext cx="2079926" cy="553998"/>
          </a:xfrm>
          <a:prstGeom prst="rect">
            <a:avLst/>
          </a:prstGeom>
          <a:noFill/>
        </p:spPr>
        <p:txBody>
          <a:bodyPr wrap="square">
            <a:spAutoFit/>
          </a:bodyPr>
          <a:lstStyle/>
          <a:p>
            <a:pPr marL="336709" marR="554355" defTabSz="685800">
              <a:spcBef>
                <a:spcPts val="38"/>
              </a:spcBef>
            </a:pPr>
            <a:r>
              <a:rPr lang="fr-FR" sz="600">
                <a:latin typeface="Marianne" panose="02000000000000000000" pitchFamily="50" charset="0"/>
                <a:cs typeface="Calibri"/>
                <a:hlinkClick r:id="rId9">
                  <a:extLst>
                    <a:ext uri="{A12FA001-AC4F-418D-AE19-62706E023703}">
                      <ahyp:hlinkClr xmlns:ahyp="http://schemas.microsoft.com/office/drawing/2018/hyperlinkcolor" val="tx"/>
                    </a:ext>
                  </a:extLst>
                </a:hlinkClick>
              </a:rPr>
              <a:t>https://ariane.ac-versailles.fr/pia/upload/docs/application/pdf/2023-08/archipel_2022_pap_20230831_mise_a_jour.pdf</a:t>
            </a:r>
            <a:r>
              <a:rPr lang="fr-FR" sz="600">
                <a:latin typeface="Marianne" panose="02000000000000000000" pitchFamily="50" charset="0"/>
                <a:cs typeface="Calibri"/>
              </a:rPr>
              <a:t> </a:t>
            </a:r>
          </a:p>
        </p:txBody>
      </p:sp>
      <p:pic>
        <p:nvPicPr>
          <p:cNvPr id="13" name="Image 12" descr="Une image contenant logo, croquis, clipart, Graphique&#10;&#10;Description générée automatiquement">
            <a:extLst>
              <a:ext uri="{FF2B5EF4-FFF2-40B4-BE49-F238E27FC236}">
                <a16:creationId xmlns:a16="http://schemas.microsoft.com/office/drawing/2014/main" id="{AEAF78F1-0EDE-446C-97EE-482258528F7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35874" y="4689779"/>
            <a:ext cx="362591" cy="364077"/>
          </a:xfrm>
          <a:prstGeom prst="rect">
            <a:avLst/>
          </a:prstGeom>
        </p:spPr>
      </p:pic>
      <p:pic>
        <p:nvPicPr>
          <p:cNvPr id="14" name="Image 13" descr="Une image contenant logo, croquis, clipart, Graphique&#10;&#10;Description générée automatiquement">
            <a:extLst>
              <a:ext uri="{FF2B5EF4-FFF2-40B4-BE49-F238E27FC236}">
                <a16:creationId xmlns:a16="http://schemas.microsoft.com/office/drawing/2014/main" id="{AE9B9B8D-4EED-4930-A70E-66B022F2127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46366" y="4576389"/>
            <a:ext cx="362591" cy="364077"/>
          </a:xfrm>
          <a:prstGeom prst="rect">
            <a:avLst/>
          </a:prstGeom>
        </p:spPr>
      </p:pic>
    </p:spTree>
    <p:extLst>
      <p:ext uri="{BB962C8B-B14F-4D97-AF65-F5344CB8AC3E}">
        <p14:creationId xmlns:p14="http://schemas.microsoft.com/office/powerpoint/2010/main" val="337517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2">
            <a:extLst>
              <a:ext uri="{FF2B5EF4-FFF2-40B4-BE49-F238E27FC236}">
                <a16:creationId xmlns:a16="http://schemas.microsoft.com/office/drawing/2014/main" id="{2130D62C-5B60-432A-A73B-7B9295CA3276}"/>
              </a:ext>
            </a:extLst>
          </p:cNvPr>
          <p:cNvSpPr/>
          <p:nvPr/>
        </p:nvSpPr>
        <p:spPr>
          <a:xfrm flipH="1">
            <a:off x="-978455" y="-1759780"/>
            <a:ext cx="1798366" cy="2327465"/>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aphicFrame>
        <p:nvGraphicFramePr>
          <p:cNvPr id="12" name="object 2">
            <a:extLst>
              <a:ext uri="{FF2B5EF4-FFF2-40B4-BE49-F238E27FC236}">
                <a16:creationId xmlns:a16="http://schemas.microsoft.com/office/drawing/2014/main" id="{DC096C3E-2958-4C0E-9A56-8CD183276113}"/>
              </a:ext>
            </a:extLst>
          </p:cNvPr>
          <p:cNvGraphicFramePr>
            <a:graphicFrameLocks noGrp="1"/>
          </p:cNvGraphicFramePr>
          <p:nvPr>
            <p:extLst>
              <p:ext uri="{D42A27DB-BD31-4B8C-83A1-F6EECF244321}">
                <p14:modId xmlns:p14="http://schemas.microsoft.com/office/powerpoint/2010/main" val="879783880"/>
              </p:ext>
            </p:extLst>
          </p:nvPr>
        </p:nvGraphicFramePr>
        <p:xfrm>
          <a:off x="76200" y="734244"/>
          <a:ext cx="8992385" cy="4352106"/>
        </p:xfrm>
        <a:graphic>
          <a:graphicData uri="http://schemas.openxmlformats.org/drawingml/2006/table">
            <a:tbl>
              <a:tblPr firstRow="1" bandRow="1">
                <a:tableStyleId>{2D5ABB26-0587-4C30-8999-92F81FD0307C}</a:tableStyleId>
              </a:tblPr>
              <a:tblGrid>
                <a:gridCol w="6118489">
                  <a:extLst>
                    <a:ext uri="{9D8B030D-6E8A-4147-A177-3AD203B41FA5}">
                      <a16:colId xmlns:a16="http://schemas.microsoft.com/office/drawing/2014/main" val="20000"/>
                    </a:ext>
                  </a:extLst>
                </a:gridCol>
                <a:gridCol w="844646">
                  <a:extLst>
                    <a:ext uri="{9D8B030D-6E8A-4147-A177-3AD203B41FA5}">
                      <a16:colId xmlns:a16="http://schemas.microsoft.com/office/drawing/2014/main" val="20001"/>
                    </a:ext>
                  </a:extLst>
                </a:gridCol>
                <a:gridCol w="422324">
                  <a:extLst>
                    <a:ext uri="{9D8B030D-6E8A-4147-A177-3AD203B41FA5}">
                      <a16:colId xmlns:a16="http://schemas.microsoft.com/office/drawing/2014/main" val="20002"/>
                    </a:ext>
                  </a:extLst>
                </a:gridCol>
                <a:gridCol w="485222">
                  <a:extLst>
                    <a:ext uri="{9D8B030D-6E8A-4147-A177-3AD203B41FA5}">
                      <a16:colId xmlns:a16="http://schemas.microsoft.com/office/drawing/2014/main" val="20003"/>
                    </a:ext>
                  </a:extLst>
                </a:gridCol>
                <a:gridCol w="548122">
                  <a:extLst>
                    <a:ext uri="{9D8B030D-6E8A-4147-A177-3AD203B41FA5}">
                      <a16:colId xmlns:a16="http://schemas.microsoft.com/office/drawing/2014/main" val="20004"/>
                    </a:ext>
                  </a:extLst>
                </a:gridCol>
                <a:gridCol w="573582">
                  <a:extLst>
                    <a:ext uri="{9D8B030D-6E8A-4147-A177-3AD203B41FA5}">
                      <a16:colId xmlns:a16="http://schemas.microsoft.com/office/drawing/2014/main" val="20005"/>
                    </a:ext>
                  </a:extLst>
                </a:gridCol>
              </a:tblGrid>
              <a:tr h="170503">
                <a:tc gridSpan="3">
                  <a:txBody>
                    <a:bodyPr/>
                    <a:lstStyle/>
                    <a:p>
                      <a:pPr algn="l">
                        <a:lnSpc>
                          <a:spcPct val="100000"/>
                        </a:lnSpc>
                      </a:pPr>
                      <a:endParaRPr lang="fr-FR" sz="78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lgn="ctr">
                        <a:lnSpc>
                          <a:spcPts val="500"/>
                        </a:lnSpc>
                      </a:pPr>
                      <a:endParaRPr sz="700">
                        <a:latin typeface="Arial Narrow" panose="020B0606020202030204" pitchFamily="34"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lgn="ctr">
                        <a:lnSpc>
                          <a:spcPts val="500"/>
                        </a:lnSpc>
                      </a:pPr>
                      <a:endParaRPr sz="700">
                        <a:latin typeface="Arial Narrow" panose="020B0606020202030204" pitchFamily="34"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ct val="100000"/>
                        </a:lnSpc>
                      </a:pPr>
                      <a:r>
                        <a:rPr lang="fr-FR" sz="780" noProof="0">
                          <a:latin typeface="Marianne Light" panose="02000000000000000000" pitchFamily="50" charset="0"/>
                          <a:cs typeface="Times New Roman"/>
                        </a:rPr>
                        <a:t>Texte</a:t>
                      </a:r>
                      <a:r>
                        <a:rPr lang="fr-FR" sz="780" spc="55" noProof="0">
                          <a:latin typeface="Marianne Light" panose="02000000000000000000" pitchFamily="50" charset="0"/>
                          <a:cs typeface="Times New Roman"/>
                        </a:rPr>
                        <a:t> </a:t>
                      </a:r>
                      <a:r>
                        <a:rPr lang="fr-FR" sz="780" spc="-25" noProof="0">
                          <a:latin typeface="Marianne Light" panose="02000000000000000000" pitchFamily="50" charset="0"/>
                          <a:cs typeface="Times New Roman"/>
                        </a:rPr>
                        <a:t>n°</a:t>
                      </a:r>
                      <a:endParaRPr lang="fr-FR" sz="780" noProof="0">
                        <a:latin typeface="Marianne Light" panose="02000000000000000000" pitchFamily="50" charset="0"/>
                        <a:cs typeface="Times New Roman"/>
                      </a:endParaRPr>
                    </a:p>
                  </a:txBody>
                  <a:tcPr marL="0" marR="0" marT="142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pPr>
                      <a:r>
                        <a:rPr lang="fr-FR" sz="780" spc="-20" noProof="0">
                          <a:latin typeface="Marianne Light" panose="02000000000000000000" pitchFamily="50" charset="0"/>
                          <a:cs typeface="Times New Roman"/>
                        </a:rPr>
                        <a:t>Date</a:t>
                      </a:r>
                      <a:endParaRPr lang="fr-FR" sz="780" noProof="0">
                        <a:latin typeface="Marianne Light" panose="02000000000000000000" pitchFamily="50" charset="0"/>
                        <a:cs typeface="Times New Roman"/>
                      </a:endParaRPr>
                    </a:p>
                  </a:txBody>
                  <a:tcPr marL="0" marR="0" marT="142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pPr>
                      <a:r>
                        <a:rPr lang="fr-FR" sz="780" noProof="0">
                          <a:latin typeface="Marianne Light" panose="02000000000000000000" pitchFamily="50" charset="0"/>
                          <a:cs typeface="Times New Roman"/>
                        </a:rPr>
                        <a:t>Date</a:t>
                      </a:r>
                      <a:r>
                        <a:rPr lang="fr-FR" sz="780" spc="55" noProof="0">
                          <a:latin typeface="Marianne Light" panose="02000000000000000000" pitchFamily="50" charset="0"/>
                          <a:cs typeface="Times New Roman"/>
                        </a:rPr>
                        <a:t> </a:t>
                      </a:r>
                      <a:r>
                        <a:rPr lang="fr-FR" sz="780" spc="-25" noProof="0">
                          <a:latin typeface="Marianne Light" panose="02000000000000000000" pitchFamily="50" charset="0"/>
                          <a:cs typeface="Times New Roman"/>
                        </a:rPr>
                        <a:t>de </a:t>
                      </a:r>
                      <a:r>
                        <a:rPr lang="fr-FR" sz="780" noProof="0">
                          <a:latin typeface="Marianne Light" panose="02000000000000000000" pitchFamily="50" charset="0"/>
                          <a:cs typeface="Times New Roman"/>
                        </a:rPr>
                        <a:t>publication</a:t>
                      </a:r>
                      <a:endParaRPr lang="fr-FR" sz="780" spc="-1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81298">
                <a:tc>
                  <a:txBody>
                    <a:bodyPr/>
                    <a:lstStyle/>
                    <a:p>
                      <a:pPr algn="l">
                        <a:lnSpc>
                          <a:spcPct val="100000"/>
                        </a:lnSpc>
                      </a:pPr>
                      <a:r>
                        <a:rPr lang="fr-FR" sz="780" noProof="0">
                          <a:latin typeface="Marianne Light" panose="02000000000000000000" pitchFamily="50" charset="0"/>
                          <a:cs typeface="Times New Roman"/>
                        </a:rPr>
                        <a:t>Découverte</a:t>
                      </a:r>
                      <a:r>
                        <a:rPr lang="fr-FR" sz="780" spc="85" noProof="0">
                          <a:latin typeface="Marianne Light" panose="02000000000000000000" pitchFamily="50" charset="0"/>
                          <a:cs typeface="Times New Roman"/>
                        </a:rPr>
                        <a:t> </a:t>
                      </a:r>
                      <a:r>
                        <a:rPr lang="fr-FR" sz="780" noProof="0">
                          <a:latin typeface="Marianne Light" panose="02000000000000000000" pitchFamily="50" charset="0"/>
                          <a:cs typeface="Times New Roman"/>
                        </a:rPr>
                        <a:t>des</a:t>
                      </a:r>
                      <a:r>
                        <a:rPr lang="fr-FR" sz="780" spc="35" noProof="0">
                          <a:latin typeface="Marianne Light" panose="02000000000000000000" pitchFamily="50" charset="0"/>
                          <a:cs typeface="Times New Roman"/>
                        </a:rPr>
                        <a:t> </a:t>
                      </a:r>
                      <a:r>
                        <a:rPr lang="fr-FR" sz="780" spc="-10" noProof="0">
                          <a:latin typeface="Marianne Light" panose="02000000000000000000" pitchFamily="50" charset="0"/>
                          <a:cs typeface="Times New Roman"/>
                        </a:rPr>
                        <a:t>métiers</a:t>
                      </a:r>
                      <a:r>
                        <a:rPr lang="fr-FR" sz="780" spc="35" noProof="0">
                          <a:latin typeface="Marianne Light" panose="02000000000000000000" pitchFamily="50" charset="0"/>
                          <a:cs typeface="Times New Roman"/>
                        </a:rPr>
                        <a:t> </a:t>
                      </a:r>
                      <a:r>
                        <a:rPr lang="fr-FR" sz="780" noProof="0">
                          <a:latin typeface="Marianne Light" panose="02000000000000000000" pitchFamily="50" charset="0"/>
                          <a:cs typeface="Times New Roman"/>
                        </a:rPr>
                        <a:t>au</a:t>
                      </a:r>
                      <a:r>
                        <a:rPr lang="fr-FR" sz="780" spc="45" noProof="0">
                          <a:latin typeface="Marianne Light" panose="02000000000000000000" pitchFamily="50" charset="0"/>
                          <a:cs typeface="Times New Roman"/>
                        </a:rPr>
                        <a:t> </a:t>
                      </a:r>
                      <a:r>
                        <a:rPr lang="fr-FR" sz="780" spc="-10" noProof="0">
                          <a:latin typeface="Marianne Light" panose="02000000000000000000" pitchFamily="50" charset="0"/>
                          <a:cs typeface="Times New Roman"/>
                        </a:rPr>
                        <a:t>collège</a:t>
                      </a:r>
                      <a:endParaRPr lang="fr-FR" sz="78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55"/>
                        </a:spcBef>
                      </a:pPr>
                      <a:r>
                        <a:rPr lang="fr-FR" sz="700" b="1" u="sng" spc="-10" noProof="0">
                          <a:solidFill>
                            <a:schemeClr val="tx1"/>
                          </a:solidFill>
                          <a:uFill>
                            <a:solidFill>
                              <a:srgbClr val="0462C1"/>
                            </a:solidFill>
                          </a:uFill>
                          <a:latin typeface="Marianne Light" panose="02000000000000000000" pitchFamily="50" charset="0"/>
                          <a:cs typeface="Calibri"/>
                          <a:hlinkClick r:id="rId4">
                            <a:extLst>
                              <a:ext uri="{A12FA001-AC4F-418D-AE19-62706E023703}">
                                <ahyp:hlinkClr xmlns:ahyp="http://schemas.microsoft.com/office/drawing/2018/hyperlinkcolor" val="tx"/>
                              </a:ext>
                            </a:extLst>
                          </a:hlinkClick>
                        </a:rPr>
                        <a:t>MENE2312737N</a:t>
                      </a:r>
                      <a:endParaRPr lang="fr-FR" sz="700" b="1" noProof="0">
                        <a:solidFill>
                          <a:schemeClr val="tx1"/>
                        </a:solidFill>
                        <a:latin typeface="Marianne Light" panose="02000000000000000000" pitchFamily="50" charset="0"/>
                        <a:cs typeface="Calibri"/>
                      </a:endParaRPr>
                    </a:p>
                  </a:txBody>
                  <a:tcPr marL="0" marR="0" marT="523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pPr>
                      <a:r>
                        <a:rPr lang="fr-FR" sz="700" spc="-25" noProof="0">
                          <a:latin typeface="Marianne Light" panose="02000000000000000000" pitchFamily="50" charset="0"/>
                          <a:cs typeface="Times New Roman"/>
                        </a:rPr>
                        <a:t>NDS</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gn="ctr">
                        <a:lnSpc>
                          <a:spcPct val="100000"/>
                        </a:lnSpc>
                      </a:pPr>
                      <a:r>
                        <a:rPr lang="fr-FR" sz="700" spc="-10" noProof="0">
                          <a:latin typeface="Marianne Light" panose="02000000000000000000" pitchFamily="50" charset="0"/>
                          <a:cs typeface="Times New Roman"/>
                        </a:rPr>
                        <a:t>23/05/2023</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spc="-10" noProof="0">
                          <a:latin typeface="Marianne Light" panose="02000000000000000000" pitchFamily="50" charset="0"/>
                          <a:cs typeface="Times New Roman"/>
                        </a:rPr>
                        <a:t>25/05/2023</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2944">
                <a:tc>
                  <a:txBody>
                    <a:bodyPr/>
                    <a:lstStyle/>
                    <a:p>
                      <a:pPr marL="8255" algn="l">
                        <a:lnSpc>
                          <a:spcPct val="100000"/>
                        </a:lnSpc>
                      </a:pPr>
                      <a:r>
                        <a:rPr lang="fr-FR" sz="780" noProof="0">
                          <a:latin typeface="Marianne Light" panose="02000000000000000000" pitchFamily="50" charset="0"/>
                          <a:cs typeface="Times New Roman"/>
                        </a:rPr>
                        <a:t>Bureau</a:t>
                      </a:r>
                      <a:r>
                        <a:rPr lang="fr-FR" sz="780" spc="35" noProof="0">
                          <a:latin typeface="Marianne Light" panose="02000000000000000000" pitchFamily="50" charset="0"/>
                          <a:cs typeface="Times New Roman"/>
                        </a:rPr>
                        <a:t> </a:t>
                      </a:r>
                      <a:r>
                        <a:rPr lang="fr-FR" sz="780" noProof="0">
                          <a:latin typeface="Marianne Light" panose="02000000000000000000" pitchFamily="50" charset="0"/>
                          <a:cs typeface="Times New Roman"/>
                        </a:rPr>
                        <a:t>des</a:t>
                      </a:r>
                      <a:r>
                        <a:rPr lang="fr-FR" sz="780" spc="30" noProof="0">
                          <a:latin typeface="Marianne Light" panose="02000000000000000000" pitchFamily="50" charset="0"/>
                          <a:cs typeface="Times New Roman"/>
                        </a:rPr>
                        <a:t> </a:t>
                      </a:r>
                      <a:r>
                        <a:rPr lang="fr-FR" sz="780" spc="-10" noProof="0">
                          <a:latin typeface="Marianne Light" panose="02000000000000000000" pitchFamily="50" charset="0"/>
                          <a:cs typeface="Times New Roman"/>
                        </a:rPr>
                        <a:t>entreprises</a:t>
                      </a:r>
                      <a:endParaRPr lang="fr-FR" sz="78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5">
                            <a:extLst>
                              <a:ext uri="{A12FA001-AC4F-418D-AE19-62706E023703}">
                                <ahyp:hlinkClr xmlns:ahyp="http://schemas.microsoft.com/office/drawing/2018/hyperlinkcolor" val="tx"/>
                              </a:ext>
                            </a:extLst>
                          </a:hlinkClick>
                        </a:rPr>
                        <a:t>MENE2311700C</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7144" marB="0" anchor="ctr">
                    <a:lnL w="6350">
                      <a:solidFill>
                        <a:srgbClr val="000000"/>
                      </a:solidFill>
                      <a:prstDash val="solid"/>
                    </a:lnL>
                    <a:lnR w="6350">
                      <a:solidFill>
                        <a:srgbClr val="000000"/>
                      </a:solidFill>
                      <a:prstDash val="solid"/>
                    </a:lnR>
                    <a:lnT w="6350">
                      <a:solidFill>
                        <a:srgbClr val="000000"/>
                      </a:solidFill>
                      <a:prstDash val="solid"/>
                    </a:lnT>
                    <a:lnB w="12700">
                      <a:solidFill>
                        <a:srgbClr val="0462C1"/>
                      </a:solidFill>
                      <a:prstDash val="solid"/>
                    </a:lnB>
                  </a:tcPr>
                </a:tc>
                <a:tc>
                  <a:txBody>
                    <a:bodyPr/>
                    <a:lstStyle/>
                    <a:p>
                      <a:pPr marL="2540" algn="ctr">
                        <a:lnSpc>
                          <a:spcPct val="100000"/>
                        </a:lnSpc>
                      </a:pPr>
                      <a:r>
                        <a:rPr lang="fr-FR" sz="700" spc="-10" noProof="0">
                          <a:latin typeface="Marianne Light" panose="02000000000000000000" pitchFamily="50" charset="0"/>
                          <a:cs typeface="Times New Roman"/>
                        </a:rPr>
                        <a:t>Circulaire</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pPr>
                      <a:r>
                        <a:rPr lang="fr-FR" sz="700" spc="-10" noProof="0">
                          <a:latin typeface="Marianne Light" panose="02000000000000000000" pitchFamily="50" charset="0"/>
                          <a:cs typeface="Times New Roman"/>
                        </a:rPr>
                        <a:t>24/05/2023</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spc="-10" noProof="0">
                          <a:latin typeface="Marianne Light" panose="02000000000000000000" pitchFamily="50" charset="0"/>
                          <a:cs typeface="Times New Roman"/>
                        </a:rPr>
                        <a:t>25/05/2023</a:t>
                      </a: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16014">
                <a:tc>
                  <a:txBody>
                    <a:bodyPr/>
                    <a:lstStyle/>
                    <a:p>
                      <a:pPr marL="5715" algn="l">
                        <a:lnSpc>
                          <a:spcPct val="100000"/>
                        </a:lnSpc>
                        <a:spcBef>
                          <a:spcPts val="405"/>
                        </a:spcBef>
                      </a:pPr>
                      <a:r>
                        <a:rPr lang="fr-FR" sz="780" noProof="0">
                          <a:latin typeface="Marianne Light" panose="02000000000000000000" pitchFamily="50" charset="0"/>
                          <a:cs typeface="Calibri"/>
                        </a:rPr>
                        <a:t>Arrêté</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31 mai</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2023 portant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diverses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mesures</a:t>
                      </a:r>
                      <a:r>
                        <a:rPr lang="fr-FR" sz="780" noProof="0">
                          <a:latin typeface="Marianne Light" panose="02000000000000000000" pitchFamily="50" charset="0"/>
                          <a:cs typeface="Calibri"/>
                        </a:rPr>
                        <a:t> en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matière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certification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qualité</a:t>
                      </a:r>
                      <a:r>
                        <a:rPr lang="fr-FR" sz="780" spc="-60" noProof="0">
                          <a:latin typeface="Marianne Light" panose="02000000000000000000" pitchFamily="50" charset="0"/>
                          <a:cs typeface="Calibri"/>
                        </a:rPr>
                        <a:t> </a:t>
                      </a:r>
                      <a:r>
                        <a:rPr lang="fr-FR" sz="780" noProof="0">
                          <a:latin typeface="Marianne Light" panose="02000000000000000000" pitchFamily="50" charset="0"/>
                          <a:cs typeface="Calibri"/>
                        </a:rPr>
                        <a:t>des </a:t>
                      </a:r>
                      <a:r>
                        <a:rPr lang="fr-FR" sz="780" spc="-10" noProof="0">
                          <a:latin typeface="Marianne Light" panose="02000000000000000000" pitchFamily="50" charset="0"/>
                          <a:cs typeface="Calibri"/>
                        </a:rPr>
                        <a:t>organismes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formation</a:t>
                      </a:r>
                      <a:endParaRPr lang="fr-FR" sz="780" noProof="0">
                        <a:latin typeface="Marianne Light" panose="02000000000000000000" pitchFamily="50" charset="0"/>
                        <a:cs typeface="Calibri"/>
                      </a:endParaRPr>
                    </a:p>
                  </a:txBody>
                  <a:tcPr marL="0" marR="0" marT="3857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6">
                            <a:extLst>
                              <a:ext uri="{A12FA001-AC4F-418D-AE19-62706E023703}">
                                <ahyp:hlinkClr xmlns:ahyp="http://schemas.microsoft.com/office/drawing/2018/hyperlinkcolor" val="tx"/>
                              </a:ext>
                            </a:extLst>
                          </a:hlinkClick>
                        </a:rPr>
                        <a:t>MTRD2314526A</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21907" marB="0" anchor="ctr">
                    <a:lnL w="6350">
                      <a:solidFill>
                        <a:srgbClr val="000000"/>
                      </a:solidFill>
                      <a:prstDash val="solid"/>
                    </a:lnL>
                    <a:lnR w="6350">
                      <a:solidFill>
                        <a:srgbClr val="000000"/>
                      </a:solidFill>
                      <a:prstDash val="solid"/>
                    </a:lnR>
                    <a:lnT w="12700">
                      <a:solidFill>
                        <a:srgbClr val="0462C1"/>
                      </a:solidFill>
                      <a:prstDash val="solid"/>
                    </a:lnT>
                    <a:lnB w="6350">
                      <a:solidFill>
                        <a:srgbClr val="000000"/>
                      </a:solidFill>
                      <a:prstDash val="solid"/>
                    </a:lnB>
                  </a:tcPr>
                </a:tc>
                <a:tc>
                  <a:txBody>
                    <a:bodyPr/>
                    <a:lstStyle/>
                    <a:p>
                      <a:pPr algn="ctr">
                        <a:lnSpc>
                          <a:spcPct val="100000"/>
                        </a:lnSpc>
                        <a:spcBef>
                          <a:spcPts val="155"/>
                        </a:spcBef>
                      </a:pPr>
                      <a:r>
                        <a:rPr lang="fr-FR" sz="700" spc="-10" noProof="0">
                          <a:latin typeface="Marianne Light" panose="02000000000000000000" pitchFamily="50" charset="0"/>
                          <a:cs typeface="Times New Roman"/>
                        </a:rPr>
                        <a:t>Arrêté</a:t>
                      </a:r>
                      <a:endParaRPr lang="fr-FR" sz="700" noProof="0">
                        <a:latin typeface="Marianne Light" panose="02000000000000000000" pitchFamily="50" charset="0"/>
                        <a:cs typeface="Times New Roman"/>
                      </a:endParaRPr>
                    </a:p>
                  </a:txBody>
                  <a:tcPr marL="0" marR="0" marT="1476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55"/>
                        </a:spcBef>
                      </a:pPr>
                      <a:r>
                        <a:rPr lang="fr-FR" sz="700" spc="-25" noProof="0">
                          <a:latin typeface="Marianne Light" panose="02000000000000000000" pitchFamily="50" charset="0"/>
                          <a:cs typeface="Times New Roman"/>
                        </a:rPr>
                        <a:t>12</a:t>
                      </a:r>
                      <a:endParaRPr lang="fr-FR" sz="700" noProof="0">
                        <a:latin typeface="Marianne Light" panose="02000000000000000000" pitchFamily="50" charset="0"/>
                        <a:cs typeface="Times New Roman"/>
                      </a:endParaRPr>
                    </a:p>
                  </a:txBody>
                  <a:tcPr marL="0" marR="0" marT="1476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155"/>
                        </a:spcBef>
                      </a:pPr>
                      <a:r>
                        <a:rPr lang="fr-FR" sz="700" spc="-10" noProof="0">
                          <a:latin typeface="Marianne Light" panose="02000000000000000000" pitchFamily="50" charset="0"/>
                          <a:cs typeface="Times New Roman"/>
                        </a:rPr>
                        <a:t>31/05/2023</a:t>
                      </a:r>
                      <a:endParaRPr lang="fr-FR" sz="700" noProof="0">
                        <a:latin typeface="Marianne Light" panose="02000000000000000000" pitchFamily="50" charset="0"/>
                        <a:cs typeface="Times New Roman"/>
                      </a:endParaRPr>
                    </a:p>
                  </a:txBody>
                  <a:tcPr marL="0" marR="0" marT="1476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gn="ctr">
                        <a:lnSpc>
                          <a:spcPct val="100000"/>
                        </a:lnSpc>
                        <a:spcBef>
                          <a:spcPts val="155"/>
                        </a:spcBef>
                      </a:pPr>
                      <a:r>
                        <a:rPr lang="fr-FR" sz="700" spc="-10" noProof="0">
                          <a:latin typeface="Marianne Light" panose="02000000000000000000" pitchFamily="50" charset="0"/>
                          <a:cs typeface="Times New Roman"/>
                        </a:rPr>
                        <a:t>08/06/2023</a:t>
                      </a:r>
                      <a:endParaRPr lang="fr-FR" sz="700" noProof="0">
                        <a:latin typeface="Marianne Light" panose="02000000000000000000" pitchFamily="50" charset="0"/>
                        <a:cs typeface="Times New Roman"/>
                      </a:endParaRPr>
                    </a:p>
                  </a:txBody>
                  <a:tcPr marL="0" marR="0" marT="1476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8839">
                <a:tc>
                  <a:txBody>
                    <a:bodyPr/>
                    <a:lstStyle/>
                    <a:p>
                      <a:pPr marL="5715" algn="l">
                        <a:lnSpc>
                          <a:spcPct val="100000"/>
                        </a:lnSpc>
                        <a:spcBef>
                          <a:spcPts val="165"/>
                        </a:spcBef>
                      </a:pPr>
                      <a:r>
                        <a:rPr lang="fr-FR" sz="780" noProof="0">
                          <a:latin typeface="Marianne Light" panose="02000000000000000000" pitchFamily="50" charset="0"/>
                          <a:cs typeface="Calibri"/>
                        </a:rPr>
                        <a:t>Décret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40" noProof="0">
                          <a:latin typeface="Marianne Light" panose="02000000000000000000" pitchFamily="50" charset="0"/>
                          <a:cs typeface="Calibri"/>
                        </a:rPr>
                        <a:t> </a:t>
                      </a:r>
                      <a:r>
                        <a:rPr lang="fr-FR" sz="780" spc="-20" noProof="0">
                          <a:latin typeface="Marianne Light" panose="02000000000000000000" pitchFamily="50" charset="0"/>
                          <a:cs typeface="Calibri"/>
                        </a:rPr>
                        <a:t>2023-</a:t>
                      </a:r>
                      <a:r>
                        <a:rPr lang="fr-FR" sz="780" noProof="0">
                          <a:latin typeface="Marianne Light" panose="02000000000000000000" pitchFamily="50" charset="0"/>
                          <a:cs typeface="Calibri"/>
                        </a:rPr>
                        <a:t>408</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26</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mai</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relatif</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à</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l'expérimentation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permettant</a:t>
                      </a:r>
                      <a:r>
                        <a:rPr lang="fr-FR" sz="780" spc="4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conclusion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contrats</a:t>
                      </a:r>
                      <a:r>
                        <a:rPr lang="fr-FR" sz="780" spc="5" noProof="0">
                          <a:latin typeface="Marianne Light" panose="02000000000000000000" pitchFamily="50" charset="0"/>
                          <a:cs typeface="Calibri"/>
                        </a:rPr>
                        <a:t> </a:t>
                      </a:r>
                      <a:r>
                        <a:rPr lang="fr-FR" sz="780" spc="-25" noProof="0">
                          <a:latin typeface="Marianne Light" panose="02000000000000000000" pitchFamily="50" charset="0"/>
                          <a:cs typeface="Calibri"/>
                        </a:rPr>
                        <a:t>de  </a:t>
                      </a:r>
                      <a:r>
                        <a:rPr lang="fr-FR" sz="780" spc="-10" noProof="0">
                          <a:latin typeface="Marianne Light" panose="02000000000000000000" pitchFamily="50" charset="0"/>
                          <a:cs typeface="Calibri"/>
                        </a:rPr>
                        <a:t>professionnalisation</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associant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80" noProof="0">
                          <a:latin typeface="Marianne Light" panose="02000000000000000000" pitchFamily="50" charset="0"/>
                          <a:cs typeface="Calibri"/>
                        </a:rPr>
                        <a:t> </a:t>
                      </a:r>
                      <a:r>
                        <a:rPr lang="fr-FR" sz="780" noProof="0">
                          <a:latin typeface="Marianne Light" panose="02000000000000000000" pitchFamily="50" charset="0"/>
                          <a:cs typeface="Calibri"/>
                        </a:rPr>
                        <a:t>actions de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validation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acquis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l'expérience</a:t>
                      </a:r>
                      <a:endParaRPr lang="fr-FR" sz="780" noProof="0">
                        <a:latin typeface="Marianne Light" panose="02000000000000000000" pitchFamily="50" charset="0"/>
                        <a:cs typeface="Calibri"/>
                      </a:endParaRPr>
                    </a:p>
                  </a:txBody>
                  <a:tcPr marL="0" marR="0" marT="1571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7">
                            <a:extLst>
                              <a:ext uri="{A12FA001-AC4F-418D-AE19-62706E023703}">
                                <ahyp:hlinkClr xmlns:ahyp="http://schemas.microsoft.com/office/drawing/2018/hyperlinkcolor" val="tx"/>
                              </a:ext>
                            </a:extLst>
                          </a:hlinkClick>
                        </a:rPr>
                        <a:t>MTRD2310367D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524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gn="ctr">
                        <a:lnSpc>
                          <a:spcPct val="100000"/>
                        </a:lnSpc>
                        <a:spcBef>
                          <a:spcPts val="400"/>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400"/>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408</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400"/>
                        </a:spcBef>
                      </a:pPr>
                      <a:r>
                        <a:rPr lang="fr-FR" sz="700" spc="-10" noProof="0">
                          <a:latin typeface="Marianne Light" panose="02000000000000000000" pitchFamily="50" charset="0"/>
                          <a:cs typeface="Times New Roman"/>
                        </a:rPr>
                        <a:t>26/05/2023</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gn="ctr">
                        <a:lnSpc>
                          <a:spcPct val="100000"/>
                        </a:lnSpc>
                        <a:spcBef>
                          <a:spcPts val="400"/>
                        </a:spcBef>
                      </a:pPr>
                      <a:r>
                        <a:rPr lang="fr-FR" sz="700" spc="-10" noProof="0">
                          <a:latin typeface="Marianne Light" panose="02000000000000000000" pitchFamily="50" charset="0"/>
                          <a:cs typeface="Times New Roman"/>
                        </a:rPr>
                        <a:t>27/05/2023</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15846">
                <a:tc>
                  <a:txBody>
                    <a:bodyPr/>
                    <a:lstStyle/>
                    <a:p>
                      <a:pPr marL="5715" algn="l">
                        <a:lnSpc>
                          <a:spcPct val="100000"/>
                        </a:lnSpc>
                        <a:spcBef>
                          <a:spcPts val="170"/>
                        </a:spcBef>
                      </a:pPr>
                      <a:r>
                        <a:rPr lang="fr-FR" sz="780" noProof="0">
                          <a:latin typeface="Marianne Light" panose="02000000000000000000" pitchFamily="50" charset="0"/>
                          <a:cs typeface="Calibri"/>
                        </a:rPr>
                        <a:t>Décret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35" noProof="0">
                          <a:latin typeface="Marianne Light" panose="02000000000000000000" pitchFamily="50" charset="0"/>
                          <a:cs typeface="Calibri"/>
                        </a:rPr>
                        <a:t> </a:t>
                      </a:r>
                      <a:r>
                        <a:rPr lang="fr-FR" sz="780" spc="-20" noProof="0">
                          <a:latin typeface="Marianne Light" panose="02000000000000000000" pitchFamily="50" charset="0"/>
                          <a:cs typeface="Calibri"/>
                        </a:rPr>
                        <a:t>2023-</a:t>
                      </a:r>
                      <a:r>
                        <a:rPr lang="fr-FR" sz="780" noProof="0">
                          <a:latin typeface="Marianne Light" panose="02000000000000000000" pitchFamily="50" charset="0"/>
                          <a:cs typeface="Calibri"/>
                        </a:rPr>
                        <a:t>606</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15</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relatif</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aux</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modalités </a:t>
                      </a:r>
                      <a:r>
                        <a:rPr lang="fr-FR" sz="780" spc="-10" noProof="0">
                          <a:latin typeface="Marianne Light" panose="02000000000000000000" pitchFamily="50" charset="0"/>
                          <a:cs typeface="Calibri"/>
                        </a:rPr>
                        <a:t>d'affectation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gestion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solde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0" noProof="0">
                          <a:latin typeface="Marianne Light" panose="02000000000000000000" pitchFamily="50" charset="0"/>
                          <a:cs typeface="Calibri"/>
                        </a:rPr>
                        <a:t> </a:t>
                      </a:r>
                      <a:r>
                        <a:rPr lang="fr-FR" sz="780" spc="-20" noProof="0">
                          <a:latin typeface="Marianne Light" panose="02000000000000000000" pitchFamily="50" charset="0"/>
                          <a:cs typeface="Calibri"/>
                        </a:rPr>
                        <a:t>taxe </a:t>
                      </a:r>
                      <a:r>
                        <a:rPr lang="fr-FR" sz="780" spc="-10" noProof="0">
                          <a:latin typeface="Marianne Light" panose="02000000000000000000" pitchFamily="50" charset="0"/>
                          <a:cs typeface="Calibri"/>
                        </a:rPr>
                        <a:t>d'apprentissage</a:t>
                      </a:r>
                      <a:endParaRPr lang="fr-FR" sz="780" noProof="0">
                        <a:latin typeface="Marianne Light" panose="02000000000000000000" pitchFamily="50" charset="0"/>
                        <a:cs typeface="Calibri"/>
                      </a:endParaRPr>
                    </a:p>
                  </a:txBody>
                  <a:tcPr marL="0" marR="0" marT="1619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8">
                            <a:extLst>
                              <a:ext uri="{A12FA001-AC4F-418D-AE19-62706E023703}">
                                <ahyp:hlinkClr xmlns:ahyp="http://schemas.microsoft.com/office/drawing/2018/hyperlinkcolor" val="tx"/>
                              </a:ext>
                            </a:extLst>
                          </a:hlinkClick>
                        </a:rPr>
                        <a:t>MENE2233991D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524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gn="ctr">
                        <a:lnSpc>
                          <a:spcPct val="100000"/>
                        </a:lnSpc>
                        <a:spcBef>
                          <a:spcPts val="400"/>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400"/>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606</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400"/>
                        </a:spcBef>
                      </a:pPr>
                      <a:r>
                        <a:rPr lang="fr-FR" sz="700" spc="-10" noProof="0">
                          <a:latin typeface="Marianne Light" panose="02000000000000000000" pitchFamily="50" charset="0"/>
                          <a:cs typeface="Times New Roman"/>
                        </a:rPr>
                        <a:t>15/07/2023</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gn="ctr">
                        <a:lnSpc>
                          <a:spcPct val="100000"/>
                        </a:lnSpc>
                        <a:spcBef>
                          <a:spcPts val="400"/>
                        </a:spcBef>
                      </a:pPr>
                      <a:r>
                        <a:rPr lang="fr-FR" sz="700" spc="-10" noProof="0">
                          <a:latin typeface="Marianne Light" panose="02000000000000000000" pitchFamily="50" charset="0"/>
                          <a:cs typeface="Times New Roman"/>
                        </a:rPr>
                        <a:t>16/07/2023</a:t>
                      </a:r>
                      <a:endParaRPr lang="fr-FR" sz="700" noProof="0">
                        <a:latin typeface="Marianne Light" panose="02000000000000000000" pitchFamily="50" charset="0"/>
                        <a:cs typeface="Times New Roman"/>
                      </a:endParaRPr>
                    </a:p>
                  </a:txBody>
                  <a:tcPr marL="0" marR="0" marT="3810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68415">
                <a:tc>
                  <a:txBody>
                    <a:bodyPr/>
                    <a:lstStyle/>
                    <a:p>
                      <a:pPr marL="5715" algn="l">
                        <a:lnSpc>
                          <a:spcPct val="100000"/>
                        </a:lnSpc>
                        <a:spcBef>
                          <a:spcPts val="170"/>
                        </a:spcBef>
                      </a:pPr>
                      <a:r>
                        <a:rPr lang="fr-FR" sz="780" noProof="0">
                          <a:latin typeface="Marianne Light" panose="02000000000000000000" pitchFamily="50" charset="0"/>
                          <a:cs typeface="Calibri"/>
                        </a:rPr>
                        <a:t>Décret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30" noProof="0">
                          <a:latin typeface="Marianne Light" panose="02000000000000000000" pitchFamily="50" charset="0"/>
                          <a:cs typeface="Calibri"/>
                        </a:rPr>
                        <a:t> </a:t>
                      </a:r>
                      <a:r>
                        <a:rPr lang="fr-FR" sz="780" spc="-20" noProof="0">
                          <a:latin typeface="Marianne Light" panose="02000000000000000000" pitchFamily="50" charset="0"/>
                          <a:cs typeface="Calibri"/>
                        </a:rPr>
                        <a:t>2023-</a:t>
                      </a:r>
                      <a:r>
                        <a:rPr lang="fr-FR" sz="780" noProof="0">
                          <a:latin typeface="Marianne Light" panose="02000000000000000000" pitchFamily="50" charset="0"/>
                          <a:cs typeface="Calibri"/>
                        </a:rPr>
                        <a:t>607 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15 juillet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2023 portant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diverses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dispositions</a:t>
                      </a:r>
                      <a:r>
                        <a:rPr lang="fr-FR" sz="780" noProof="0">
                          <a:latin typeface="Marianne Light" panose="02000000000000000000" pitchFamily="50" charset="0"/>
                          <a:cs typeface="Calibri"/>
                        </a:rPr>
                        <a:t> relatives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versement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à</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répartition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solde </a:t>
                      </a:r>
                      <a:r>
                        <a:rPr lang="fr-FR" sz="780" noProof="0">
                          <a:latin typeface="Marianne Light" panose="02000000000000000000" pitchFamily="50" charset="0"/>
                          <a:cs typeface="Calibri"/>
                        </a:rPr>
                        <a:t>de la</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taxe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d'apprentissage</a:t>
                      </a:r>
                      <a:endParaRPr lang="fr-FR" sz="780" noProof="0">
                        <a:latin typeface="Marianne Light" panose="02000000000000000000" pitchFamily="50" charset="0"/>
                        <a:cs typeface="Calibri"/>
                      </a:endParaRPr>
                    </a:p>
                  </a:txBody>
                  <a:tcPr marL="0" marR="0" marT="1619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9">
                            <a:extLst>
                              <a:ext uri="{A12FA001-AC4F-418D-AE19-62706E023703}">
                                <ahyp:hlinkClr xmlns:ahyp="http://schemas.microsoft.com/office/drawing/2018/hyperlinkcolor" val="tx"/>
                              </a:ext>
                            </a:extLst>
                          </a:hlinkClick>
                        </a:rPr>
                        <a:t>MENE2233992D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gn="ctr">
                        <a:lnSpc>
                          <a:spcPct val="100000"/>
                        </a:lnSpc>
                        <a:spcBef>
                          <a:spcPts val="405"/>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3857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405"/>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607</a:t>
                      </a:r>
                      <a:endParaRPr lang="fr-FR" sz="700" noProof="0">
                        <a:latin typeface="Marianne Light" panose="02000000000000000000" pitchFamily="50" charset="0"/>
                        <a:cs typeface="Times New Roman"/>
                      </a:endParaRPr>
                    </a:p>
                  </a:txBody>
                  <a:tcPr marL="0" marR="0" marT="3857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 algn="ctr">
                        <a:lnSpc>
                          <a:spcPct val="100000"/>
                        </a:lnSpc>
                        <a:spcBef>
                          <a:spcPts val="405"/>
                        </a:spcBef>
                      </a:pPr>
                      <a:r>
                        <a:rPr lang="fr-FR" sz="700" spc="-10" noProof="0">
                          <a:latin typeface="Marianne Light" panose="02000000000000000000" pitchFamily="50" charset="0"/>
                          <a:cs typeface="Times New Roman"/>
                        </a:rPr>
                        <a:t>15/07/2023</a:t>
                      </a:r>
                      <a:endParaRPr lang="fr-FR" sz="700" noProof="0">
                        <a:latin typeface="Marianne Light" panose="02000000000000000000" pitchFamily="50" charset="0"/>
                        <a:cs typeface="Times New Roman"/>
                      </a:endParaRPr>
                    </a:p>
                  </a:txBody>
                  <a:tcPr marL="0" marR="0" marT="3857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405"/>
                        </a:spcBef>
                      </a:pPr>
                      <a:r>
                        <a:rPr lang="fr-FR" sz="700" spc="-10" noProof="0">
                          <a:latin typeface="Marianne Light" panose="02000000000000000000" pitchFamily="50" charset="0"/>
                          <a:cs typeface="Times New Roman"/>
                        </a:rPr>
                        <a:t>16/07/2023</a:t>
                      </a:r>
                      <a:endParaRPr lang="fr-FR" sz="700" noProof="0">
                        <a:latin typeface="Marianne Light" panose="02000000000000000000" pitchFamily="50" charset="0"/>
                        <a:cs typeface="Times New Roman"/>
                      </a:endParaRPr>
                    </a:p>
                  </a:txBody>
                  <a:tcPr marL="0" marR="0" marT="3857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61599">
                <a:tc>
                  <a:txBody>
                    <a:bodyPr/>
                    <a:lstStyle/>
                    <a:p>
                      <a:pPr marL="5715" algn="l">
                        <a:lnSpc>
                          <a:spcPct val="100000"/>
                        </a:lnSpc>
                        <a:spcBef>
                          <a:spcPts val="145"/>
                        </a:spcBef>
                      </a:pPr>
                      <a:r>
                        <a:rPr lang="fr-FR" sz="780" noProof="0">
                          <a:latin typeface="Marianne Light" panose="02000000000000000000" pitchFamily="50" charset="0"/>
                          <a:cs typeface="Calibri"/>
                        </a:rPr>
                        <a:t>Décret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2023-</a:t>
                      </a:r>
                      <a:r>
                        <a:rPr lang="fr-FR" sz="780" noProof="0">
                          <a:latin typeface="Marianne Light" panose="02000000000000000000" pitchFamily="50" charset="0"/>
                          <a:cs typeface="Calibri"/>
                        </a:rPr>
                        <a:t>626</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19</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modifiant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décret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2021-</a:t>
                      </a:r>
                      <a:r>
                        <a:rPr lang="fr-FR" sz="780" noProof="0">
                          <a:latin typeface="Marianne Light" panose="02000000000000000000" pitchFamily="50" charset="0"/>
                          <a:cs typeface="Calibri"/>
                        </a:rPr>
                        <a:t>276 du</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12</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mars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2021 instituant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une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prime</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d'attractivité</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pour</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certains</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personnels</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enseignants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45" noProof="0">
                          <a:latin typeface="Marianne Light" panose="02000000000000000000" pitchFamily="50" charset="0"/>
                          <a:cs typeface="Calibri"/>
                        </a:rPr>
                        <a:t> </a:t>
                      </a:r>
                      <a:r>
                        <a:rPr lang="fr-FR" sz="780" spc="-10" noProof="0">
                          <a:latin typeface="Marianne Light" panose="02000000000000000000" pitchFamily="50" charset="0"/>
                          <a:cs typeface="Calibri"/>
                        </a:rPr>
                        <a:t>d'éducation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relevant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ministre</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chargé</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l'éducation</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nationale </a:t>
                      </a:r>
                      <a:r>
                        <a:rPr lang="fr-FR" sz="780" noProof="0">
                          <a:latin typeface="Marianne Light" panose="02000000000000000000" pitchFamily="50" charset="0"/>
                          <a:cs typeface="Calibri"/>
                        </a:rPr>
                        <a:t>ainsi que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pour</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certains</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psychologues</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l'éducation</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nationale</a:t>
                      </a:r>
                      <a:endParaRPr lang="fr-FR" sz="780" noProof="0">
                        <a:latin typeface="Marianne Light" panose="02000000000000000000" pitchFamily="50" charset="0"/>
                        <a:cs typeface="Calibri"/>
                      </a:endParaRPr>
                    </a:p>
                  </a:txBody>
                  <a:tcPr marL="0" marR="0" marT="13811"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0">
                            <a:extLst>
                              <a:ext uri="{A12FA001-AC4F-418D-AE19-62706E023703}">
                                <ahyp:hlinkClr xmlns:ahyp="http://schemas.microsoft.com/office/drawing/2018/hyperlinkcolor" val="tx"/>
                              </a:ext>
                            </a:extLst>
                          </a:hlinkClick>
                        </a:rPr>
                        <a:t>MENH2318573D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18098"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14"/>
                        </a:spcBef>
                      </a:pPr>
                      <a:endParaRPr lang="fr-FR" sz="700" noProof="0">
                        <a:latin typeface="Marianne Light" panose="02000000000000000000" pitchFamily="50" charset="0"/>
                        <a:cs typeface="Times New Roman"/>
                      </a:endParaRPr>
                    </a:p>
                    <a:p>
                      <a:pPr marL="9525" algn="ctr">
                        <a:lnSpc>
                          <a:spcPct val="100000"/>
                        </a:lnSpc>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1095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14"/>
                        </a:spcBef>
                      </a:pPr>
                      <a:endParaRPr lang="fr-FR" sz="700" noProof="0">
                        <a:latin typeface="Marianne Light" panose="02000000000000000000" pitchFamily="50" charset="0"/>
                        <a:cs typeface="Times New Roman"/>
                      </a:endParaRPr>
                    </a:p>
                    <a:p>
                      <a:pPr marL="11430" algn="ctr">
                        <a:lnSpc>
                          <a:spcPct val="100000"/>
                        </a:lnSpc>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626</a:t>
                      </a:r>
                      <a:endParaRPr lang="fr-FR" sz="700" noProof="0">
                        <a:latin typeface="Marianne Light" panose="02000000000000000000" pitchFamily="50" charset="0"/>
                        <a:cs typeface="Times New Roman"/>
                      </a:endParaRPr>
                    </a:p>
                  </a:txBody>
                  <a:tcPr marL="0" marR="0" marT="1095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14"/>
                        </a:spcBef>
                      </a:pPr>
                      <a:endParaRPr lang="fr-FR" sz="700" noProof="0">
                        <a:latin typeface="Marianne Light" panose="02000000000000000000" pitchFamily="50" charset="0"/>
                        <a:cs typeface="Times New Roman"/>
                      </a:endParaRPr>
                    </a:p>
                    <a:p>
                      <a:pPr marL="5080" algn="ctr">
                        <a:lnSpc>
                          <a:spcPct val="100000"/>
                        </a:lnSpc>
                      </a:pPr>
                      <a:r>
                        <a:rPr lang="fr-FR" sz="700" spc="-10" noProof="0">
                          <a:latin typeface="Marianne Light" panose="02000000000000000000" pitchFamily="50" charset="0"/>
                          <a:cs typeface="Times New Roman"/>
                        </a:rPr>
                        <a:t>19/07/2023</a:t>
                      </a:r>
                      <a:endParaRPr lang="fr-FR" sz="700" noProof="0">
                        <a:latin typeface="Marianne Light" panose="02000000000000000000" pitchFamily="50" charset="0"/>
                        <a:cs typeface="Times New Roman"/>
                      </a:endParaRPr>
                    </a:p>
                  </a:txBody>
                  <a:tcPr marL="0" marR="0" marT="1095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14"/>
                        </a:spcBef>
                      </a:pPr>
                      <a:endParaRPr lang="fr-FR" sz="700" noProof="0">
                        <a:latin typeface="Marianne Light" panose="02000000000000000000" pitchFamily="50" charset="0"/>
                        <a:cs typeface="Times New Roman"/>
                      </a:endParaRPr>
                    </a:p>
                    <a:p>
                      <a:pPr marL="10795" algn="ctr">
                        <a:lnSpc>
                          <a:spcPct val="100000"/>
                        </a:lnSpc>
                      </a:pPr>
                      <a:r>
                        <a:rPr lang="fr-FR" sz="700" spc="-10" noProof="0">
                          <a:latin typeface="Marianne Light" panose="02000000000000000000" pitchFamily="50" charset="0"/>
                          <a:cs typeface="Times New Roman"/>
                        </a:rPr>
                        <a:t>20/07/2023</a:t>
                      </a:r>
                      <a:endParaRPr lang="fr-FR" sz="700" noProof="0">
                        <a:latin typeface="Marianne Light" panose="02000000000000000000" pitchFamily="50" charset="0"/>
                        <a:cs typeface="Times New Roman"/>
                      </a:endParaRPr>
                    </a:p>
                  </a:txBody>
                  <a:tcPr marL="0" marR="0" marT="1095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75668">
                <a:tc>
                  <a:txBody>
                    <a:bodyPr/>
                    <a:lstStyle/>
                    <a:p>
                      <a:pPr marL="5715" marR="180975" algn="l">
                        <a:lnSpc>
                          <a:spcPct val="100000"/>
                        </a:lnSpc>
                        <a:spcBef>
                          <a:spcPts val="130"/>
                        </a:spcBef>
                      </a:pPr>
                      <a:r>
                        <a:rPr lang="fr-FR" sz="780" noProof="0">
                          <a:latin typeface="Marianne Light" panose="02000000000000000000" pitchFamily="50" charset="0"/>
                          <a:cs typeface="Calibri"/>
                        </a:rPr>
                        <a:t>Décret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2023-</a:t>
                      </a:r>
                      <a:r>
                        <a:rPr lang="fr-FR" sz="780" noProof="0">
                          <a:latin typeface="Marianne Light" panose="02000000000000000000" pitchFamily="50" charset="0"/>
                          <a:cs typeface="Calibri"/>
                        </a:rPr>
                        <a:t>627</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19</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portant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création</a:t>
                      </a:r>
                      <a:r>
                        <a:rPr lang="fr-FR" sz="780" spc="-10" noProof="0">
                          <a:latin typeface="Marianne Light" panose="02000000000000000000" pitchFamily="50" charset="0"/>
                          <a:cs typeface="Calibri"/>
                        </a:rPr>
                        <a:t> d'une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part</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fonctionnelle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sein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l'indemnité</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suivi</a:t>
                      </a:r>
                      <a:r>
                        <a:rPr lang="fr-FR" sz="780" spc="15" noProof="0">
                          <a:latin typeface="Marianne Light" panose="02000000000000000000" pitchFamily="50" charset="0"/>
                          <a:cs typeface="Calibri"/>
                        </a:rPr>
                        <a:t> </a:t>
                      </a:r>
                      <a:r>
                        <a:rPr lang="fr-FR" sz="780" spc="-25" noProof="0">
                          <a:latin typeface="Marianne Light" panose="02000000000000000000" pitchFamily="50" charset="0"/>
                          <a:cs typeface="Calibri"/>
                        </a:rPr>
                        <a:t>et</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d'orientation</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élèves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l'indemnité de suivi</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d'accompagnement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10" noProof="0">
                          <a:latin typeface="Marianne Light" panose="02000000000000000000" pitchFamily="50" charset="0"/>
                          <a:cs typeface="Calibri"/>
                        </a:rPr>
                        <a:t> élèves</a:t>
                      </a:r>
                      <a:endParaRPr lang="fr-FR" sz="780" noProof="0">
                        <a:latin typeface="Marianne Light" panose="02000000000000000000" pitchFamily="50" charset="0"/>
                        <a:cs typeface="Calibri"/>
                      </a:endParaRPr>
                    </a:p>
                  </a:txBody>
                  <a:tcPr marL="0" marR="0" marT="123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1">
                            <a:extLst>
                              <a:ext uri="{A12FA001-AC4F-418D-AE19-62706E023703}">
                                <ahyp:hlinkClr xmlns:ahyp="http://schemas.microsoft.com/office/drawing/2018/hyperlinkcolor" val="tx"/>
                              </a:ext>
                            </a:extLst>
                          </a:hlinkClick>
                        </a:rPr>
                        <a:t>MENH2319965D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619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gn="ctr">
                        <a:lnSpc>
                          <a:spcPct val="100000"/>
                        </a:lnSpc>
                        <a:spcBef>
                          <a:spcPts val="409"/>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39052"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409"/>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627</a:t>
                      </a:r>
                      <a:endParaRPr lang="fr-FR" sz="700" noProof="0">
                        <a:latin typeface="Marianne Light" panose="02000000000000000000" pitchFamily="50" charset="0"/>
                        <a:cs typeface="Times New Roman"/>
                      </a:endParaRPr>
                    </a:p>
                  </a:txBody>
                  <a:tcPr marL="0" marR="0" marT="39052"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409"/>
                        </a:spcBef>
                      </a:pPr>
                      <a:r>
                        <a:rPr lang="fr-FR" sz="700" spc="-10" noProof="0">
                          <a:latin typeface="Marianne Light" panose="02000000000000000000" pitchFamily="50" charset="0"/>
                          <a:cs typeface="Times New Roman"/>
                        </a:rPr>
                        <a:t>19/07/2023</a:t>
                      </a:r>
                      <a:endParaRPr lang="fr-FR" sz="700" noProof="0">
                        <a:latin typeface="Marianne Light" panose="02000000000000000000" pitchFamily="50" charset="0"/>
                        <a:cs typeface="Times New Roman"/>
                      </a:endParaRPr>
                    </a:p>
                  </a:txBody>
                  <a:tcPr marL="0" marR="0" marT="39052"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gn="ctr">
                        <a:lnSpc>
                          <a:spcPct val="100000"/>
                        </a:lnSpc>
                        <a:spcBef>
                          <a:spcPts val="409"/>
                        </a:spcBef>
                      </a:pPr>
                      <a:r>
                        <a:rPr lang="fr-FR" sz="700" spc="-10" noProof="0">
                          <a:latin typeface="Marianne Light" panose="02000000000000000000" pitchFamily="50" charset="0"/>
                          <a:cs typeface="Times New Roman"/>
                        </a:rPr>
                        <a:t>20/07/2023</a:t>
                      </a:r>
                      <a:endParaRPr lang="fr-FR" sz="700" noProof="0">
                        <a:latin typeface="Marianne Light" panose="02000000000000000000" pitchFamily="50" charset="0"/>
                        <a:cs typeface="Times New Roman"/>
                      </a:endParaRPr>
                    </a:p>
                  </a:txBody>
                  <a:tcPr marL="0" marR="0" marT="39052"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61599">
                <a:tc>
                  <a:txBody>
                    <a:bodyPr/>
                    <a:lstStyle/>
                    <a:p>
                      <a:pPr marL="5715" marR="95885" algn="l">
                        <a:lnSpc>
                          <a:spcPct val="100000"/>
                        </a:lnSpc>
                        <a:spcBef>
                          <a:spcPts val="145"/>
                        </a:spcBef>
                      </a:pPr>
                      <a:r>
                        <a:rPr lang="fr-FR" sz="780" noProof="0">
                          <a:latin typeface="Marianne Light" panose="02000000000000000000" pitchFamily="50" charset="0"/>
                          <a:cs typeface="Calibri"/>
                        </a:rPr>
                        <a:t>Arrêté</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19</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modifiant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 12</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mars</a:t>
                      </a:r>
                      <a:r>
                        <a:rPr lang="fr-FR" sz="780" spc="5" noProof="0">
                          <a:latin typeface="Marianne Light" panose="02000000000000000000" pitchFamily="50" charset="0"/>
                          <a:cs typeface="Calibri"/>
                        </a:rPr>
                        <a:t> </a:t>
                      </a:r>
                      <a:r>
                        <a:rPr lang="fr-FR" sz="780" spc="-20" noProof="0">
                          <a:latin typeface="Marianne Light" panose="02000000000000000000" pitchFamily="50" charset="0"/>
                          <a:cs typeface="Calibri"/>
                        </a:rPr>
                        <a:t>2021</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fixant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montant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annuel</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prime</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d'attractivité</a:t>
                      </a:r>
                      <a:r>
                        <a:rPr lang="fr-FR" sz="780" spc="-25" noProof="0">
                          <a:latin typeface="Marianne Light" panose="02000000000000000000" pitchFamily="50" charset="0"/>
                          <a:cs typeface="Calibri"/>
                        </a:rPr>
                        <a:t> </a:t>
                      </a:r>
                      <a:r>
                        <a:rPr lang="fr-FR" sz="780" spc="-20" noProof="0">
                          <a:latin typeface="Marianne Light" panose="02000000000000000000" pitchFamily="50" charset="0"/>
                          <a:cs typeface="Calibri"/>
                        </a:rPr>
                        <a:t>pour</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certains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personnels</a:t>
                      </a:r>
                      <a:r>
                        <a:rPr lang="fr-FR" sz="780" noProof="0">
                          <a:latin typeface="Marianne Light" panose="02000000000000000000" pitchFamily="50" charset="0"/>
                          <a:cs typeface="Calibri"/>
                        </a:rPr>
                        <a:t> </a:t>
                      </a:r>
                      <a:r>
                        <a:rPr lang="fr-FR" sz="780" spc="-10" noProof="0">
                          <a:latin typeface="Marianne Light" panose="02000000000000000000" pitchFamily="50" charset="0"/>
                          <a:cs typeface="Calibri"/>
                        </a:rPr>
                        <a:t>enseignants</a:t>
                      </a:r>
                      <a:r>
                        <a:rPr lang="fr-FR" sz="780" noProof="0">
                          <a:latin typeface="Marianne Light" panose="02000000000000000000" pitchFamily="50" charset="0"/>
                          <a:cs typeface="Calibri"/>
                        </a:rPr>
                        <a:t> et</a:t>
                      </a:r>
                      <a:r>
                        <a:rPr lang="fr-FR" sz="780" spc="30" noProof="0">
                          <a:latin typeface="Marianne Light" panose="02000000000000000000" pitchFamily="50" charset="0"/>
                          <a:cs typeface="Calibri"/>
                        </a:rPr>
                        <a:t> </a:t>
                      </a:r>
                      <a:r>
                        <a:rPr lang="fr-FR" sz="780" spc="-10" noProof="0">
                          <a:latin typeface="Marianne Light" panose="02000000000000000000" pitchFamily="50" charset="0"/>
                          <a:cs typeface="Calibri"/>
                        </a:rPr>
                        <a:t>d'éducation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relevant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ministre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chargé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l'éducation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nationale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ainsi</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que</a:t>
                      </a:r>
                      <a:r>
                        <a:rPr lang="fr-FR" sz="780" spc="10" noProof="0">
                          <a:latin typeface="Marianne Light" panose="02000000000000000000" pitchFamily="50" charset="0"/>
                          <a:cs typeface="Calibri"/>
                        </a:rPr>
                        <a:t> </a:t>
                      </a:r>
                      <a:r>
                        <a:rPr lang="fr-FR" sz="780" spc="-20" noProof="0">
                          <a:latin typeface="Marianne Light" panose="02000000000000000000" pitchFamily="50" charset="0"/>
                          <a:cs typeface="Calibri"/>
                        </a:rPr>
                        <a:t>pour</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certains</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psychologues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l'éducation</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nationale</a:t>
                      </a:r>
                      <a:endParaRPr lang="fr-FR" sz="780" noProof="0">
                        <a:latin typeface="Marianne Light" panose="02000000000000000000" pitchFamily="50" charset="0"/>
                        <a:cs typeface="Calibri"/>
                      </a:endParaRPr>
                    </a:p>
                  </a:txBody>
                  <a:tcPr marL="0" marR="0" marT="13811"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2">
                            <a:extLst>
                              <a:ext uri="{A12FA001-AC4F-418D-AE19-62706E023703}">
                                <ahyp:hlinkClr xmlns:ahyp="http://schemas.microsoft.com/office/drawing/2018/hyperlinkcolor" val="tx"/>
                              </a:ext>
                            </a:extLst>
                          </a:hlinkClick>
                        </a:rPr>
                        <a:t>MENH2318567A</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1857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algn="ctr">
                        <a:lnSpc>
                          <a:spcPct val="100000"/>
                        </a:lnSpc>
                      </a:pPr>
                      <a:r>
                        <a:rPr lang="fr-FR" sz="700" spc="-10" noProof="0">
                          <a:latin typeface="Marianne Light" panose="02000000000000000000" pitchFamily="50" charset="0"/>
                          <a:cs typeface="Times New Roman"/>
                        </a:rPr>
                        <a:t>Arrêté</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1905" algn="ctr">
                        <a:lnSpc>
                          <a:spcPct val="100000"/>
                        </a:lnSpc>
                      </a:pPr>
                      <a:r>
                        <a:rPr lang="fr-FR" sz="700" spc="-25" noProof="0">
                          <a:latin typeface="Marianne Light" panose="02000000000000000000" pitchFamily="50" charset="0"/>
                          <a:cs typeface="Times New Roman"/>
                        </a:rPr>
                        <a:t>30</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5715" algn="ctr">
                        <a:lnSpc>
                          <a:spcPct val="100000"/>
                        </a:lnSpc>
                      </a:pPr>
                      <a:r>
                        <a:rPr lang="fr-FR" sz="700" spc="-10" noProof="0">
                          <a:latin typeface="Marianne Light" panose="02000000000000000000" pitchFamily="50" charset="0"/>
                          <a:cs typeface="Times New Roman"/>
                        </a:rPr>
                        <a:t>19/07/2023</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11430" algn="ctr">
                        <a:lnSpc>
                          <a:spcPct val="100000"/>
                        </a:lnSpc>
                      </a:pPr>
                      <a:r>
                        <a:rPr lang="fr-FR" sz="700" spc="-10" noProof="0">
                          <a:latin typeface="Marianne Light" panose="02000000000000000000" pitchFamily="50" charset="0"/>
                          <a:cs typeface="Times New Roman"/>
                        </a:rPr>
                        <a:t>20/07/2023</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77027">
                <a:tc>
                  <a:txBody>
                    <a:bodyPr/>
                    <a:lstStyle/>
                    <a:p>
                      <a:pPr marL="5715" marR="102870" algn="l">
                        <a:lnSpc>
                          <a:spcPct val="100000"/>
                        </a:lnSpc>
                        <a:spcBef>
                          <a:spcPts val="145"/>
                        </a:spcBef>
                      </a:pPr>
                      <a:r>
                        <a:rPr lang="fr-FR" sz="780" noProof="0">
                          <a:latin typeface="Marianne Light" panose="02000000000000000000" pitchFamily="50" charset="0"/>
                          <a:cs typeface="Calibri"/>
                        </a:rPr>
                        <a:t>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19</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fixant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montants</a:t>
                      </a:r>
                      <a:r>
                        <a:rPr lang="fr-FR" sz="780" noProof="0">
                          <a:latin typeface="Marianne Light" panose="02000000000000000000" pitchFamily="50" charset="0"/>
                          <a:cs typeface="Calibri"/>
                        </a:rPr>
                        <a:t> 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l'indemnité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suivi</a:t>
                      </a:r>
                      <a:r>
                        <a:rPr lang="fr-FR" sz="780" spc="30" noProof="0">
                          <a:latin typeface="Marianne Light" panose="02000000000000000000" pitchFamily="50" charset="0"/>
                          <a:cs typeface="Calibri"/>
                        </a:rPr>
                        <a:t> </a:t>
                      </a:r>
                      <a:r>
                        <a:rPr lang="fr-FR" sz="780" spc="-10" noProof="0">
                          <a:latin typeface="Marianne Light" panose="02000000000000000000" pitchFamily="50" charset="0"/>
                          <a:cs typeface="Calibri"/>
                        </a:rPr>
                        <a:t>et</a:t>
                      </a:r>
                      <a:r>
                        <a:rPr lang="fr-FR" sz="780" spc="-40" noProof="0">
                          <a:latin typeface="Marianne Light" panose="02000000000000000000" pitchFamily="50" charset="0"/>
                          <a:cs typeface="Calibri"/>
                        </a:rPr>
                        <a:t> </a:t>
                      </a:r>
                      <a:r>
                        <a:rPr lang="fr-FR" sz="780" spc="-10" noProof="0">
                          <a:latin typeface="Marianne Light" panose="02000000000000000000" pitchFamily="50" charset="0"/>
                          <a:cs typeface="Calibri"/>
                        </a:rPr>
                        <a:t>d'orientation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élèves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l'indemnité</a:t>
                      </a:r>
                      <a:r>
                        <a:rPr lang="fr-FR" sz="780" spc="15" noProof="0">
                          <a:latin typeface="Marianne Light" panose="02000000000000000000" pitchFamily="50" charset="0"/>
                          <a:cs typeface="Calibri"/>
                        </a:rPr>
                        <a:t> </a:t>
                      </a:r>
                      <a:r>
                        <a:rPr lang="fr-FR" sz="780" spc="-25" noProof="0">
                          <a:latin typeface="Marianne Light" panose="02000000000000000000" pitchFamily="50" charset="0"/>
                          <a:cs typeface="Calibri"/>
                        </a:rPr>
                        <a:t>de</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suivi</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0" noProof="0">
                          <a:latin typeface="Marianne Light" panose="02000000000000000000" pitchFamily="50" charset="0"/>
                          <a:cs typeface="Calibri"/>
                        </a:rPr>
                        <a:t> </a:t>
                      </a:r>
                      <a:r>
                        <a:rPr lang="fr-FR" sz="780" spc="-10" noProof="0">
                          <a:latin typeface="Marianne Light" panose="02000000000000000000" pitchFamily="50" charset="0"/>
                          <a:cs typeface="Calibri"/>
                        </a:rPr>
                        <a:t>d'accompagnement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élèves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précisant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missions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ouvrant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droit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à</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part</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fonctionnelle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ces</a:t>
                      </a:r>
                      <a:r>
                        <a:rPr lang="fr-FR" sz="780" spc="-5" noProof="0">
                          <a:latin typeface="Marianne Light" panose="02000000000000000000" pitchFamily="50" charset="0"/>
                          <a:cs typeface="Calibri"/>
                        </a:rPr>
                        <a:t> </a:t>
                      </a:r>
                      <a:r>
                        <a:rPr lang="fr-FR" sz="780" spc="-20" noProof="0">
                          <a:latin typeface="Marianne Light" panose="02000000000000000000" pitchFamily="50" charset="0"/>
                          <a:cs typeface="Calibri"/>
                        </a:rPr>
                        <a:t>deux</a:t>
                      </a:r>
                      <a:r>
                        <a:rPr lang="fr-FR" sz="780" spc="500" noProof="0">
                          <a:latin typeface="Marianne Light" panose="02000000000000000000" pitchFamily="50" charset="0"/>
                          <a:cs typeface="Calibri"/>
                        </a:rPr>
                        <a:t> </a:t>
                      </a:r>
                      <a:r>
                        <a:rPr lang="fr-FR" sz="780" spc="-10" noProof="0">
                          <a:latin typeface="Marianne Light" panose="02000000000000000000" pitchFamily="50" charset="0"/>
                          <a:cs typeface="Calibri"/>
                        </a:rPr>
                        <a:t>indemnités</a:t>
                      </a:r>
                      <a:endParaRPr lang="fr-FR" sz="780" noProof="0">
                        <a:latin typeface="Marianne Light" panose="02000000000000000000" pitchFamily="50" charset="0"/>
                        <a:cs typeface="Calibri"/>
                      </a:endParaRPr>
                    </a:p>
                  </a:txBody>
                  <a:tcPr marL="0" marR="0" marT="13811"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3">
                            <a:extLst>
                              <a:ext uri="{A12FA001-AC4F-418D-AE19-62706E023703}">
                                <ahyp:hlinkClr xmlns:ahyp="http://schemas.microsoft.com/office/drawing/2018/hyperlinkcolor" val="tx"/>
                              </a:ext>
                            </a:extLst>
                          </a:hlinkClick>
                        </a:rPr>
                        <a:t>MENH2319966A</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18574"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algn="ctr">
                        <a:lnSpc>
                          <a:spcPct val="100000"/>
                        </a:lnSpc>
                        <a:spcBef>
                          <a:spcPts val="5"/>
                        </a:spcBef>
                      </a:pPr>
                      <a:r>
                        <a:rPr lang="fr-FR" sz="700" spc="-10" noProof="0">
                          <a:latin typeface="Marianne Light" panose="02000000000000000000" pitchFamily="50" charset="0"/>
                          <a:cs typeface="Times New Roman"/>
                        </a:rPr>
                        <a:t>Arrêté</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1905" algn="ctr">
                        <a:lnSpc>
                          <a:spcPct val="100000"/>
                        </a:lnSpc>
                        <a:spcBef>
                          <a:spcPts val="5"/>
                        </a:spcBef>
                      </a:pPr>
                      <a:r>
                        <a:rPr lang="fr-FR" sz="700" spc="-25" noProof="0">
                          <a:latin typeface="Marianne Light" panose="02000000000000000000" pitchFamily="50" charset="0"/>
                          <a:cs typeface="Times New Roman"/>
                        </a:rPr>
                        <a:t>31</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5080" algn="ctr">
                        <a:lnSpc>
                          <a:spcPct val="100000"/>
                        </a:lnSpc>
                        <a:spcBef>
                          <a:spcPts val="5"/>
                        </a:spcBef>
                      </a:pPr>
                      <a:r>
                        <a:rPr lang="fr-FR" sz="700" spc="-10" noProof="0">
                          <a:latin typeface="Marianne Light" panose="02000000000000000000" pitchFamily="50" charset="0"/>
                          <a:cs typeface="Times New Roman"/>
                        </a:rPr>
                        <a:t>19/07/2023</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0"/>
                        </a:spcBef>
                      </a:pPr>
                      <a:endParaRPr lang="fr-FR" sz="700" noProof="0">
                        <a:latin typeface="Marianne Light" panose="02000000000000000000" pitchFamily="50" charset="0"/>
                        <a:cs typeface="Times New Roman"/>
                      </a:endParaRPr>
                    </a:p>
                    <a:p>
                      <a:pPr marL="10795" algn="ctr">
                        <a:lnSpc>
                          <a:spcPct val="100000"/>
                        </a:lnSpc>
                        <a:spcBef>
                          <a:spcPts val="5"/>
                        </a:spcBef>
                      </a:pPr>
                      <a:r>
                        <a:rPr lang="fr-FR" sz="700" spc="-10" noProof="0">
                          <a:latin typeface="Marianne Light" panose="02000000000000000000" pitchFamily="50" charset="0"/>
                          <a:cs typeface="Times New Roman"/>
                        </a:rPr>
                        <a:t>20/07/2023</a:t>
                      </a:r>
                      <a:endParaRPr lang="fr-FR" sz="700" noProof="0">
                        <a:latin typeface="Marianne Light" panose="02000000000000000000" pitchFamily="50" charset="0"/>
                        <a:cs typeface="Times New Roman"/>
                      </a:endParaRPr>
                    </a:p>
                  </a:txBody>
                  <a:tcPr marL="0" marR="0" marT="1143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77481">
                <a:tc>
                  <a:txBody>
                    <a:bodyPr/>
                    <a:lstStyle/>
                    <a:p>
                      <a:pPr marL="5715" algn="l">
                        <a:lnSpc>
                          <a:spcPct val="100000"/>
                        </a:lnSpc>
                        <a:spcBef>
                          <a:spcPts val="150"/>
                        </a:spcBef>
                      </a:pPr>
                      <a:r>
                        <a:rPr lang="fr-FR" sz="780" noProof="0">
                          <a:latin typeface="Marianne Light" panose="02000000000000000000" pitchFamily="50" charset="0"/>
                          <a:cs typeface="Calibri"/>
                        </a:rPr>
                        <a:t>Arrêté</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13 juillet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modifiant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l'arrêté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24</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novembre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2015</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fixant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les </a:t>
                      </a:r>
                      <a:r>
                        <a:rPr lang="fr-FR" sz="780" spc="-25" noProof="0">
                          <a:latin typeface="Marianne Light" panose="02000000000000000000" pitchFamily="50" charset="0"/>
                          <a:cs typeface="Calibri"/>
                        </a:rPr>
                        <a:t>taux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l'indemnité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responsabilité</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créée</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en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faveur</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des </a:t>
                      </a:r>
                      <a:r>
                        <a:rPr lang="fr-FR" sz="780" spc="-10" noProof="0">
                          <a:latin typeface="Marianne Light" panose="02000000000000000000" pitchFamily="50" charset="0"/>
                          <a:cs typeface="Calibri"/>
                        </a:rPr>
                        <a:t>personnels</a:t>
                      </a:r>
                      <a:r>
                        <a:rPr lang="fr-FR" sz="780" noProof="0">
                          <a:latin typeface="Marianne Light" panose="02000000000000000000" pitchFamily="50" charset="0"/>
                          <a:cs typeface="Calibri"/>
                        </a:rPr>
                        <a:t> </a:t>
                      </a:r>
                      <a:r>
                        <a:rPr lang="fr-FR" sz="780" spc="-10" noProof="0">
                          <a:latin typeface="Marianne Light" panose="02000000000000000000" pitchFamily="50" charset="0"/>
                          <a:cs typeface="Calibri"/>
                        </a:rPr>
                        <a:t>enseignants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exerçant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les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fonctions</a:t>
                      </a:r>
                      <a:r>
                        <a:rPr lang="fr-FR" sz="780" spc="7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directeur</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délégué</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aux</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formations</a:t>
                      </a:r>
                      <a:r>
                        <a:rPr lang="fr-FR" sz="780" spc="70" noProof="0">
                          <a:latin typeface="Marianne Light" panose="02000000000000000000" pitchFamily="50" charset="0"/>
                          <a:cs typeface="Calibri"/>
                        </a:rPr>
                        <a:t> </a:t>
                      </a:r>
                      <a:r>
                        <a:rPr lang="fr-FR" sz="780" spc="-10" noProof="0">
                          <a:latin typeface="Marianne Light" panose="02000000000000000000" pitchFamily="50" charset="0"/>
                          <a:cs typeface="Calibri"/>
                        </a:rPr>
                        <a:t>professionnelles</a:t>
                      </a:r>
                      <a:r>
                        <a:rPr lang="fr-FR" sz="780" spc="70" noProof="0">
                          <a:latin typeface="Marianne Light" panose="02000000000000000000" pitchFamily="50" charset="0"/>
                          <a:cs typeface="Calibri"/>
                        </a:rPr>
                        <a:t> </a:t>
                      </a:r>
                      <a:r>
                        <a:rPr lang="fr-FR" sz="780" spc="-25" noProof="0">
                          <a:latin typeface="Marianne Light" panose="02000000000000000000" pitchFamily="50" charset="0"/>
                          <a:cs typeface="Calibri"/>
                        </a:rPr>
                        <a:t>et </a:t>
                      </a:r>
                      <a:r>
                        <a:rPr lang="fr-FR" sz="780" spc="-10" noProof="0">
                          <a:latin typeface="Marianne Light" panose="02000000000000000000" pitchFamily="50" charset="0"/>
                          <a:cs typeface="Calibri"/>
                        </a:rPr>
                        <a:t>technologiques</a:t>
                      </a:r>
                      <a:endParaRPr lang="fr-FR" sz="780" noProof="0">
                        <a:latin typeface="Marianne Light" panose="02000000000000000000" pitchFamily="50" charset="0"/>
                        <a:cs typeface="Calibri"/>
                      </a:endParaRPr>
                    </a:p>
                  </a:txBody>
                  <a:tcPr marL="0" marR="0" marT="14288"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4">
                            <a:extLst>
                              <a:ext uri="{A12FA001-AC4F-418D-AE19-62706E023703}">
                                <ahyp:hlinkClr xmlns:ahyp="http://schemas.microsoft.com/office/drawing/2018/hyperlinkcolor" val="tx"/>
                              </a:ext>
                            </a:extLst>
                          </a:hlinkClick>
                        </a:rPr>
                        <a:t>MENH2319427A</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1905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5"/>
                        </a:spcBef>
                      </a:pPr>
                      <a:endParaRPr lang="fr-FR" sz="700" noProof="0">
                        <a:latin typeface="Marianne Light" panose="02000000000000000000" pitchFamily="50" charset="0"/>
                        <a:cs typeface="Times New Roman"/>
                      </a:endParaRPr>
                    </a:p>
                    <a:p>
                      <a:pPr algn="ctr">
                        <a:lnSpc>
                          <a:spcPct val="100000"/>
                        </a:lnSpc>
                      </a:pPr>
                      <a:r>
                        <a:rPr lang="fr-FR" sz="700" spc="-10" noProof="0">
                          <a:latin typeface="Marianne Light" panose="02000000000000000000" pitchFamily="50" charset="0"/>
                          <a:cs typeface="Times New Roman"/>
                        </a:rPr>
                        <a:t>Arrêté</a:t>
                      </a:r>
                      <a:endParaRPr lang="fr-FR" sz="700" noProof="0">
                        <a:latin typeface="Marianne Light" panose="02000000000000000000" pitchFamily="50" charset="0"/>
                        <a:cs typeface="Times New Roman"/>
                      </a:endParaRPr>
                    </a:p>
                  </a:txBody>
                  <a:tcPr marL="0" marR="0" marT="119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5"/>
                        </a:spcBef>
                      </a:pPr>
                      <a:endParaRPr lang="fr-FR" sz="700" noProof="0">
                        <a:latin typeface="Marianne Light" panose="02000000000000000000" pitchFamily="50" charset="0"/>
                        <a:cs typeface="Times New Roman"/>
                      </a:endParaRPr>
                    </a:p>
                    <a:p>
                      <a:pPr marL="1905" algn="ctr">
                        <a:lnSpc>
                          <a:spcPct val="100000"/>
                        </a:lnSpc>
                      </a:pPr>
                      <a:r>
                        <a:rPr lang="fr-FR" sz="700" spc="-25" noProof="0">
                          <a:latin typeface="Marianne Light" panose="02000000000000000000" pitchFamily="50" charset="0"/>
                          <a:cs typeface="Times New Roman"/>
                        </a:rPr>
                        <a:t>33</a:t>
                      </a:r>
                      <a:endParaRPr lang="fr-FR" sz="700" noProof="0">
                        <a:latin typeface="Marianne Light" panose="02000000000000000000" pitchFamily="50" charset="0"/>
                        <a:cs typeface="Times New Roman"/>
                      </a:endParaRPr>
                    </a:p>
                  </a:txBody>
                  <a:tcPr marL="0" marR="0" marT="119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5"/>
                        </a:spcBef>
                      </a:pPr>
                      <a:endParaRPr lang="fr-FR" sz="700" noProof="0">
                        <a:latin typeface="Marianne Light" panose="02000000000000000000" pitchFamily="50" charset="0"/>
                        <a:cs typeface="Times New Roman"/>
                      </a:endParaRPr>
                    </a:p>
                    <a:p>
                      <a:pPr marL="5715" algn="ctr">
                        <a:lnSpc>
                          <a:spcPct val="100000"/>
                        </a:lnSpc>
                      </a:pPr>
                      <a:r>
                        <a:rPr lang="fr-FR" sz="700" spc="-10" noProof="0">
                          <a:latin typeface="Marianne Light" panose="02000000000000000000" pitchFamily="50" charset="0"/>
                          <a:cs typeface="Times New Roman"/>
                        </a:rPr>
                        <a:t>13/07/2023</a:t>
                      </a:r>
                      <a:endParaRPr lang="fr-FR" sz="700" noProof="0">
                        <a:latin typeface="Marianne Light" panose="02000000000000000000" pitchFamily="50" charset="0"/>
                        <a:cs typeface="Times New Roman"/>
                      </a:endParaRPr>
                    </a:p>
                  </a:txBody>
                  <a:tcPr marL="0" marR="0" marT="119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25"/>
                        </a:spcBef>
                      </a:pPr>
                      <a:endParaRPr lang="fr-FR" sz="700" noProof="0">
                        <a:latin typeface="Marianne Light" panose="02000000000000000000" pitchFamily="50" charset="0"/>
                        <a:cs typeface="Times New Roman"/>
                      </a:endParaRPr>
                    </a:p>
                    <a:p>
                      <a:pPr marL="11430" algn="ctr">
                        <a:lnSpc>
                          <a:spcPct val="100000"/>
                        </a:lnSpc>
                      </a:pPr>
                      <a:r>
                        <a:rPr lang="fr-FR" sz="700" spc="-10" noProof="0">
                          <a:latin typeface="Marianne Light" panose="02000000000000000000" pitchFamily="50" charset="0"/>
                          <a:cs typeface="Times New Roman"/>
                        </a:rPr>
                        <a:t>21/07/2023</a:t>
                      </a:r>
                      <a:endParaRPr lang="fr-FR" sz="700" noProof="0">
                        <a:latin typeface="Marianne Light" panose="02000000000000000000" pitchFamily="50" charset="0"/>
                        <a:cs typeface="Times New Roman"/>
                      </a:endParaRPr>
                    </a:p>
                  </a:txBody>
                  <a:tcPr marL="0" marR="0" marT="119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89736">
                <a:tc>
                  <a:txBody>
                    <a:bodyPr/>
                    <a:lstStyle/>
                    <a:p>
                      <a:pPr marL="5715" algn="l">
                        <a:lnSpc>
                          <a:spcPct val="100000"/>
                        </a:lnSpc>
                        <a:spcBef>
                          <a:spcPts val="114"/>
                        </a:spcBef>
                      </a:pPr>
                      <a:r>
                        <a:rPr lang="fr-FR" sz="780" noProof="0">
                          <a:latin typeface="Marianne Light" panose="02000000000000000000" pitchFamily="50" charset="0"/>
                          <a:cs typeface="Calibri"/>
                        </a:rPr>
                        <a:t>Arrêté</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18</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juillet</a:t>
                      </a:r>
                      <a:r>
                        <a:rPr lang="fr-FR" sz="780" spc="5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relatif</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parcours</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Ambition</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emploi</a:t>
                      </a:r>
                      <a:endParaRPr lang="fr-FR" sz="780" noProof="0">
                        <a:latin typeface="Marianne Light" panose="02000000000000000000" pitchFamily="50" charset="0"/>
                        <a:cs typeface="Calibri"/>
                      </a:endParaRPr>
                    </a:p>
                  </a:txBody>
                  <a:tcPr marL="0" marR="0" marT="1095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5">
                            <a:extLst>
                              <a:ext uri="{A12FA001-AC4F-418D-AE19-62706E023703}">
                                <ahyp:hlinkClr xmlns:ahyp="http://schemas.microsoft.com/office/drawing/2018/hyperlinkcolor" val="tx"/>
                              </a:ext>
                            </a:extLst>
                          </a:hlinkClick>
                        </a:rPr>
                        <a:t>MENE2318171A</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9525" marB="0" anchor="ctr">
                    <a:lnL w="6350">
                      <a:solidFill>
                        <a:srgbClr val="000000"/>
                      </a:solidFill>
                      <a:prstDash val="solid"/>
                    </a:lnL>
                    <a:lnR w="6350">
                      <a:solidFill>
                        <a:srgbClr val="000000"/>
                      </a:solidFill>
                      <a:prstDash val="solid"/>
                    </a:lnR>
                    <a:lnT w="6350">
                      <a:solidFill>
                        <a:srgbClr val="000000"/>
                      </a:solidFill>
                      <a:prstDash val="solid"/>
                    </a:lnT>
                    <a:lnB w="12700">
                      <a:solidFill>
                        <a:srgbClr val="0462C1"/>
                      </a:solidFill>
                      <a:prstDash val="solid"/>
                    </a:lnB>
                  </a:tcPr>
                </a:tc>
                <a:tc>
                  <a:txBody>
                    <a:bodyPr/>
                    <a:lstStyle/>
                    <a:p>
                      <a:pPr algn="ctr">
                        <a:lnSpc>
                          <a:spcPct val="100000"/>
                        </a:lnSpc>
                        <a:spcBef>
                          <a:spcPts val="20"/>
                        </a:spcBef>
                      </a:pPr>
                      <a:r>
                        <a:rPr lang="fr-FR" sz="700" spc="-10" noProof="0">
                          <a:latin typeface="Marianne Light" panose="02000000000000000000" pitchFamily="50" charset="0"/>
                          <a:cs typeface="Times New Roman"/>
                        </a:rPr>
                        <a:t>Arrêté</a:t>
                      </a:r>
                      <a:endParaRPr lang="fr-FR" sz="700" noProof="0">
                        <a:latin typeface="Marianne Light" panose="02000000000000000000" pitchFamily="50" charset="0"/>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0"/>
                        </a:spcBef>
                      </a:pPr>
                      <a:r>
                        <a:rPr lang="fr-FR" sz="700" spc="-25" noProof="0">
                          <a:latin typeface="Marianne Light" panose="02000000000000000000" pitchFamily="50" charset="0"/>
                          <a:cs typeface="Times New Roman"/>
                        </a:rPr>
                        <a:t>20</a:t>
                      </a:r>
                      <a:endParaRPr lang="fr-FR" sz="700" noProof="0">
                        <a:latin typeface="Marianne Light" panose="02000000000000000000" pitchFamily="50" charset="0"/>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 algn="ctr">
                        <a:lnSpc>
                          <a:spcPct val="100000"/>
                        </a:lnSpc>
                        <a:spcBef>
                          <a:spcPts val="20"/>
                        </a:spcBef>
                      </a:pPr>
                      <a:r>
                        <a:rPr lang="fr-FR" sz="700" spc="-10" noProof="0">
                          <a:latin typeface="Marianne Light" panose="02000000000000000000" pitchFamily="50" charset="0"/>
                          <a:cs typeface="Times New Roman"/>
                        </a:rPr>
                        <a:t>18/07/2023</a:t>
                      </a:r>
                      <a:endParaRPr lang="fr-FR" sz="700" noProof="0">
                        <a:latin typeface="Marianne Light" panose="02000000000000000000" pitchFamily="50" charset="0"/>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gn="ctr">
                        <a:lnSpc>
                          <a:spcPct val="100000"/>
                        </a:lnSpc>
                        <a:spcBef>
                          <a:spcPts val="20"/>
                        </a:spcBef>
                      </a:pPr>
                      <a:r>
                        <a:rPr lang="fr-FR" sz="700" spc="-10" noProof="0">
                          <a:latin typeface="Marianne Light" panose="02000000000000000000" pitchFamily="50" charset="0"/>
                          <a:cs typeface="Times New Roman"/>
                        </a:rPr>
                        <a:t>28/07/2023</a:t>
                      </a:r>
                      <a:endParaRPr lang="fr-FR" sz="700" noProof="0">
                        <a:latin typeface="Marianne Light" panose="02000000000000000000" pitchFamily="50" charset="0"/>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17374">
                <a:tc>
                  <a:txBody>
                    <a:bodyPr/>
                    <a:lstStyle/>
                    <a:p>
                      <a:pPr marL="5715" algn="l">
                        <a:lnSpc>
                          <a:spcPct val="100000"/>
                        </a:lnSpc>
                        <a:spcBef>
                          <a:spcPts val="190"/>
                        </a:spcBef>
                      </a:pPr>
                      <a:r>
                        <a:rPr lang="fr-FR" sz="780" noProof="0">
                          <a:latin typeface="Marianne Light" panose="02000000000000000000" pitchFamily="50" charset="0"/>
                          <a:cs typeface="Calibri"/>
                        </a:rPr>
                        <a:t>Part</a:t>
                      </a:r>
                      <a:r>
                        <a:rPr lang="fr-FR" sz="780" spc="30" noProof="0">
                          <a:latin typeface="Marianne Light" panose="02000000000000000000" pitchFamily="50" charset="0"/>
                          <a:cs typeface="Calibri"/>
                        </a:rPr>
                        <a:t> </a:t>
                      </a:r>
                      <a:r>
                        <a:rPr lang="fr-FR" sz="780" spc="-10" noProof="0">
                          <a:latin typeface="Marianne Light" panose="02000000000000000000" pitchFamily="50" charset="0"/>
                          <a:cs typeface="Calibri"/>
                        </a:rPr>
                        <a:t>fonctionnelle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l’ISOE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l’ISAE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sein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des </a:t>
                      </a:r>
                      <a:r>
                        <a:rPr lang="fr-FR" sz="780" spc="-10" noProof="0">
                          <a:latin typeface="Marianne Light" panose="02000000000000000000" pitchFamily="50" charset="0"/>
                          <a:cs typeface="Calibri"/>
                        </a:rPr>
                        <a:t>écoles,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collèges,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lycées </a:t>
                      </a:r>
                      <a:r>
                        <a:rPr lang="fr-FR" sz="780" spc="-10" noProof="0">
                          <a:latin typeface="Marianne Light" panose="02000000000000000000" pitchFamily="50" charset="0"/>
                          <a:cs typeface="Calibri"/>
                        </a:rPr>
                        <a:t>d’enseignement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général</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spc="-10" noProof="0">
                          <a:latin typeface="Marianne Light" panose="02000000000000000000" pitchFamily="50" charset="0"/>
                          <a:cs typeface="Calibri"/>
                        </a:rPr>
                        <a:t>technologique </a:t>
                      </a:r>
                      <a:r>
                        <a:rPr lang="fr-FR" sz="780" noProof="0">
                          <a:latin typeface="Marianne Light" panose="02000000000000000000" pitchFamily="50" charset="0"/>
                          <a:cs typeface="Calibri"/>
                        </a:rPr>
                        <a:t>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lycées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professionnels</a:t>
                      </a:r>
                      <a:endParaRPr lang="fr-FR" sz="780" noProof="0">
                        <a:latin typeface="Marianne Light" panose="02000000000000000000" pitchFamily="50" charset="0"/>
                        <a:cs typeface="Calibri"/>
                      </a:endParaRPr>
                    </a:p>
                  </a:txBody>
                  <a:tcPr marL="0" marR="0" marT="18098"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6">
                            <a:extLst>
                              <a:ext uri="{A12FA001-AC4F-418D-AE19-62706E023703}">
                                <ahyp:hlinkClr xmlns:ahyp="http://schemas.microsoft.com/office/drawing/2018/hyperlinkcolor" val="tx"/>
                              </a:ext>
                            </a:extLst>
                          </a:hlinkClick>
                        </a:rPr>
                        <a:t>MENH2320037N</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7149" marB="0" anchor="ctr">
                    <a:lnL w="6350">
                      <a:solidFill>
                        <a:srgbClr val="000000"/>
                      </a:solidFill>
                      <a:prstDash val="solid"/>
                    </a:lnL>
                    <a:lnR w="6350">
                      <a:solidFill>
                        <a:srgbClr val="000000"/>
                      </a:solidFill>
                      <a:prstDash val="solid"/>
                    </a:lnR>
                    <a:lnT w="12700">
                      <a:solidFill>
                        <a:srgbClr val="0462C1"/>
                      </a:solidFill>
                      <a:prstDash val="solid"/>
                    </a:lnT>
                    <a:lnB w="6350">
                      <a:solidFill>
                        <a:srgbClr val="000000"/>
                      </a:solidFill>
                      <a:prstDash val="solid"/>
                    </a:lnB>
                  </a:tcPr>
                </a:tc>
                <a:tc>
                  <a:txBody>
                    <a:bodyPr/>
                    <a:lstStyle/>
                    <a:p>
                      <a:pPr marL="5080" algn="ctr">
                        <a:lnSpc>
                          <a:spcPct val="100000"/>
                        </a:lnSpc>
                        <a:spcBef>
                          <a:spcPts val="420"/>
                        </a:spcBef>
                      </a:pPr>
                      <a:r>
                        <a:rPr lang="fr-FR" sz="700" spc="-25" noProof="0">
                          <a:latin typeface="Marianne Light" panose="02000000000000000000" pitchFamily="50" charset="0"/>
                          <a:cs typeface="Times New Roman"/>
                        </a:rPr>
                        <a:t>NDS</a:t>
                      </a:r>
                      <a:endParaRPr lang="fr-FR" sz="700" noProof="0">
                        <a:latin typeface="Marianne Light" panose="02000000000000000000" pitchFamily="50" charset="0"/>
                        <a:cs typeface="Times New Roman"/>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Bo 30</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20/07/2023</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27/07/2023</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75668">
                <a:tc>
                  <a:txBody>
                    <a:bodyPr/>
                    <a:lstStyle/>
                    <a:p>
                      <a:pPr marL="5715" marR="17145" algn="l">
                        <a:lnSpc>
                          <a:spcPct val="100000"/>
                        </a:lnSpc>
                        <a:spcBef>
                          <a:spcPts val="130"/>
                        </a:spcBef>
                      </a:pPr>
                      <a:r>
                        <a:rPr lang="fr-FR" sz="780" noProof="0">
                          <a:latin typeface="Marianne Light" panose="02000000000000000000" pitchFamily="50" charset="0"/>
                          <a:cs typeface="Calibri"/>
                        </a:rPr>
                        <a:t>Mission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contrôle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pédagogique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formations</a:t>
                      </a:r>
                      <a:r>
                        <a:rPr lang="fr-FR" sz="780" spc="65" noProof="0">
                          <a:latin typeface="Marianne Light" panose="02000000000000000000" pitchFamily="50" charset="0"/>
                          <a:cs typeface="Calibri"/>
                        </a:rPr>
                        <a:t> </a:t>
                      </a:r>
                      <a:r>
                        <a:rPr lang="fr-FR" sz="780" noProof="0">
                          <a:latin typeface="Marianne Light" panose="02000000000000000000" pitchFamily="50" charset="0"/>
                          <a:cs typeface="Calibri"/>
                        </a:rPr>
                        <a:t>par</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apprentissage,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sa</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place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dans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collèges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d’inspecteurs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rôle</a:t>
                      </a:r>
                      <a:r>
                        <a:rPr lang="fr-FR" sz="780" spc="5" noProof="0">
                          <a:latin typeface="Marianne Light" panose="02000000000000000000" pitchFamily="50" charset="0"/>
                          <a:cs typeface="Calibri"/>
                        </a:rPr>
                        <a:t> </a:t>
                      </a:r>
                      <a:r>
                        <a:rPr lang="fr-FR" sz="780" spc="-25" noProof="0">
                          <a:latin typeface="Marianne Light" panose="02000000000000000000" pitchFamily="50" charset="0"/>
                          <a:cs typeface="Calibri"/>
                        </a:rPr>
                        <a:t>de</a:t>
                      </a:r>
                      <a:r>
                        <a:rPr lang="fr-FR" sz="780" spc="500" noProof="0">
                          <a:latin typeface="Marianne Light" panose="02000000000000000000" pitchFamily="50" charset="0"/>
                          <a:cs typeface="Calibri"/>
                        </a:rPr>
                        <a:t> </a:t>
                      </a:r>
                      <a:r>
                        <a:rPr lang="fr-FR" sz="780" spc="-10" noProof="0">
                          <a:latin typeface="Marianne Light" panose="02000000000000000000" pitchFamily="50" charset="0"/>
                          <a:cs typeface="Calibri"/>
                        </a:rPr>
                        <a:t>l’inspecteur-coordonnateur</a:t>
                      </a:r>
                      <a:endParaRPr lang="fr-FR" sz="780" noProof="0">
                        <a:latin typeface="Marianne Light" panose="02000000000000000000" pitchFamily="50" charset="0"/>
                        <a:cs typeface="Calibri"/>
                      </a:endParaRPr>
                    </a:p>
                  </a:txBody>
                  <a:tcPr marL="0" marR="0" marT="123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7">
                            <a:extLst>
                              <a:ext uri="{A12FA001-AC4F-418D-AE19-62706E023703}">
                                <ahyp:hlinkClr xmlns:ahyp="http://schemas.microsoft.com/office/drawing/2018/hyperlinkcolor" val="tx"/>
                              </a:ext>
                            </a:extLst>
                          </a:hlinkClick>
                        </a:rPr>
                        <a:t>MENE2310972C</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762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25"/>
                        </a:spcBef>
                      </a:pPr>
                      <a:r>
                        <a:rPr lang="fr-FR" sz="700" spc="-10" noProof="0">
                          <a:latin typeface="Marianne Light" panose="02000000000000000000" pitchFamily="50" charset="0"/>
                          <a:cs typeface="Times New Roman"/>
                        </a:rPr>
                        <a:t>Circulaire</a:t>
                      </a:r>
                      <a:endParaRPr lang="fr-FR" sz="700" noProof="0">
                        <a:latin typeface="Marianne Light" panose="02000000000000000000" pitchFamily="50" charset="0"/>
                        <a:cs typeface="Times New Roman"/>
                      </a:endParaRPr>
                    </a:p>
                  </a:txBody>
                  <a:tcPr marL="0" marR="0" marT="40481"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Bo 29</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19/06/2023</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20/07/2023</a:t>
                      </a: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90190">
                <a:tc>
                  <a:txBody>
                    <a:bodyPr/>
                    <a:lstStyle/>
                    <a:p>
                      <a:pPr marL="5715" algn="l">
                        <a:lnSpc>
                          <a:spcPct val="100000"/>
                        </a:lnSpc>
                        <a:spcBef>
                          <a:spcPts val="120"/>
                        </a:spcBef>
                      </a:pPr>
                      <a:r>
                        <a:rPr lang="fr-FR" sz="780" spc="-10" noProof="0">
                          <a:latin typeface="Marianne Light" panose="02000000000000000000" pitchFamily="50" charset="0"/>
                          <a:cs typeface="Calibri"/>
                        </a:rPr>
                        <a:t>Parcours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Tous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droits </a:t>
                      </a:r>
                      <a:r>
                        <a:rPr lang="fr-FR" sz="780" spc="-10" noProof="0">
                          <a:latin typeface="Marianne Light" panose="02000000000000000000" pitchFamily="50" charset="0"/>
                          <a:cs typeface="Calibri"/>
                        </a:rPr>
                        <a:t>ouverts</a:t>
                      </a:r>
                      <a:endParaRPr lang="fr-FR" sz="780" noProof="0">
                        <a:latin typeface="Marianne Light" panose="02000000000000000000" pitchFamily="50" charset="0"/>
                        <a:cs typeface="Calibri"/>
                      </a:endParaRPr>
                    </a:p>
                  </a:txBody>
                  <a:tcPr marL="0" marR="0" marT="11430" marB="0" anchor="ctr">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8">
                            <a:extLst>
                              <a:ext uri="{A12FA001-AC4F-418D-AE19-62706E023703}">
                                <ahyp:hlinkClr xmlns:ahyp="http://schemas.microsoft.com/office/drawing/2018/hyperlinkcolor" val="tx"/>
                              </a:ext>
                            </a:extLst>
                          </a:hlinkClick>
                        </a:rPr>
                        <a:t>MENE2315401C</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a:solidFill>
                        <a:srgbClr val="0462C1"/>
                      </a:solidFill>
                      <a:prstDash val="solid"/>
                    </a:lnB>
                  </a:tcPr>
                </a:tc>
                <a:tc>
                  <a:txBody>
                    <a:bodyPr/>
                    <a:lstStyle/>
                    <a:p>
                      <a:pPr marL="2540" algn="ctr">
                        <a:lnSpc>
                          <a:spcPct val="100000"/>
                        </a:lnSpc>
                        <a:spcBef>
                          <a:spcPts val="30"/>
                        </a:spcBef>
                      </a:pPr>
                      <a:r>
                        <a:rPr lang="fr-FR" sz="700" spc="-10" noProof="0">
                          <a:latin typeface="Marianne Light" panose="02000000000000000000" pitchFamily="50" charset="0"/>
                          <a:cs typeface="Times New Roman"/>
                        </a:rPr>
                        <a:t>Circulaire</a:t>
                      </a:r>
                      <a:endParaRPr lang="fr-FR" sz="700" noProof="0">
                        <a:latin typeface="Marianne Light" panose="02000000000000000000" pitchFamily="50" charset="0"/>
                        <a:cs typeface="Times New Roman"/>
                      </a:endParaRPr>
                    </a:p>
                  </a:txBody>
                  <a:tcPr marL="0" marR="0" marT="2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Bo 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18/07/2023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gn="ctr">
                        <a:lnSpc>
                          <a:spcPct val="100000"/>
                        </a:lnSpc>
                      </a:pPr>
                      <a:r>
                        <a:rPr lang="fr-FR" sz="700" noProof="0">
                          <a:latin typeface="Marianne Light" panose="02000000000000000000" pitchFamily="50" charset="0"/>
                          <a:cs typeface="Times New Roman"/>
                        </a:rPr>
                        <a:t>20/07/2023</a:t>
                      </a:r>
                    </a:p>
                  </a:txBody>
                  <a:tcPr marL="0" marR="0" marT="0" marB="0" anchor="ctr">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15"/>
                  </a:ext>
                </a:extLst>
              </a:tr>
              <a:tr h="170535">
                <a:tc>
                  <a:txBody>
                    <a:bodyPr/>
                    <a:lstStyle/>
                    <a:p>
                      <a:pPr marL="5715" algn="l">
                        <a:lnSpc>
                          <a:spcPct val="100000"/>
                        </a:lnSpc>
                        <a:spcBef>
                          <a:spcPts val="195"/>
                        </a:spcBef>
                      </a:pPr>
                      <a:r>
                        <a:rPr lang="fr-FR" sz="780" noProof="0">
                          <a:latin typeface="Marianne Light" panose="02000000000000000000" pitchFamily="50" charset="0"/>
                          <a:cs typeface="Calibri"/>
                        </a:rPr>
                        <a:t>Décret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30" noProof="0">
                          <a:latin typeface="Marianne Light" panose="02000000000000000000" pitchFamily="50" charset="0"/>
                          <a:cs typeface="Calibri"/>
                        </a:rPr>
                        <a:t> </a:t>
                      </a:r>
                      <a:r>
                        <a:rPr lang="fr-FR" sz="780" spc="-20" noProof="0">
                          <a:latin typeface="Marianne Light" panose="02000000000000000000" pitchFamily="50" charset="0"/>
                          <a:cs typeface="Calibri"/>
                        </a:rPr>
                        <a:t>2023-</a:t>
                      </a:r>
                      <a:r>
                        <a:rPr lang="fr-FR" sz="780" noProof="0">
                          <a:latin typeface="Marianne Light" panose="02000000000000000000" pitchFamily="50" charset="0"/>
                          <a:cs typeface="Calibri"/>
                        </a:rPr>
                        <a:t>763 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10</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2023 </a:t>
                      </a:r>
                      <a:r>
                        <a:rPr lang="fr-FR" sz="780" spc="-10" noProof="0">
                          <a:latin typeface="Marianne Light" panose="02000000000000000000" pitchFamily="50" charset="0"/>
                          <a:cs typeface="Calibri"/>
                        </a:rPr>
                        <a:t>modifiant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les </a:t>
                      </a:r>
                      <a:r>
                        <a:rPr lang="fr-FR" sz="780" spc="-10" noProof="0">
                          <a:latin typeface="Marianne Light" panose="02000000000000000000" pitchFamily="50" charset="0"/>
                          <a:cs typeface="Calibri"/>
                        </a:rPr>
                        <a:t>dispositions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code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l'éducation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relatives au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label</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 Lycée</a:t>
                      </a:r>
                      <a:r>
                        <a:rPr lang="fr-FR" sz="780" spc="10" noProof="0">
                          <a:latin typeface="Marianne Light" panose="02000000000000000000" pitchFamily="50" charset="0"/>
                          <a:cs typeface="Calibri"/>
                        </a:rPr>
                        <a:t> </a:t>
                      </a:r>
                      <a:r>
                        <a:rPr lang="fr-FR" sz="780" spc="-25" noProof="0">
                          <a:latin typeface="Marianne Light" panose="02000000000000000000" pitchFamily="50" charset="0"/>
                          <a:cs typeface="Calibri"/>
                        </a:rPr>
                        <a:t>des </a:t>
                      </a:r>
                      <a:r>
                        <a:rPr lang="fr-FR" sz="780" noProof="0">
                          <a:latin typeface="Marianne Light" panose="02000000000000000000" pitchFamily="50" charset="0"/>
                          <a:cs typeface="Calibri"/>
                        </a:rPr>
                        <a:t>métiers </a:t>
                      </a:r>
                      <a:r>
                        <a:rPr lang="fr-FR" sz="780" spc="-50" noProof="0">
                          <a:latin typeface="Marianne Light" panose="02000000000000000000" pitchFamily="50" charset="0"/>
                          <a:cs typeface="Calibri"/>
                        </a:rPr>
                        <a:t>»</a:t>
                      </a:r>
                      <a:endParaRPr lang="fr-FR" sz="780" noProof="0">
                        <a:latin typeface="Marianne Light" panose="02000000000000000000" pitchFamily="50" charset="0"/>
                        <a:cs typeface="Calibri"/>
                      </a:endParaRPr>
                    </a:p>
                  </a:txBody>
                  <a:tcPr marL="0" marR="0" marT="18574" marB="0" anchor="ctr">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19">
                            <a:extLst>
                              <a:ext uri="{A12FA001-AC4F-418D-AE19-62706E023703}">
                                <ahyp:hlinkClr xmlns:ahyp="http://schemas.microsoft.com/office/drawing/2018/hyperlinkcolor" val="tx"/>
                              </a:ext>
                            </a:extLst>
                          </a:hlinkClick>
                        </a:rPr>
                        <a:t>MENE2319577D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8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462C1"/>
                      </a:solidFill>
                      <a:prstDash val="solid"/>
                      <a:round/>
                      <a:headEnd type="none" w="med" len="med"/>
                      <a:tailEnd type="none" w="med" len="med"/>
                    </a:lnT>
                    <a:lnB w="6350">
                      <a:solidFill>
                        <a:srgbClr val="000000"/>
                      </a:solidFill>
                      <a:prstDash val="solid"/>
                    </a:lnB>
                  </a:tcPr>
                </a:tc>
                <a:tc>
                  <a:txBody>
                    <a:bodyPr/>
                    <a:lstStyle/>
                    <a:p>
                      <a:pPr marL="9525" algn="ctr">
                        <a:lnSpc>
                          <a:spcPct val="100000"/>
                        </a:lnSpc>
                        <a:spcBef>
                          <a:spcPts val="430"/>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40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1430" algn="ctr">
                        <a:lnSpc>
                          <a:spcPct val="100000"/>
                        </a:lnSpc>
                        <a:spcBef>
                          <a:spcPts val="430"/>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763</a:t>
                      </a:r>
                      <a:endParaRPr lang="fr-FR" sz="700" noProof="0">
                        <a:latin typeface="Marianne Light" panose="02000000000000000000" pitchFamily="50" charset="0"/>
                        <a:cs typeface="Times New Roman"/>
                      </a:endParaRPr>
                    </a:p>
                  </a:txBody>
                  <a:tcPr marL="0" marR="0" marT="40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5080" algn="ctr">
                        <a:lnSpc>
                          <a:spcPct val="100000"/>
                        </a:lnSpc>
                        <a:spcBef>
                          <a:spcPts val="430"/>
                        </a:spcBef>
                      </a:pPr>
                      <a:r>
                        <a:rPr lang="fr-FR" sz="700" spc="-10" noProof="0">
                          <a:latin typeface="Marianne Light" panose="02000000000000000000" pitchFamily="50" charset="0"/>
                          <a:cs typeface="Times New Roman"/>
                        </a:rPr>
                        <a:t>12/08/2023</a:t>
                      </a:r>
                      <a:endParaRPr lang="fr-FR" sz="700" noProof="0">
                        <a:latin typeface="Marianne Light" panose="02000000000000000000" pitchFamily="50" charset="0"/>
                        <a:cs typeface="Times New Roman"/>
                      </a:endParaRPr>
                    </a:p>
                  </a:txBody>
                  <a:tcPr marL="0" marR="0" marT="40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795" algn="ctr">
                        <a:lnSpc>
                          <a:spcPct val="100000"/>
                        </a:lnSpc>
                        <a:spcBef>
                          <a:spcPts val="430"/>
                        </a:spcBef>
                      </a:pPr>
                      <a:r>
                        <a:rPr lang="fr-FR" sz="700" spc="-10" noProof="0">
                          <a:latin typeface="Marianne Light" panose="02000000000000000000" pitchFamily="50" charset="0"/>
                          <a:cs typeface="Times New Roman"/>
                        </a:rPr>
                        <a:t>10/08/2023</a:t>
                      </a:r>
                      <a:endParaRPr lang="fr-FR" sz="700" noProof="0">
                        <a:latin typeface="Marianne Light" panose="02000000000000000000" pitchFamily="50" charset="0"/>
                        <a:cs typeface="Times New Roman"/>
                      </a:endParaRPr>
                    </a:p>
                  </a:txBody>
                  <a:tcPr marL="0" marR="0" marT="40958" marB="0" anchor="ctr">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16"/>
                  </a:ext>
                </a:extLst>
              </a:tr>
              <a:tr h="262958">
                <a:tc>
                  <a:txBody>
                    <a:bodyPr/>
                    <a:lstStyle/>
                    <a:p>
                      <a:pPr marL="5715" marR="295275" algn="l">
                        <a:lnSpc>
                          <a:spcPct val="100000"/>
                        </a:lnSpc>
                        <a:spcBef>
                          <a:spcPts val="160"/>
                        </a:spcBef>
                      </a:pPr>
                      <a:r>
                        <a:rPr lang="fr-FR" sz="780" noProof="0">
                          <a:latin typeface="Marianne Light" panose="02000000000000000000" pitchFamily="50" charset="0"/>
                          <a:cs typeface="Calibri"/>
                        </a:rPr>
                        <a:t>Décret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35" noProof="0">
                          <a:latin typeface="Marianne Light" panose="02000000000000000000" pitchFamily="50" charset="0"/>
                          <a:cs typeface="Calibri"/>
                        </a:rPr>
                        <a:t> </a:t>
                      </a:r>
                      <a:r>
                        <a:rPr lang="fr-FR" sz="780" spc="-20" noProof="0">
                          <a:latin typeface="Marianne Light" panose="02000000000000000000" pitchFamily="50" charset="0"/>
                          <a:cs typeface="Calibri"/>
                        </a:rPr>
                        <a:t>2023-</a:t>
                      </a:r>
                      <a:r>
                        <a:rPr lang="fr-FR" sz="780" noProof="0">
                          <a:latin typeface="Marianne Light" panose="02000000000000000000" pitchFamily="50" charset="0"/>
                          <a:cs typeface="Calibri"/>
                        </a:rPr>
                        <a:t>764</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11</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portant</a:t>
                      </a:r>
                      <a:r>
                        <a:rPr lang="fr-FR" sz="780" spc="30" noProof="0">
                          <a:latin typeface="Marianne Light" panose="02000000000000000000" pitchFamily="50" charset="0"/>
                          <a:cs typeface="Calibri"/>
                        </a:rPr>
                        <a:t> </a:t>
                      </a:r>
                      <a:r>
                        <a:rPr lang="fr-FR" sz="780" spc="-10" noProof="0">
                          <a:latin typeface="Marianne Light" panose="02000000000000000000" pitchFamily="50" charset="0"/>
                          <a:cs typeface="Calibri"/>
                        </a:rPr>
                        <a:t>dispositions</a:t>
                      </a:r>
                      <a:r>
                        <a:rPr lang="fr-FR" sz="780" noProof="0">
                          <a:latin typeface="Marianne Light" panose="02000000000000000000" pitchFamily="50" charset="0"/>
                          <a:cs typeface="Calibri"/>
                        </a:rPr>
                        <a:t> particulières relatives à</a:t>
                      </a:r>
                      <a:r>
                        <a:rPr lang="fr-FR" sz="780" spc="-5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mise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en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œuvre</a:t>
                      </a:r>
                      <a:r>
                        <a:rPr lang="fr-FR" sz="780" spc="-65" noProof="0">
                          <a:latin typeface="Marianne Light" panose="02000000000000000000" pitchFamily="50" charset="0"/>
                          <a:cs typeface="Calibri"/>
                        </a:rPr>
                        <a:t> </a:t>
                      </a:r>
                      <a:r>
                        <a:rPr lang="fr-FR" sz="780" noProof="0">
                          <a:latin typeface="Marianne Light" panose="02000000000000000000" pitchFamily="50" charset="0"/>
                          <a:cs typeface="Calibri"/>
                        </a:rPr>
                        <a:t>de la</a:t>
                      </a:r>
                      <a:r>
                        <a:rPr lang="fr-FR" sz="780" spc="20" noProof="0">
                          <a:latin typeface="Marianne Light" panose="02000000000000000000" pitchFamily="50" charset="0"/>
                          <a:cs typeface="Calibri"/>
                        </a:rPr>
                        <a:t> </a:t>
                      </a:r>
                      <a:r>
                        <a:rPr lang="fr-FR" sz="780" spc="-20" noProof="0">
                          <a:latin typeface="Marianne Light" panose="02000000000000000000" pitchFamily="50" charset="0"/>
                          <a:cs typeface="Calibri"/>
                        </a:rPr>
                        <a:t>part </a:t>
                      </a:r>
                      <a:r>
                        <a:rPr lang="fr-FR" sz="780" spc="-10" noProof="0">
                          <a:latin typeface="Marianne Light" panose="02000000000000000000" pitchFamily="50" charset="0"/>
                          <a:cs typeface="Calibri"/>
                        </a:rPr>
                        <a:t>fonctionnelle</a:t>
                      </a:r>
                      <a:r>
                        <a:rPr lang="fr-FR" sz="780" spc="60"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sein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l'indemnité</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suivi</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d'orientation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des élèves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et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l'indemnité</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 suivi</a:t>
                      </a:r>
                      <a:r>
                        <a:rPr lang="fr-FR" sz="780" spc="15" noProof="0">
                          <a:latin typeface="Marianne Light" panose="02000000000000000000" pitchFamily="50" charset="0"/>
                          <a:cs typeface="Calibri"/>
                        </a:rPr>
                        <a:t> </a:t>
                      </a:r>
                      <a:r>
                        <a:rPr lang="fr-FR" sz="780" spc="-25" noProof="0">
                          <a:latin typeface="Marianne Light" panose="02000000000000000000" pitchFamily="50" charset="0"/>
                          <a:cs typeface="Calibri"/>
                        </a:rPr>
                        <a:t>et </a:t>
                      </a:r>
                      <a:r>
                        <a:rPr lang="fr-FR" sz="780" spc="-10" noProof="0">
                          <a:latin typeface="Marianne Light" panose="02000000000000000000" pitchFamily="50" charset="0"/>
                          <a:cs typeface="Calibri"/>
                        </a:rPr>
                        <a:t>d'accompagnement</a:t>
                      </a:r>
                      <a:r>
                        <a:rPr lang="fr-FR" sz="780" spc="120"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élèves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allouées</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aux</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maîtres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établissements</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d'enseignement </a:t>
                      </a:r>
                      <a:r>
                        <a:rPr lang="fr-FR" sz="780" noProof="0">
                          <a:latin typeface="Marianne Light" panose="02000000000000000000" pitchFamily="50" charset="0"/>
                          <a:cs typeface="Calibri"/>
                        </a:rPr>
                        <a:t>privés</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sous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contrat</a:t>
                      </a:r>
                      <a:endParaRPr lang="fr-FR" sz="780" noProof="0">
                        <a:latin typeface="Marianne Light" panose="02000000000000000000" pitchFamily="50" charset="0"/>
                        <a:cs typeface="Calibri"/>
                      </a:endParaRPr>
                    </a:p>
                  </a:txBody>
                  <a:tcPr marL="0" marR="0" marT="15240" marB="0" anchor="ctr">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270" algn="ctr" defTabSz="457239" rtl="0" eaLnBrk="1" latinLnBrk="0" hangingPunct="1">
                        <a:lnSpc>
                          <a:spcPct val="100000"/>
                        </a:lnSpc>
                        <a:spcBef>
                          <a:spcPts val="55"/>
                        </a:spcBef>
                      </a:pP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20">
                            <a:extLst>
                              <a:ext uri="{A12FA001-AC4F-418D-AE19-62706E023703}">
                                <ahyp:hlinkClr xmlns:ahyp="http://schemas.microsoft.com/office/drawing/2018/hyperlinkcolor" val="tx"/>
                              </a:ext>
                            </a:extLst>
                          </a:hlinkClick>
                        </a:rPr>
                        <a:t>MENF2312026D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20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spcBef>
                          <a:spcPts val="135"/>
                        </a:spcBef>
                      </a:pPr>
                      <a:endParaRPr lang="fr-FR" sz="700" noProof="0">
                        <a:latin typeface="Marianne Light" panose="02000000000000000000" pitchFamily="50" charset="0"/>
                        <a:cs typeface="Times New Roman"/>
                      </a:endParaRPr>
                    </a:p>
                    <a:p>
                      <a:pPr marL="9525" algn="ctr">
                        <a:lnSpc>
                          <a:spcPct val="100000"/>
                        </a:lnSpc>
                        <a:spcBef>
                          <a:spcPts val="5"/>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1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spcBef>
                          <a:spcPts val="135"/>
                        </a:spcBef>
                      </a:pPr>
                      <a:endParaRPr lang="fr-FR" sz="700" noProof="0">
                        <a:latin typeface="Marianne Light" panose="02000000000000000000" pitchFamily="50" charset="0"/>
                        <a:cs typeface="Times New Roman"/>
                      </a:endParaRPr>
                    </a:p>
                    <a:p>
                      <a:pPr marL="11430" algn="ctr">
                        <a:lnSpc>
                          <a:spcPct val="100000"/>
                        </a:lnSpc>
                        <a:spcBef>
                          <a:spcPts val="5"/>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764</a:t>
                      </a:r>
                      <a:endParaRPr lang="fr-FR" sz="700" noProof="0">
                        <a:latin typeface="Marianne Light" panose="02000000000000000000" pitchFamily="50" charset="0"/>
                        <a:cs typeface="Times New Roman"/>
                      </a:endParaRPr>
                    </a:p>
                  </a:txBody>
                  <a:tcPr marL="0" marR="0" marT="1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spcBef>
                          <a:spcPts val="135"/>
                        </a:spcBef>
                      </a:pPr>
                      <a:endParaRPr lang="fr-FR" sz="700" noProof="0">
                        <a:latin typeface="Marianne Light" panose="02000000000000000000" pitchFamily="50" charset="0"/>
                        <a:cs typeface="Times New Roman"/>
                      </a:endParaRPr>
                    </a:p>
                    <a:p>
                      <a:pPr marL="5715" algn="ctr">
                        <a:lnSpc>
                          <a:spcPct val="100000"/>
                        </a:lnSpc>
                        <a:spcBef>
                          <a:spcPts val="5"/>
                        </a:spcBef>
                      </a:pPr>
                      <a:r>
                        <a:rPr lang="fr-FR" sz="700" spc="-10" noProof="0">
                          <a:latin typeface="Marianne Light" panose="02000000000000000000" pitchFamily="50" charset="0"/>
                          <a:cs typeface="Times New Roman"/>
                        </a:rPr>
                        <a:t>12/08/2023</a:t>
                      </a:r>
                      <a:endParaRPr lang="fr-FR" sz="700" noProof="0">
                        <a:latin typeface="Marianne Light" panose="02000000000000000000" pitchFamily="50" charset="0"/>
                        <a:cs typeface="Times New Roman"/>
                      </a:endParaRPr>
                    </a:p>
                  </a:txBody>
                  <a:tcPr marL="0" marR="0" marT="1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spcBef>
                          <a:spcPts val="135"/>
                        </a:spcBef>
                      </a:pPr>
                      <a:endParaRPr lang="fr-FR" sz="700" noProof="0">
                        <a:latin typeface="Marianne Light" panose="02000000000000000000" pitchFamily="50" charset="0"/>
                        <a:cs typeface="Times New Roman"/>
                      </a:endParaRPr>
                    </a:p>
                    <a:p>
                      <a:pPr marL="11430" algn="ctr">
                        <a:lnSpc>
                          <a:spcPct val="100000"/>
                        </a:lnSpc>
                        <a:spcBef>
                          <a:spcPts val="5"/>
                        </a:spcBef>
                      </a:pPr>
                      <a:r>
                        <a:rPr lang="fr-FR" sz="700" spc="-10" noProof="0">
                          <a:latin typeface="Marianne Light" panose="02000000000000000000" pitchFamily="50" charset="0"/>
                          <a:cs typeface="Times New Roman"/>
                        </a:rPr>
                        <a:t>11/08/2023</a:t>
                      </a:r>
                      <a:endParaRPr lang="fr-FR" sz="700" noProof="0">
                        <a:latin typeface="Marianne Light" panose="02000000000000000000" pitchFamily="50" charset="0"/>
                        <a:cs typeface="Times New Roman"/>
                      </a:endParaRPr>
                    </a:p>
                  </a:txBody>
                  <a:tcPr marL="0" marR="0" marT="12859" marB="0" anchor="ctr">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17"/>
                  </a:ext>
                </a:extLst>
              </a:tr>
              <a:tr h="182011">
                <a:tc>
                  <a:txBody>
                    <a:bodyPr/>
                    <a:lstStyle/>
                    <a:p>
                      <a:pPr marL="5715" algn="l">
                        <a:lnSpc>
                          <a:spcPct val="100000"/>
                        </a:lnSpc>
                        <a:spcBef>
                          <a:spcPts val="200"/>
                        </a:spcBef>
                      </a:pPr>
                      <a:r>
                        <a:rPr lang="fr-FR" sz="780" noProof="0">
                          <a:latin typeface="Marianne Light" panose="02000000000000000000" pitchFamily="50" charset="0"/>
                          <a:cs typeface="Calibri"/>
                        </a:rPr>
                        <a:t>Décret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2023-</a:t>
                      </a:r>
                      <a:r>
                        <a:rPr lang="fr-FR" sz="780" noProof="0">
                          <a:latin typeface="Marianne Light" panose="02000000000000000000" pitchFamily="50" charset="0"/>
                          <a:cs typeface="Calibri"/>
                        </a:rPr>
                        <a:t>765</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11</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relatif</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versement</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d'une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allocation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en</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faveur</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lycéens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10" noProof="0">
                          <a:latin typeface="Marianne Light" panose="02000000000000000000" pitchFamily="50" charset="0"/>
                          <a:cs typeface="Calibri"/>
                        </a:rPr>
                        <a:t> </a:t>
                      </a:r>
                      <a:r>
                        <a:rPr lang="fr-FR" sz="780" spc="-20" noProof="0">
                          <a:latin typeface="Marianne Light" panose="02000000000000000000" pitchFamily="50" charset="0"/>
                          <a:cs typeface="Calibri"/>
                        </a:rPr>
                        <a:t>voie </a:t>
                      </a:r>
                      <a:r>
                        <a:rPr lang="fr-FR" sz="780" spc="-10" noProof="0">
                          <a:latin typeface="Marianne Light" panose="02000000000000000000" pitchFamily="50" charset="0"/>
                          <a:cs typeface="Calibri"/>
                        </a:rPr>
                        <a:t>professionnelle</a:t>
                      </a:r>
                      <a:r>
                        <a:rPr lang="fr-FR" sz="780" spc="85" noProof="0">
                          <a:latin typeface="Marianne Light" panose="02000000000000000000" pitchFamily="50" charset="0"/>
                          <a:cs typeface="Calibri"/>
                        </a:rPr>
                        <a:t> </a:t>
                      </a:r>
                      <a:r>
                        <a:rPr lang="fr-FR" sz="780" noProof="0">
                          <a:latin typeface="Marianne Light" panose="02000000000000000000" pitchFamily="50" charset="0"/>
                          <a:cs typeface="Calibri"/>
                        </a:rPr>
                        <a:t>dans le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cadre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valorisation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périodes</a:t>
                      </a:r>
                      <a:r>
                        <a:rPr lang="fr-FR" sz="780" noProof="0">
                          <a:latin typeface="Marianne Light" panose="02000000000000000000" pitchFamily="50" charset="0"/>
                          <a:cs typeface="Calibri"/>
                        </a:rPr>
                        <a:t> de</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formation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en milieu</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professionnel</a:t>
                      </a:r>
                      <a:endParaRPr lang="fr-FR" sz="780" noProof="0">
                        <a:latin typeface="Marianne Light" panose="02000000000000000000" pitchFamily="50" charset="0"/>
                        <a:cs typeface="Calibri"/>
                      </a:endParaRPr>
                    </a:p>
                  </a:txBody>
                  <a:tcPr marL="0" marR="0" marT="19050" marB="0" anchor="ctr">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00" b="1" u="sng" kern="1200" spc="-10" noProof="0">
                          <a:solidFill>
                            <a:schemeClr val="tx1"/>
                          </a:solidFill>
                          <a:uFill>
                            <a:solidFill>
                              <a:srgbClr val="0462C1"/>
                            </a:solidFill>
                          </a:uFill>
                          <a:latin typeface="Marianne Light" panose="02000000000000000000" pitchFamily="50" charset="0"/>
                          <a:ea typeface="+mn-ea"/>
                          <a:cs typeface="Calibri"/>
                          <a:hlinkClick r:id="rId21">
                            <a:extLst>
                              <a:ext uri="{A12FA001-AC4F-418D-AE19-62706E023703}">
                                <ahyp:hlinkClr xmlns:ahyp="http://schemas.microsoft.com/office/drawing/2018/hyperlinkcolor" val="tx"/>
                              </a:ext>
                            </a:extLst>
                          </a:hlinkClick>
                        </a:rPr>
                        <a:t>MENE2319039D</a:t>
                      </a:r>
                      <a:endParaRPr lang="fr-FR" sz="70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9525" algn="ctr">
                        <a:lnSpc>
                          <a:spcPct val="100000"/>
                        </a:lnSpc>
                        <a:spcBef>
                          <a:spcPts val="434"/>
                        </a:spcBef>
                      </a:pPr>
                      <a:r>
                        <a:rPr lang="fr-FR" sz="700" spc="-10" noProof="0">
                          <a:latin typeface="Marianne Light" panose="02000000000000000000" pitchFamily="50" charset="0"/>
                          <a:cs typeface="Times New Roman"/>
                        </a:rPr>
                        <a:t>Décret</a:t>
                      </a:r>
                      <a:endParaRPr lang="fr-FR" sz="70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1430" algn="ctr">
                        <a:lnSpc>
                          <a:spcPct val="100000"/>
                        </a:lnSpc>
                        <a:spcBef>
                          <a:spcPts val="434"/>
                        </a:spcBef>
                      </a:pPr>
                      <a:r>
                        <a:rPr lang="fr-FR" sz="700" noProof="0">
                          <a:latin typeface="Marianne Light" panose="02000000000000000000" pitchFamily="50" charset="0"/>
                          <a:cs typeface="Times New Roman"/>
                        </a:rPr>
                        <a:t>2023-</a:t>
                      </a:r>
                      <a:r>
                        <a:rPr lang="fr-FR" sz="700" spc="-25" noProof="0">
                          <a:latin typeface="Marianne Light" panose="02000000000000000000" pitchFamily="50" charset="0"/>
                          <a:cs typeface="Times New Roman"/>
                        </a:rPr>
                        <a:t>765</a:t>
                      </a:r>
                      <a:endParaRPr lang="fr-FR" sz="70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5080" algn="ctr">
                        <a:lnSpc>
                          <a:spcPct val="100000"/>
                        </a:lnSpc>
                        <a:spcBef>
                          <a:spcPts val="434"/>
                        </a:spcBef>
                      </a:pPr>
                      <a:r>
                        <a:rPr lang="fr-FR" sz="700" spc="-10" noProof="0">
                          <a:latin typeface="Marianne Light" panose="02000000000000000000" pitchFamily="50" charset="0"/>
                          <a:cs typeface="Times New Roman"/>
                        </a:rPr>
                        <a:t>12/08/2023</a:t>
                      </a:r>
                      <a:endParaRPr lang="fr-FR" sz="70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795" algn="ctr">
                        <a:lnSpc>
                          <a:spcPct val="100000"/>
                        </a:lnSpc>
                        <a:spcBef>
                          <a:spcPts val="434"/>
                        </a:spcBef>
                      </a:pPr>
                      <a:r>
                        <a:rPr lang="fr-FR" sz="700" spc="-10" noProof="0">
                          <a:latin typeface="Marianne Light" panose="02000000000000000000" pitchFamily="50" charset="0"/>
                          <a:cs typeface="Times New Roman"/>
                        </a:rPr>
                        <a:t>11/08/2023</a:t>
                      </a:r>
                      <a:endParaRPr lang="fr-FR" sz="70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18"/>
                  </a:ext>
                </a:extLst>
              </a:tr>
            </a:tbl>
          </a:graphicData>
        </a:graphic>
      </p:graphicFrame>
      <p:sp>
        <p:nvSpPr>
          <p:cNvPr id="5" name="TextBox 2">
            <a:extLst>
              <a:ext uri="{FF2B5EF4-FFF2-40B4-BE49-F238E27FC236}">
                <a16:creationId xmlns:a16="http://schemas.microsoft.com/office/drawing/2014/main" id="{1BCA5EDB-A935-41A1-8717-A1D3F35ED47B}"/>
              </a:ext>
            </a:extLst>
          </p:cNvPr>
          <p:cNvSpPr txBox="1"/>
          <p:nvPr/>
        </p:nvSpPr>
        <p:spPr>
          <a:xfrm>
            <a:off x="91714" y="199486"/>
            <a:ext cx="9038915" cy="359073"/>
          </a:xfrm>
          <a:prstGeom prst="rect">
            <a:avLst/>
          </a:prstGeom>
        </p:spPr>
        <p:txBody>
          <a:bodyPr wrap="square" lIns="0" tIns="0" rIns="0" bIns="0" rtlCol="0" anchor="t">
            <a:spAutoFit/>
          </a:bodyPr>
          <a:lstStyle/>
          <a:p>
            <a:pPr algn="ctr">
              <a:lnSpc>
                <a:spcPts val="2772"/>
              </a:lnSpc>
            </a:pPr>
            <a:r>
              <a:rPr lang="en-US" sz="3200" spc="300" dirty="0">
                <a:solidFill>
                  <a:srgbClr val="2E54A2"/>
                </a:solidFill>
                <a:latin typeface="Bahnschrift Condensed"/>
              </a:rPr>
              <a:t>TEXTES RÉGLEMENTAIRES ET INFORMATIONS PRATIQUES</a:t>
            </a:r>
          </a:p>
        </p:txBody>
      </p:sp>
    </p:spTree>
    <p:extLst>
      <p:ext uri="{BB962C8B-B14F-4D97-AF65-F5344CB8AC3E}">
        <p14:creationId xmlns:p14="http://schemas.microsoft.com/office/powerpoint/2010/main" val="9731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2">
            <a:extLst>
              <a:ext uri="{FF2B5EF4-FFF2-40B4-BE49-F238E27FC236}">
                <a16:creationId xmlns:a16="http://schemas.microsoft.com/office/drawing/2014/main" id="{2130D62C-5B60-432A-A73B-7B9295CA3276}"/>
              </a:ext>
            </a:extLst>
          </p:cNvPr>
          <p:cNvSpPr/>
          <p:nvPr/>
        </p:nvSpPr>
        <p:spPr>
          <a:xfrm flipH="1">
            <a:off x="-978455" y="-1759780"/>
            <a:ext cx="1798366" cy="2327465"/>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4" name="TextBox 2">
            <a:extLst>
              <a:ext uri="{FF2B5EF4-FFF2-40B4-BE49-F238E27FC236}">
                <a16:creationId xmlns:a16="http://schemas.microsoft.com/office/drawing/2014/main" id="{B2A82E92-D31B-4143-B7ED-FCF8667A1BC6}"/>
              </a:ext>
            </a:extLst>
          </p:cNvPr>
          <p:cNvSpPr txBox="1"/>
          <p:nvPr/>
        </p:nvSpPr>
        <p:spPr>
          <a:xfrm>
            <a:off x="91714" y="199486"/>
            <a:ext cx="9038915" cy="359073"/>
          </a:xfrm>
          <a:prstGeom prst="rect">
            <a:avLst/>
          </a:prstGeom>
        </p:spPr>
        <p:txBody>
          <a:bodyPr wrap="square" lIns="0" tIns="0" rIns="0" bIns="0" rtlCol="0" anchor="t">
            <a:spAutoFit/>
          </a:bodyPr>
          <a:lstStyle/>
          <a:p>
            <a:pPr algn="ctr">
              <a:lnSpc>
                <a:spcPts val="2772"/>
              </a:lnSpc>
            </a:pPr>
            <a:r>
              <a:rPr lang="en-US" sz="3200" spc="300" dirty="0">
                <a:solidFill>
                  <a:srgbClr val="2E54A2"/>
                </a:solidFill>
                <a:latin typeface="Bahnschrift Condensed"/>
              </a:rPr>
              <a:t>TEXTES RÉGLEMENTAIRES ET INFORMATIONS PRATIQUES</a:t>
            </a:r>
          </a:p>
        </p:txBody>
      </p:sp>
      <p:graphicFrame>
        <p:nvGraphicFramePr>
          <p:cNvPr id="12" name="object 2">
            <a:extLst>
              <a:ext uri="{FF2B5EF4-FFF2-40B4-BE49-F238E27FC236}">
                <a16:creationId xmlns:a16="http://schemas.microsoft.com/office/drawing/2014/main" id="{DC096C3E-2958-4C0E-9A56-8CD183276113}"/>
              </a:ext>
            </a:extLst>
          </p:cNvPr>
          <p:cNvGraphicFramePr>
            <a:graphicFrameLocks noGrp="1"/>
          </p:cNvGraphicFramePr>
          <p:nvPr>
            <p:extLst>
              <p:ext uri="{D42A27DB-BD31-4B8C-83A1-F6EECF244321}">
                <p14:modId xmlns:p14="http://schemas.microsoft.com/office/powerpoint/2010/main" val="960740789"/>
              </p:ext>
            </p:extLst>
          </p:nvPr>
        </p:nvGraphicFramePr>
        <p:xfrm>
          <a:off x="91714" y="677591"/>
          <a:ext cx="8960572" cy="2847153"/>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54772">
                  <a:extLst>
                    <a:ext uri="{9D8B030D-6E8A-4147-A177-3AD203B41FA5}">
                      <a16:colId xmlns:a16="http://schemas.microsoft.com/office/drawing/2014/main" val="20005"/>
                    </a:ext>
                  </a:extLst>
                </a:gridCol>
              </a:tblGrid>
              <a:tr h="170503">
                <a:tc gridSpan="3">
                  <a:txBody>
                    <a:bodyPr/>
                    <a:lstStyle/>
                    <a:p>
                      <a:pPr algn="l">
                        <a:lnSpc>
                          <a:spcPct val="100000"/>
                        </a:lnSpc>
                      </a:pPr>
                      <a:endParaRPr lang="fr-FR" sz="70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lgn="ctr">
                        <a:lnSpc>
                          <a:spcPts val="500"/>
                        </a:lnSpc>
                      </a:pPr>
                      <a:endParaRPr sz="700">
                        <a:latin typeface="Arial Narrow" panose="020B0606020202030204" pitchFamily="34"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pPr algn="ctr">
                        <a:lnSpc>
                          <a:spcPts val="500"/>
                        </a:lnSpc>
                      </a:pPr>
                      <a:endParaRPr sz="700">
                        <a:latin typeface="Arial Narrow" panose="020B0606020202030204" pitchFamily="34"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ct val="100000"/>
                        </a:lnSpc>
                      </a:pPr>
                      <a:r>
                        <a:rPr lang="fr-FR" sz="700" noProof="0">
                          <a:latin typeface="Marianne Light" panose="02000000000000000000" pitchFamily="50" charset="0"/>
                          <a:cs typeface="Times New Roman"/>
                        </a:rPr>
                        <a:t>Texte</a:t>
                      </a:r>
                      <a:r>
                        <a:rPr lang="fr-FR" sz="700" spc="55" noProof="0">
                          <a:latin typeface="Marianne Light" panose="02000000000000000000" pitchFamily="50" charset="0"/>
                          <a:cs typeface="Times New Roman"/>
                        </a:rPr>
                        <a:t> </a:t>
                      </a:r>
                      <a:r>
                        <a:rPr lang="fr-FR" sz="700" spc="-25" noProof="0">
                          <a:latin typeface="Marianne Light" panose="02000000000000000000" pitchFamily="50" charset="0"/>
                          <a:cs typeface="Times New Roman"/>
                        </a:rPr>
                        <a:t>n°</a:t>
                      </a:r>
                      <a:endParaRPr lang="fr-FR" sz="700" noProof="0">
                        <a:latin typeface="Marianne Light" panose="02000000000000000000" pitchFamily="50" charset="0"/>
                        <a:cs typeface="Times New Roman"/>
                      </a:endParaRPr>
                    </a:p>
                  </a:txBody>
                  <a:tcPr marL="0" marR="0" marT="142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pPr>
                      <a:r>
                        <a:rPr lang="fr-FR" sz="700" spc="-20" noProof="0">
                          <a:latin typeface="Marianne Light" panose="02000000000000000000" pitchFamily="50" charset="0"/>
                          <a:cs typeface="Times New Roman"/>
                        </a:rPr>
                        <a:t>Date</a:t>
                      </a:r>
                      <a:endParaRPr lang="fr-FR" sz="700" noProof="0">
                        <a:latin typeface="Marianne Light" panose="02000000000000000000" pitchFamily="50" charset="0"/>
                        <a:cs typeface="Times New Roman"/>
                      </a:endParaRPr>
                    </a:p>
                  </a:txBody>
                  <a:tcPr marL="0" marR="0" marT="142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pPr>
                      <a:r>
                        <a:rPr lang="fr-FR" sz="700" noProof="0">
                          <a:latin typeface="Marianne Light" panose="02000000000000000000" pitchFamily="50" charset="0"/>
                          <a:cs typeface="Times New Roman"/>
                        </a:rPr>
                        <a:t>Date</a:t>
                      </a:r>
                      <a:r>
                        <a:rPr lang="fr-FR" sz="700" spc="55" noProof="0">
                          <a:latin typeface="Marianne Light" panose="02000000000000000000" pitchFamily="50" charset="0"/>
                          <a:cs typeface="Times New Roman"/>
                        </a:rPr>
                        <a:t> </a:t>
                      </a:r>
                      <a:r>
                        <a:rPr lang="fr-FR" sz="700" spc="-25" noProof="0">
                          <a:latin typeface="Marianne Light" panose="02000000000000000000" pitchFamily="50" charset="0"/>
                          <a:cs typeface="Times New Roman"/>
                        </a:rPr>
                        <a:t>de </a:t>
                      </a:r>
                      <a:r>
                        <a:rPr lang="fr-FR" sz="700" noProof="0">
                          <a:latin typeface="Marianne Light" panose="02000000000000000000" pitchFamily="50" charset="0"/>
                          <a:cs typeface="Times New Roman"/>
                        </a:rPr>
                        <a:t>publication</a:t>
                      </a:r>
                      <a:endParaRPr lang="fr-FR" sz="700" spc="-10" noProof="0">
                        <a:latin typeface="Marianne Light" panose="02000000000000000000" pitchFamily="50" charset="0"/>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82464">
                <a:tc>
                  <a:txBody>
                    <a:bodyPr/>
                    <a:lstStyle/>
                    <a:p>
                      <a:pPr marL="5715" algn="l">
                        <a:lnSpc>
                          <a:spcPct val="100000"/>
                        </a:lnSpc>
                        <a:spcBef>
                          <a:spcPts val="204"/>
                        </a:spcBef>
                      </a:pPr>
                      <a:r>
                        <a:rPr lang="fr-FR" sz="780" noProof="0">
                          <a:latin typeface="Marianne Light" panose="02000000000000000000" pitchFamily="50" charset="0"/>
                          <a:cs typeface="Calibri"/>
                        </a:rPr>
                        <a:t>Arrêté</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11</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déterminant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les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montants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les </a:t>
                      </a:r>
                      <a:r>
                        <a:rPr lang="fr-FR" sz="780" spc="-10" noProof="0">
                          <a:latin typeface="Marianne Light" panose="02000000000000000000" pitchFamily="50" charset="0"/>
                          <a:cs typeface="Calibri"/>
                        </a:rPr>
                        <a:t>conditions</a:t>
                      </a:r>
                      <a:r>
                        <a:rPr lang="fr-FR" sz="780" noProof="0">
                          <a:latin typeface="Marianne Light" panose="02000000000000000000" pitchFamily="50" charset="0"/>
                          <a:cs typeface="Calibri"/>
                        </a:rPr>
                        <a:t> 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versement</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l'allocation</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aux</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lycéens</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0" noProof="0">
                          <a:latin typeface="Marianne Light" panose="02000000000000000000" pitchFamily="50" charset="0"/>
                          <a:cs typeface="Calibri"/>
                        </a:rPr>
                        <a:t> </a:t>
                      </a:r>
                      <a:r>
                        <a:rPr lang="fr-FR" sz="780" spc="-20" noProof="0">
                          <a:latin typeface="Marianne Light" panose="02000000000000000000" pitchFamily="50" charset="0"/>
                          <a:cs typeface="Calibri"/>
                        </a:rPr>
                        <a:t>voie </a:t>
                      </a:r>
                      <a:r>
                        <a:rPr lang="fr-FR" sz="780" spc="-10" noProof="0">
                          <a:latin typeface="Marianne Light" panose="02000000000000000000" pitchFamily="50" charset="0"/>
                          <a:cs typeface="Calibri"/>
                        </a:rPr>
                        <a:t>professionnelle</a:t>
                      </a:r>
                      <a:r>
                        <a:rPr lang="fr-FR" sz="780" spc="80" noProof="0">
                          <a:latin typeface="Marianne Light" panose="02000000000000000000" pitchFamily="50" charset="0"/>
                          <a:cs typeface="Calibri"/>
                        </a:rPr>
                        <a:t> </a:t>
                      </a:r>
                      <a:r>
                        <a:rPr lang="fr-FR" sz="780" noProof="0">
                          <a:latin typeface="Marianne Light" panose="02000000000000000000" pitchFamily="50" charset="0"/>
                          <a:cs typeface="Calibri"/>
                        </a:rPr>
                        <a:t>engagés dans des </a:t>
                      </a:r>
                      <a:r>
                        <a:rPr lang="fr-FR" sz="780" spc="-10" noProof="0">
                          <a:latin typeface="Marianne Light" panose="02000000000000000000" pitchFamily="50" charset="0"/>
                          <a:cs typeface="Calibri"/>
                        </a:rPr>
                        <a:t>périodes</a:t>
                      </a:r>
                      <a:r>
                        <a:rPr lang="fr-FR" sz="780" noProof="0">
                          <a:latin typeface="Marianne Light" panose="02000000000000000000" pitchFamily="50" charset="0"/>
                          <a:cs typeface="Calibri"/>
                        </a:rPr>
                        <a:t> de</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formation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en</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milieu</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professionnel</a:t>
                      </a:r>
                      <a:endParaRPr lang="fr-FR" sz="780" noProof="0">
                        <a:latin typeface="Marianne Light" panose="02000000000000000000" pitchFamily="50" charset="0"/>
                        <a:cs typeface="Calibri"/>
                      </a:endParaRPr>
                    </a:p>
                  </a:txBody>
                  <a:tcPr marL="0" marR="0" marT="19526" marB="0" anchor="ctr">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4">
                            <a:extLst>
                              <a:ext uri="{A12FA001-AC4F-418D-AE19-62706E023703}">
                                <ahyp:hlinkClr xmlns:ahyp="http://schemas.microsoft.com/office/drawing/2018/hyperlinkcolor" val="tx"/>
                              </a:ext>
                            </a:extLst>
                          </a:hlinkClick>
                        </a:rPr>
                        <a:t>MENE2319040A</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4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gn="ctr">
                        <a:lnSpc>
                          <a:spcPct val="100000"/>
                        </a:lnSpc>
                        <a:spcBef>
                          <a:spcPts val="434"/>
                        </a:spcBef>
                      </a:pPr>
                      <a:r>
                        <a:rPr lang="fr-FR" sz="780" spc="-10" noProof="0">
                          <a:latin typeface="Marianne Light" panose="02000000000000000000" pitchFamily="50" charset="0"/>
                          <a:cs typeface="Times New Roman"/>
                        </a:rPr>
                        <a:t>Arrêté</a:t>
                      </a:r>
                      <a:endParaRPr lang="fr-FR" sz="78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1905" algn="ctr">
                        <a:lnSpc>
                          <a:spcPct val="100000"/>
                        </a:lnSpc>
                        <a:spcBef>
                          <a:spcPts val="434"/>
                        </a:spcBef>
                      </a:pPr>
                      <a:r>
                        <a:rPr lang="fr-FR" sz="780" spc="-25" noProof="0">
                          <a:latin typeface="Marianne Light" panose="02000000000000000000" pitchFamily="50" charset="0"/>
                          <a:cs typeface="Times New Roman"/>
                        </a:rPr>
                        <a:t>11</a:t>
                      </a:r>
                      <a:endParaRPr lang="fr-FR" sz="78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5080" algn="ctr">
                        <a:lnSpc>
                          <a:spcPct val="100000"/>
                        </a:lnSpc>
                        <a:spcBef>
                          <a:spcPts val="434"/>
                        </a:spcBef>
                      </a:pPr>
                      <a:r>
                        <a:rPr lang="fr-FR" sz="780" spc="-10" noProof="0">
                          <a:latin typeface="Marianne Light" panose="02000000000000000000" pitchFamily="50" charset="0"/>
                          <a:cs typeface="Times New Roman"/>
                        </a:rPr>
                        <a:t>12/08/2023</a:t>
                      </a:r>
                      <a:endParaRPr lang="fr-FR" sz="78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795" algn="ctr">
                        <a:lnSpc>
                          <a:spcPct val="100000"/>
                        </a:lnSpc>
                        <a:spcBef>
                          <a:spcPts val="434"/>
                        </a:spcBef>
                      </a:pPr>
                      <a:r>
                        <a:rPr lang="fr-FR" sz="780" spc="-10" noProof="0">
                          <a:latin typeface="Marianne Light" panose="02000000000000000000" pitchFamily="50" charset="0"/>
                          <a:cs typeface="Times New Roman"/>
                        </a:rPr>
                        <a:t>11/08/2023</a:t>
                      </a:r>
                      <a:endParaRPr lang="fr-FR" sz="780" noProof="0">
                        <a:latin typeface="Marianne Light" panose="02000000000000000000" pitchFamily="50" charset="0"/>
                        <a:cs typeface="Times New Roman"/>
                      </a:endParaRPr>
                    </a:p>
                  </a:txBody>
                  <a:tcPr marL="0" marR="0" marT="41433" marB="0" anchor="ctr">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19"/>
                  </a:ext>
                </a:extLst>
              </a:tr>
              <a:tr h="171383">
                <a:tc>
                  <a:txBody>
                    <a:bodyPr/>
                    <a:lstStyle/>
                    <a:p>
                      <a:pPr marL="8890" algn="l">
                        <a:lnSpc>
                          <a:spcPct val="100000"/>
                        </a:lnSpc>
                        <a:spcBef>
                          <a:spcPts val="204"/>
                        </a:spcBef>
                      </a:pPr>
                      <a:r>
                        <a:rPr lang="fr-FR" sz="780" noProof="0">
                          <a:latin typeface="Marianne Light" panose="02000000000000000000" pitchFamily="50" charset="0"/>
                          <a:cs typeface="Calibri"/>
                        </a:rPr>
                        <a:t>Décret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40" noProof="0">
                          <a:latin typeface="Marianne Light" panose="02000000000000000000" pitchFamily="50" charset="0"/>
                          <a:cs typeface="Calibri"/>
                        </a:rPr>
                        <a:t> </a:t>
                      </a:r>
                      <a:r>
                        <a:rPr lang="fr-FR" sz="780" spc="-10" noProof="0">
                          <a:latin typeface="Marianne Light" panose="02000000000000000000" pitchFamily="50" charset="0"/>
                          <a:cs typeface="Calibri"/>
                        </a:rPr>
                        <a:t>2023-</a:t>
                      </a:r>
                      <a:r>
                        <a:rPr lang="fr-FR" sz="780" noProof="0">
                          <a:latin typeface="Marianne Light" panose="02000000000000000000" pitchFamily="50" charset="0"/>
                          <a:cs typeface="Calibri"/>
                        </a:rPr>
                        <a:t>824</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du 25</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remplaçant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l'intitulé</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diplôme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mention</a:t>
                      </a:r>
                      <a:r>
                        <a:rPr lang="fr-FR" sz="780" noProof="0">
                          <a:latin typeface="Marianne Light" panose="02000000000000000000" pitchFamily="50" charset="0"/>
                          <a:cs typeface="Calibri"/>
                        </a:rPr>
                        <a:t> </a:t>
                      </a:r>
                      <a:r>
                        <a:rPr lang="fr-FR" sz="780" spc="-10" noProof="0">
                          <a:latin typeface="Marianne Light" panose="02000000000000000000" pitchFamily="50" charset="0"/>
                          <a:cs typeface="Calibri"/>
                        </a:rPr>
                        <a:t>complémentaire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par</a:t>
                      </a:r>
                      <a:r>
                        <a:rPr lang="fr-FR" sz="780" spc="30" noProof="0">
                          <a:latin typeface="Marianne Light" panose="02000000000000000000" pitchFamily="50" charset="0"/>
                          <a:cs typeface="Calibri"/>
                        </a:rPr>
                        <a:t> </a:t>
                      </a:r>
                      <a:r>
                        <a:rPr lang="fr-FR" sz="780" noProof="0">
                          <a:latin typeface="Marianne Light" panose="02000000000000000000" pitchFamily="50" charset="0"/>
                          <a:cs typeface="Calibri"/>
                        </a:rPr>
                        <a:t>l'intitulé</a:t>
                      </a:r>
                      <a:r>
                        <a:rPr lang="fr-FR" sz="780" spc="20" noProof="0">
                          <a:latin typeface="Marianne Light" panose="02000000000000000000" pitchFamily="50" charset="0"/>
                          <a:cs typeface="Calibri"/>
                        </a:rPr>
                        <a:t> </a:t>
                      </a:r>
                      <a:r>
                        <a:rPr lang="fr-FR" sz="780" spc="-50" noProof="0">
                          <a:latin typeface="Marianne Light" panose="02000000000000000000" pitchFamily="50" charset="0"/>
                          <a:cs typeface="Calibri"/>
                        </a:rPr>
                        <a:t>« </a:t>
                      </a:r>
                      <a:r>
                        <a:rPr lang="fr-FR" sz="780" noProof="0">
                          <a:latin typeface="Marianne Light" panose="02000000000000000000" pitchFamily="50" charset="0"/>
                          <a:cs typeface="Calibri"/>
                        </a:rPr>
                        <a:t>certificat</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 spécialisation</a:t>
                      </a:r>
                      <a:r>
                        <a:rPr lang="fr-FR" sz="780" spc="-25" noProof="0">
                          <a:latin typeface="Marianne Light" panose="02000000000000000000" pitchFamily="50" charset="0"/>
                          <a:cs typeface="Calibri"/>
                        </a:rPr>
                        <a:t> </a:t>
                      </a:r>
                      <a:r>
                        <a:rPr lang="fr-FR" sz="780" spc="-50" noProof="0">
                          <a:latin typeface="Marianne Light" panose="02000000000000000000" pitchFamily="50" charset="0"/>
                          <a:cs typeface="Calibri"/>
                        </a:rPr>
                        <a:t>»</a:t>
                      </a:r>
                      <a:endParaRPr lang="fr-FR" sz="780" noProof="0">
                        <a:latin typeface="Marianne Light" panose="02000000000000000000" pitchFamily="50" charset="0"/>
                        <a:cs typeface="Calibri"/>
                      </a:endParaRPr>
                    </a:p>
                  </a:txBody>
                  <a:tcPr marL="0" marR="0" marT="1952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5">
                            <a:extLst>
                              <a:ext uri="{A12FA001-AC4F-418D-AE19-62706E023703}">
                                <ahyp:hlinkClr xmlns:ahyp="http://schemas.microsoft.com/office/drawing/2018/hyperlinkcolor" val="tx"/>
                              </a:ext>
                            </a:extLst>
                          </a:hlinkClick>
                        </a:rPr>
                        <a:t>MENE2320610D</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0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525"/>
                        </a:spcBef>
                      </a:pPr>
                      <a:r>
                        <a:rPr lang="fr-FR" sz="780" spc="-10" noProof="0">
                          <a:latin typeface="Marianne Light" panose="02000000000000000000" pitchFamily="50" charset="0"/>
                          <a:cs typeface="Calibri"/>
                        </a:rPr>
                        <a:t>Décret</a:t>
                      </a:r>
                      <a:endParaRPr lang="fr-FR" sz="780" noProof="0">
                        <a:latin typeface="Marianne Light" panose="02000000000000000000" pitchFamily="50" charset="0"/>
                        <a:cs typeface="Calibri"/>
                      </a:endParaRPr>
                    </a:p>
                  </a:txBody>
                  <a:tcPr marL="0" marR="0" marT="500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gn="ctr">
                        <a:lnSpc>
                          <a:spcPct val="100000"/>
                        </a:lnSpc>
                        <a:spcBef>
                          <a:spcPts val="525"/>
                        </a:spcBef>
                      </a:pPr>
                      <a:r>
                        <a:rPr lang="fr-FR" sz="780" spc="-50" noProof="0">
                          <a:latin typeface="Marianne Light" panose="02000000000000000000" pitchFamily="50" charset="0"/>
                          <a:cs typeface="Calibri"/>
                        </a:rPr>
                        <a:t>5</a:t>
                      </a:r>
                      <a:endParaRPr lang="fr-FR" sz="780" noProof="0">
                        <a:latin typeface="Marianne Light" panose="02000000000000000000" pitchFamily="50" charset="0"/>
                        <a:cs typeface="Calibri"/>
                      </a:endParaRPr>
                    </a:p>
                  </a:txBody>
                  <a:tcPr marL="0" marR="0" marT="500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65" algn="ctr">
                        <a:lnSpc>
                          <a:spcPct val="100000"/>
                        </a:lnSpc>
                        <a:spcBef>
                          <a:spcPts val="525"/>
                        </a:spcBef>
                      </a:pPr>
                      <a:r>
                        <a:rPr lang="fr-FR" sz="780" spc="-10" noProof="0">
                          <a:latin typeface="Marianne Light" panose="02000000000000000000" pitchFamily="50" charset="0"/>
                          <a:cs typeface="Calibri"/>
                        </a:rPr>
                        <a:t>25/08/2023</a:t>
                      </a:r>
                      <a:endParaRPr lang="fr-FR" sz="780" noProof="0">
                        <a:latin typeface="Marianne Light" panose="02000000000000000000" pitchFamily="50" charset="0"/>
                        <a:cs typeface="Calibri"/>
                      </a:endParaRPr>
                    </a:p>
                  </a:txBody>
                  <a:tcPr marL="0" marR="0" marT="500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25"/>
                        </a:spcBef>
                      </a:pPr>
                      <a:r>
                        <a:rPr lang="fr-FR" sz="780" spc="-10" noProof="0">
                          <a:latin typeface="Marianne Light" panose="02000000000000000000" pitchFamily="50" charset="0"/>
                          <a:cs typeface="Calibri"/>
                        </a:rPr>
                        <a:t>27/08/2023</a:t>
                      </a:r>
                      <a:endParaRPr lang="fr-FR" sz="780" noProof="0">
                        <a:latin typeface="Marianne Light" panose="02000000000000000000" pitchFamily="50" charset="0"/>
                        <a:cs typeface="Calibri"/>
                      </a:endParaRPr>
                    </a:p>
                  </a:txBody>
                  <a:tcPr marL="0" marR="0" marT="5000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r h="152997">
                <a:tc>
                  <a:txBody>
                    <a:bodyPr/>
                    <a:lstStyle/>
                    <a:p>
                      <a:pPr marL="8890" algn="l">
                        <a:lnSpc>
                          <a:spcPct val="100000"/>
                        </a:lnSpc>
                        <a:spcBef>
                          <a:spcPts val="204"/>
                        </a:spcBef>
                      </a:pPr>
                      <a:r>
                        <a:rPr lang="fr-FR" sz="780" noProof="0">
                          <a:latin typeface="Marianne Light" panose="02000000000000000000" pitchFamily="50" charset="0"/>
                          <a:cs typeface="Calibri"/>
                        </a:rPr>
                        <a:t>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 25</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août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remplaçant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l'intitulé</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diplôme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mention</a:t>
                      </a:r>
                      <a:r>
                        <a:rPr lang="fr-FR" sz="780" noProof="0">
                          <a:latin typeface="Marianne Light" panose="02000000000000000000" pitchFamily="50" charset="0"/>
                          <a:cs typeface="Calibri"/>
                        </a:rPr>
                        <a:t> </a:t>
                      </a:r>
                      <a:r>
                        <a:rPr lang="fr-FR" sz="780" spc="-10" noProof="0">
                          <a:latin typeface="Marianne Light" panose="02000000000000000000" pitchFamily="50" charset="0"/>
                          <a:cs typeface="Calibri"/>
                        </a:rPr>
                        <a:t>complémentaire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par</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l'intitulé</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certificat</a:t>
                      </a:r>
                      <a:r>
                        <a:rPr lang="fr-FR" sz="780" spc="40" noProof="0">
                          <a:latin typeface="Marianne Light" panose="02000000000000000000" pitchFamily="50" charset="0"/>
                          <a:cs typeface="Calibri"/>
                        </a:rPr>
                        <a:t> </a:t>
                      </a:r>
                      <a:r>
                        <a:rPr lang="fr-FR" sz="780" spc="-25" noProof="0">
                          <a:latin typeface="Marianne Light" panose="02000000000000000000" pitchFamily="50" charset="0"/>
                          <a:cs typeface="Calibri"/>
                        </a:rPr>
                        <a:t>de </a:t>
                      </a:r>
                      <a:r>
                        <a:rPr lang="fr-FR" sz="780" noProof="0">
                          <a:latin typeface="Marianne Light" panose="02000000000000000000" pitchFamily="50" charset="0"/>
                          <a:cs typeface="Calibri"/>
                        </a:rPr>
                        <a:t>spécialisation</a:t>
                      </a:r>
                      <a:r>
                        <a:rPr lang="fr-FR" sz="780" spc="-25" noProof="0">
                          <a:latin typeface="Marianne Light" panose="02000000000000000000" pitchFamily="50" charset="0"/>
                          <a:cs typeface="Calibri"/>
                        </a:rPr>
                        <a:t> </a:t>
                      </a:r>
                      <a:r>
                        <a:rPr lang="fr-FR" sz="780" spc="-50" noProof="0">
                          <a:latin typeface="Marianne Light" panose="02000000000000000000" pitchFamily="50" charset="0"/>
                          <a:cs typeface="Calibri"/>
                        </a:rPr>
                        <a:t>»</a:t>
                      </a:r>
                      <a:endParaRPr lang="fr-FR" sz="780" noProof="0">
                        <a:latin typeface="Marianne Light" panose="02000000000000000000" pitchFamily="50" charset="0"/>
                        <a:cs typeface="Calibri"/>
                      </a:endParaRPr>
                    </a:p>
                  </a:txBody>
                  <a:tcPr marL="0" marR="0" marT="19526"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6">
                            <a:extLst>
                              <a:ext uri="{A12FA001-AC4F-418D-AE19-62706E023703}">
                                <ahyp:hlinkClr xmlns:ahyp="http://schemas.microsoft.com/office/drawing/2018/hyperlinkcolor" val="tx"/>
                              </a:ext>
                            </a:extLst>
                          </a:hlinkClick>
                        </a:rPr>
                        <a:t>MENE2320603A</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ct val="100000"/>
                        </a:lnSpc>
                        <a:spcBef>
                          <a:spcPts val="530"/>
                        </a:spcBef>
                      </a:pPr>
                      <a:r>
                        <a:rPr lang="fr-FR" sz="780" spc="-10" noProof="0">
                          <a:latin typeface="Marianne Light" panose="02000000000000000000" pitchFamily="50" charset="0"/>
                          <a:cs typeface="Calibri"/>
                        </a:rPr>
                        <a:t>Arrêté</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gn="ctr">
                        <a:lnSpc>
                          <a:spcPct val="100000"/>
                        </a:lnSpc>
                        <a:spcBef>
                          <a:spcPts val="530"/>
                        </a:spcBef>
                      </a:pPr>
                      <a:r>
                        <a:rPr lang="fr-FR" sz="780" spc="-50" noProof="0">
                          <a:latin typeface="Marianne Light" panose="02000000000000000000" pitchFamily="50" charset="0"/>
                          <a:cs typeface="Calibri"/>
                        </a:rPr>
                        <a:t>6</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65" algn="ctr">
                        <a:lnSpc>
                          <a:spcPct val="100000"/>
                        </a:lnSpc>
                        <a:spcBef>
                          <a:spcPts val="530"/>
                        </a:spcBef>
                      </a:pPr>
                      <a:r>
                        <a:rPr lang="fr-FR" sz="780" spc="-10" noProof="0">
                          <a:latin typeface="Marianne Light" panose="02000000000000000000" pitchFamily="50" charset="0"/>
                          <a:cs typeface="Calibri"/>
                        </a:rPr>
                        <a:t>25/08/2023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30"/>
                        </a:spcBef>
                      </a:pPr>
                      <a:r>
                        <a:rPr lang="fr-FR" sz="780" spc="-10" noProof="0">
                          <a:latin typeface="Marianne Light" panose="02000000000000000000" pitchFamily="50" charset="0"/>
                          <a:cs typeface="Calibri"/>
                        </a:rPr>
                        <a:t>27/08/2023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1"/>
                  </a:ext>
                </a:extLst>
              </a:tr>
              <a:tr h="177027">
                <a:tc>
                  <a:txBody>
                    <a:bodyPr/>
                    <a:lstStyle/>
                    <a:p>
                      <a:pPr marL="8890" marR="79375" algn="l">
                        <a:lnSpc>
                          <a:spcPct val="100000"/>
                        </a:lnSpc>
                        <a:spcBef>
                          <a:spcPts val="145"/>
                        </a:spcBef>
                      </a:pPr>
                      <a:r>
                        <a:rPr lang="fr-FR" sz="780" noProof="0">
                          <a:latin typeface="Marianne Light" panose="02000000000000000000" pitchFamily="50" charset="0"/>
                          <a:cs typeface="Calibri"/>
                        </a:rPr>
                        <a:t>Décret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n°</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2023-</a:t>
                      </a:r>
                      <a:r>
                        <a:rPr lang="fr-FR" sz="780" noProof="0">
                          <a:latin typeface="Marianne Light" panose="02000000000000000000" pitchFamily="50" charset="0"/>
                          <a:cs typeface="Calibri"/>
                        </a:rPr>
                        <a:t>850 du</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31 août</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2023 relatif</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au</a:t>
                      </a:r>
                      <a:r>
                        <a:rPr lang="fr-FR" sz="780" spc="-15" noProof="0">
                          <a:latin typeface="Marianne Light" panose="02000000000000000000" pitchFamily="50" charset="0"/>
                          <a:cs typeface="Calibri"/>
                        </a:rPr>
                        <a:t> </a:t>
                      </a:r>
                      <a:r>
                        <a:rPr lang="fr-FR" sz="780" spc="-20" noProof="0">
                          <a:latin typeface="Marianne Light" panose="02000000000000000000" pitchFamily="50" charset="0"/>
                          <a:cs typeface="Calibri"/>
                        </a:rPr>
                        <a:t>fonds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académique</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mutualisation</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ressources</a:t>
                      </a:r>
                      <a:r>
                        <a:rPr lang="fr-FR" sz="780" noProof="0">
                          <a:latin typeface="Marianne Light" panose="02000000000000000000" pitchFamily="50" charset="0"/>
                          <a:cs typeface="Calibri"/>
                        </a:rPr>
                        <a:t> de</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l'apprentissage</a:t>
                      </a:r>
                      <a:r>
                        <a:rPr lang="fr-FR" sz="780" spc="500"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20"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formation</a:t>
                      </a:r>
                      <a:r>
                        <a:rPr lang="fr-FR" sz="780" noProof="0">
                          <a:latin typeface="Marianne Light" panose="02000000000000000000" pitchFamily="50" charset="0"/>
                          <a:cs typeface="Calibri"/>
                        </a:rPr>
                        <a:t> </a:t>
                      </a:r>
                      <a:r>
                        <a:rPr lang="fr-FR" sz="780" spc="-10" noProof="0">
                          <a:latin typeface="Marianne Light" panose="02000000000000000000" pitchFamily="50" charset="0"/>
                          <a:cs typeface="Calibri"/>
                        </a:rPr>
                        <a:t>continue</a:t>
                      </a:r>
                      <a:endParaRPr lang="fr-FR" sz="780" noProof="0">
                        <a:latin typeface="Marianne Light" panose="02000000000000000000" pitchFamily="50" charset="0"/>
                        <a:cs typeface="Calibri"/>
                      </a:endParaRPr>
                    </a:p>
                  </a:txBody>
                  <a:tcPr marL="0" marR="0" marT="13811"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7">
                            <a:extLst>
                              <a:ext uri="{A12FA001-AC4F-418D-AE19-62706E023703}">
                                <ahyp:hlinkClr xmlns:ahyp="http://schemas.microsoft.com/office/drawing/2018/hyperlinkcolor" val="tx"/>
                              </a:ext>
                            </a:extLst>
                          </a:hlinkClick>
                        </a:rPr>
                        <a:t>MENE2319041D</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530"/>
                        </a:spcBef>
                      </a:pPr>
                      <a:r>
                        <a:rPr lang="fr-FR" sz="780" spc="-10" noProof="0">
                          <a:latin typeface="Marianne Light" panose="02000000000000000000" pitchFamily="50" charset="0"/>
                          <a:cs typeface="Calibri"/>
                        </a:rPr>
                        <a:t>Décret</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255" algn="ctr">
                        <a:lnSpc>
                          <a:spcPct val="100000"/>
                        </a:lnSpc>
                        <a:spcBef>
                          <a:spcPts val="530"/>
                        </a:spcBef>
                      </a:pPr>
                      <a:r>
                        <a:rPr lang="fr-FR" sz="780" spc="-10" noProof="0">
                          <a:latin typeface="Marianne Light" panose="02000000000000000000" pitchFamily="50" charset="0"/>
                          <a:cs typeface="Calibri"/>
                        </a:rPr>
                        <a:t>2023-</a:t>
                      </a:r>
                      <a:r>
                        <a:rPr lang="fr-FR" sz="780" spc="-25" noProof="0">
                          <a:latin typeface="Marianne Light" panose="02000000000000000000" pitchFamily="50" charset="0"/>
                          <a:cs typeface="Calibri"/>
                        </a:rPr>
                        <a:t>850</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65" algn="ctr">
                        <a:lnSpc>
                          <a:spcPct val="100000"/>
                        </a:lnSpc>
                        <a:spcBef>
                          <a:spcPts val="530"/>
                        </a:spcBef>
                      </a:pPr>
                      <a:r>
                        <a:rPr lang="fr-FR" sz="780" spc="-10" noProof="0">
                          <a:latin typeface="Marianne Light" panose="02000000000000000000" pitchFamily="50" charset="0"/>
                          <a:cs typeface="Calibri"/>
                        </a:rPr>
                        <a:t>31/08/2023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30"/>
                        </a:spcBef>
                      </a:pPr>
                      <a:r>
                        <a:rPr lang="fr-FR" sz="780" spc="-10" noProof="0">
                          <a:latin typeface="Marianne Light" panose="02000000000000000000" pitchFamily="50" charset="0"/>
                          <a:cs typeface="Calibri"/>
                        </a:rPr>
                        <a:t>01/09/2023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2"/>
                  </a:ext>
                </a:extLst>
              </a:tr>
              <a:tr h="182917">
                <a:tc>
                  <a:txBody>
                    <a:bodyPr/>
                    <a:lstStyle/>
                    <a:p>
                      <a:pPr marL="8890" algn="l">
                        <a:lnSpc>
                          <a:spcPct val="100000"/>
                        </a:lnSpc>
                        <a:spcBef>
                          <a:spcPts val="210"/>
                        </a:spcBef>
                      </a:pPr>
                      <a:r>
                        <a:rPr lang="fr-FR" sz="780" noProof="0">
                          <a:latin typeface="Marianne Light" panose="02000000000000000000" pitchFamily="50" charset="0"/>
                          <a:cs typeface="Calibri"/>
                        </a:rPr>
                        <a:t>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 12</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septembre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2023</a:t>
                      </a:r>
                      <a:r>
                        <a:rPr lang="fr-FR" sz="780" spc="15" noProof="0">
                          <a:latin typeface="Marianne Light" panose="02000000000000000000" pitchFamily="50" charset="0"/>
                          <a:cs typeface="Calibri"/>
                        </a:rPr>
                        <a:t> </a:t>
                      </a:r>
                      <a:r>
                        <a:rPr lang="fr-FR" sz="780" spc="-10" noProof="0">
                          <a:latin typeface="Marianne Light" panose="02000000000000000000" pitchFamily="50" charset="0"/>
                          <a:cs typeface="Calibri"/>
                        </a:rPr>
                        <a:t>modifiant</a:t>
                      </a:r>
                      <a:r>
                        <a:rPr lang="fr-FR" sz="780" spc="40" noProof="0">
                          <a:latin typeface="Marianne Light" panose="02000000000000000000" pitchFamily="50" charset="0"/>
                          <a:cs typeface="Calibri"/>
                        </a:rPr>
                        <a:t> </a:t>
                      </a:r>
                      <a:r>
                        <a:rPr lang="fr-FR" sz="780" noProof="0">
                          <a:latin typeface="Marianne Light" panose="02000000000000000000" pitchFamily="50" charset="0"/>
                          <a:cs typeface="Calibri"/>
                        </a:rPr>
                        <a:t>l'arrêté</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du</a:t>
                      </a:r>
                      <a:r>
                        <a:rPr lang="fr-FR" sz="780" spc="5" noProof="0">
                          <a:latin typeface="Marianne Light" panose="02000000000000000000" pitchFamily="50" charset="0"/>
                          <a:cs typeface="Calibri"/>
                        </a:rPr>
                        <a:t> </a:t>
                      </a:r>
                      <a:r>
                        <a:rPr lang="fr-FR" sz="780" noProof="0">
                          <a:latin typeface="Marianne Light" panose="02000000000000000000" pitchFamily="50" charset="0"/>
                          <a:cs typeface="Calibri"/>
                        </a:rPr>
                        <a:t>14</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mai</a:t>
                      </a:r>
                      <a:r>
                        <a:rPr lang="fr-FR" sz="780" spc="25" noProof="0">
                          <a:latin typeface="Marianne Light" panose="02000000000000000000" pitchFamily="50" charset="0"/>
                          <a:cs typeface="Calibri"/>
                        </a:rPr>
                        <a:t> </a:t>
                      </a:r>
                      <a:r>
                        <a:rPr lang="fr-FR" sz="780" noProof="0">
                          <a:latin typeface="Marianne Light" panose="02000000000000000000" pitchFamily="50" charset="0"/>
                          <a:cs typeface="Calibri"/>
                        </a:rPr>
                        <a:t>2014</a:t>
                      </a:r>
                      <a:r>
                        <a:rPr lang="fr-FR" sz="780" spc="10" noProof="0">
                          <a:latin typeface="Marianne Light" panose="02000000000000000000" pitchFamily="50" charset="0"/>
                          <a:cs typeface="Calibri"/>
                        </a:rPr>
                        <a:t> </a:t>
                      </a:r>
                      <a:r>
                        <a:rPr lang="fr-FR" sz="780" spc="-10" noProof="0">
                          <a:latin typeface="Marianne Light" panose="02000000000000000000" pitchFamily="50" charset="0"/>
                          <a:cs typeface="Calibri"/>
                        </a:rPr>
                        <a:t>relatif</a:t>
                      </a:r>
                      <a:r>
                        <a:rPr lang="fr-FR" sz="780" spc="-20" noProof="0">
                          <a:latin typeface="Marianne Light" panose="02000000000000000000" pitchFamily="50" charset="0"/>
                          <a:cs typeface="Calibri"/>
                        </a:rPr>
                        <a:t> </a:t>
                      </a:r>
                      <a:r>
                        <a:rPr lang="fr-FR" sz="780" spc="-10" noProof="0">
                          <a:latin typeface="Marianne Light" panose="02000000000000000000" pitchFamily="50" charset="0"/>
                          <a:cs typeface="Calibri"/>
                        </a:rPr>
                        <a:t>aux</a:t>
                      </a:r>
                      <a:r>
                        <a:rPr lang="fr-FR" sz="780" spc="-20" noProof="0">
                          <a:latin typeface="Marianne Light" panose="02000000000000000000" pitchFamily="50" charset="0"/>
                          <a:cs typeface="Calibri"/>
                        </a:rPr>
                        <a:t> fonds</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académiques</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mutualisation </a:t>
                      </a:r>
                      <a:r>
                        <a:rPr lang="fr-FR" sz="780" spc="-25" noProof="0">
                          <a:latin typeface="Marianne Light" panose="02000000000000000000" pitchFamily="50" charset="0"/>
                          <a:cs typeface="Calibri"/>
                        </a:rPr>
                        <a:t>des </a:t>
                      </a:r>
                      <a:r>
                        <a:rPr lang="fr-FR" sz="780" spc="-10" noProof="0">
                          <a:latin typeface="Marianne Light" panose="02000000000000000000" pitchFamily="50" charset="0"/>
                          <a:cs typeface="Calibri"/>
                        </a:rPr>
                        <a:t>ressources</a:t>
                      </a:r>
                      <a:r>
                        <a:rPr lang="fr-FR" sz="780" spc="70"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l'apprentissage</a:t>
                      </a:r>
                      <a:r>
                        <a:rPr lang="fr-FR" sz="780" spc="15" noProof="0">
                          <a:latin typeface="Marianne Light" panose="02000000000000000000" pitchFamily="50" charset="0"/>
                          <a:cs typeface="Calibri"/>
                        </a:rPr>
                        <a:t> </a:t>
                      </a:r>
                      <a:r>
                        <a:rPr lang="fr-FR" sz="780" noProof="0">
                          <a:latin typeface="Marianne Light" panose="02000000000000000000" pitchFamily="50" charset="0"/>
                          <a:cs typeface="Calibri"/>
                        </a:rPr>
                        <a:t>et</a:t>
                      </a:r>
                      <a:r>
                        <a:rPr lang="fr-FR" sz="780" spc="35" noProof="0">
                          <a:latin typeface="Marianne Light" panose="02000000000000000000" pitchFamily="50" charset="0"/>
                          <a:cs typeface="Calibri"/>
                        </a:rPr>
                        <a:t> </a:t>
                      </a:r>
                      <a:r>
                        <a:rPr lang="fr-FR" sz="780" noProof="0">
                          <a:latin typeface="Marianne Light" panose="02000000000000000000" pitchFamily="50" charset="0"/>
                          <a:cs typeface="Calibri"/>
                        </a:rPr>
                        <a:t>de</a:t>
                      </a:r>
                      <a:r>
                        <a:rPr lang="fr-FR" sz="780" spc="10" noProof="0">
                          <a:latin typeface="Marianne Light" panose="02000000000000000000" pitchFamily="50" charset="0"/>
                          <a:cs typeface="Calibri"/>
                        </a:rPr>
                        <a:t> </a:t>
                      </a:r>
                      <a:r>
                        <a:rPr lang="fr-FR" sz="780" noProof="0">
                          <a:latin typeface="Marianne Light" panose="02000000000000000000" pitchFamily="50" charset="0"/>
                          <a:cs typeface="Calibri"/>
                        </a:rPr>
                        <a:t>la</a:t>
                      </a:r>
                      <a:r>
                        <a:rPr lang="fr-FR" sz="780" spc="25" noProof="0">
                          <a:latin typeface="Marianne Light" panose="02000000000000000000" pitchFamily="50" charset="0"/>
                          <a:cs typeface="Calibri"/>
                        </a:rPr>
                        <a:t> </a:t>
                      </a:r>
                      <a:r>
                        <a:rPr lang="fr-FR" sz="780" spc="-10" noProof="0">
                          <a:latin typeface="Marianne Light" panose="02000000000000000000" pitchFamily="50" charset="0"/>
                          <a:cs typeface="Calibri"/>
                        </a:rPr>
                        <a:t>formation</a:t>
                      </a:r>
                      <a:r>
                        <a:rPr lang="fr-FR" sz="780" spc="-5" noProof="0">
                          <a:latin typeface="Marianne Light" panose="02000000000000000000" pitchFamily="50" charset="0"/>
                          <a:cs typeface="Calibri"/>
                        </a:rPr>
                        <a:t> </a:t>
                      </a:r>
                      <a:r>
                        <a:rPr lang="fr-FR" sz="780" spc="-10" noProof="0">
                          <a:latin typeface="Marianne Light" panose="02000000000000000000" pitchFamily="50" charset="0"/>
                          <a:cs typeface="Calibri"/>
                        </a:rPr>
                        <a:t>continue</a:t>
                      </a:r>
                      <a:endParaRPr lang="fr-FR" sz="780" noProof="0">
                        <a:latin typeface="Marianne Light" panose="02000000000000000000" pitchFamily="50" charset="0"/>
                        <a:cs typeface="Calibri"/>
                      </a:endParaRPr>
                    </a:p>
                  </a:txBody>
                  <a:tcPr marL="0" marR="0" marT="2000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8">
                            <a:extLst>
                              <a:ext uri="{A12FA001-AC4F-418D-AE19-62706E023703}">
                                <ahyp:hlinkClr xmlns:ahyp="http://schemas.microsoft.com/office/drawing/2018/hyperlinkcolor" val="tx"/>
                              </a:ext>
                            </a:extLst>
                          </a:hlinkClick>
                        </a:rPr>
                        <a:t>MENF2320236A</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ct val="100000"/>
                        </a:lnSpc>
                        <a:spcBef>
                          <a:spcPts val="530"/>
                        </a:spcBef>
                      </a:pPr>
                      <a:r>
                        <a:rPr lang="fr-FR" sz="780" spc="-10" noProof="0">
                          <a:latin typeface="Marianne Light" panose="02000000000000000000" pitchFamily="50" charset="0"/>
                          <a:cs typeface="Calibri"/>
                        </a:rPr>
                        <a:t>Arrêté</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255" algn="ctr">
                        <a:lnSpc>
                          <a:spcPct val="100000"/>
                        </a:lnSpc>
                        <a:spcBef>
                          <a:spcPts val="530"/>
                        </a:spcBef>
                      </a:pPr>
                      <a:r>
                        <a:rPr lang="fr-FR" sz="780" spc="-25" noProof="0">
                          <a:latin typeface="Marianne Light" panose="02000000000000000000" pitchFamily="50" charset="0"/>
                          <a:cs typeface="Calibri"/>
                        </a:rPr>
                        <a:t>24</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65" algn="ctr">
                        <a:lnSpc>
                          <a:spcPct val="100000"/>
                        </a:lnSpc>
                        <a:spcBef>
                          <a:spcPts val="530"/>
                        </a:spcBef>
                      </a:pPr>
                      <a:r>
                        <a:rPr lang="fr-FR" sz="780" spc="-10" noProof="0">
                          <a:latin typeface="Marianne Light" panose="02000000000000000000" pitchFamily="50" charset="0"/>
                          <a:cs typeface="Calibri"/>
                        </a:rPr>
                        <a:t>12/09/2023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30"/>
                        </a:spcBef>
                      </a:pPr>
                      <a:r>
                        <a:rPr lang="fr-FR" sz="780" spc="-10" noProof="0">
                          <a:latin typeface="Marianne Light" panose="02000000000000000000" pitchFamily="50" charset="0"/>
                          <a:cs typeface="Calibri"/>
                        </a:rPr>
                        <a:t>15/09/2023</a:t>
                      </a:r>
                      <a:endParaRPr lang="fr-FR" sz="780" noProof="0">
                        <a:latin typeface="Marianne Light" panose="02000000000000000000" pitchFamily="50" charset="0"/>
                        <a:cs typeface="Calibri"/>
                      </a:endParaRPr>
                    </a:p>
                  </a:txBody>
                  <a:tcPr marL="0" marR="0" marT="50483"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3"/>
                  </a:ext>
                </a:extLst>
              </a:tr>
              <a:tr h="224522">
                <a:tc>
                  <a:txBody>
                    <a:bodyPr/>
                    <a:lstStyle/>
                    <a:p>
                      <a:pPr marL="0" marR="0" lvl="0" indent="0" algn="l" defTabSz="457239" rtl="0" eaLnBrk="1" fontAlgn="auto" latinLnBrk="0" hangingPunct="1">
                        <a:lnSpc>
                          <a:spcPct val="100000"/>
                        </a:lnSpc>
                        <a:spcBef>
                          <a:spcPts val="245"/>
                        </a:spcBef>
                        <a:spcAft>
                          <a:spcPts val="0"/>
                        </a:spcAft>
                        <a:buClrTx/>
                        <a:buSzTx/>
                        <a:buFontTx/>
                        <a:buNone/>
                        <a:tabLst/>
                        <a:defRPr/>
                      </a:pPr>
                      <a:r>
                        <a:rPr lang="fr-FR" sz="780" kern="1200" noProof="0">
                          <a:solidFill>
                            <a:schemeClr val="tx1"/>
                          </a:solidFill>
                          <a:latin typeface="Marianne Light" panose="02000000000000000000" pitchFamily="50" charset="0"/>
                          <a:ea typeface="+mn-ea"/>
                          <a:cs typeface="Calibri"/>
                        </a:rPr>
                        <a:t>Label</a:t>
                      </a:r>
                      <a:r>
                        <a:rPr lang="fr-FR" sz="780" kern="1200" spc="5"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et</a:t>
                      </a:r>
                      <a:r>
                        <a:rPr lang="fr-FR" sz="780" kern="1200" spc="10" noProof="0">
                          <a:solidFill>
                            <a:schemeClr val="tx1"/>
                          </a:solidFill>
                          <a:latin typeface="Marianne Light" panose="02000000000000000000" pitchFamily="50" charset="0"/>
                          <a:ea typeface="+mn-ea"/>
                          <a:cs typeface="Calibri"/>
                        </a:rPr>
                        <a:t> </a:t>
                      </a:r>
                      <a:r>
                        <a:rPr lang="fr-FR" sz="780" kern="1200" spc="-10" noProof="0">
                          <a:solidFill>
                            <a:schemeClr val="tx1"/>
                          </a:solidFill>
                          <a:latin typeface="Marianne Light" panose="02000000000000000000" pitchFamily="50" charset="0"/>
                          <a:ea typeface="+mn-ea"/>
                          <a:cs typeface="Calibri"/>
                        </a:rPr>
                        <a:t>processus</a:t>
                      </a:r>
                      <a:r>
                        <a:rPr lang="fr-FR" sz="780" kern="1200" spc="-15"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de</a:t>
                      </a:r>
                      <a:r>
                        <a:rPr lang="fr-FR" sz="780" kern="1200" spc="-5"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labellisation</a:t>
                      </a:r>
                      <a:r>
                        <a:rPr lang="fr-FR" sz="780" kern="1200" spc="-20"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Lycée</a:t>
                      </a:r>
                      <a:r>
                        <a:rPr lang="fr-FR" sz="780" kern="1200" spc="-5"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des</a:t>
                      </a:r>
                      <a:r>
                        <a:rPr lang="fr-FR" sz="780" kern="1200" spc="-10" noProof="0">
                          <a:solidFill>
                            <a:schemeClr val="tx1"/>
                          </a:solidFill>
                          <a:latin typeface="Marianne Light" panose="02000000000000000000" pitchFamily="50" charset="0"/>
                          <a:ea typeface="+mn-ea"/>
                          <a:cs typeface="Calibri"/>
                        </a:rPr>
                        <a:t> </a:t>
                      </a:r>
                      <a:r>
                        <a:rPr lang="fr-FR" sz="780" kern="1200" noProof="0">
                          <a:solidFill>
                            <a:schemeClr val="tx1"/>
                          </a:solidFill>
                          <a:latin typeface="Marianne Light" panose="02000000000000000000" pitchFamily="50" charset="0"/>
                          <a:ea typeface="+mn-ea"/>
                          <a:cs typeface="Calibri"/>
                        </a:rPr>
                        <a:t>métiers</a:t>
                      </a:r>
                      <a:r>
                        <a:rPr lang="fr-FR" sz="780" kern="1200" spc="-15" noProof="0">
                          <a:solidFill>
                            <a:schemeClr val="tx1"/>
                          </a:solidFill>
                          <a:latin typeface="Marianne Light" panose="02000000000000000000" pitchFamily="50" charset="0"/>
                          <a:ea typeface="+mn-ea"/>
                          <a:cs typeface="Calibri"/>
                        </a:rPr>
                        <a:t> </a:t>
                      </a:r>
                      <a:r>
                        <a:rPr lang="fr-FR" sz="780" kern="1200" spc="-10" noProof="0">
                          <a:solidFill>
                            <a:schemeClr val="tx1"/>
                          </a:solidFill>
                          <a:latin typeface="Marianne Light" panose="02000000000000000000" pitchFamily="50" charset="0"/>
                          <a:ea typeface="+mn-ea"/>
                          <a:cs typeface="Calibri"/>
                        </a:rPr>
                        <a:t>(23/10/2023)</a:t>
                      </a:r>
                      <a:endParaRPr lang="fr-FR" sz="780" kern="1200" noProof="0">
                        <a:solidFill>
                          <a:schemeClr val="tx1"/>
                        </a:solidFill>
                        <a:latin typeface="Marianne Light" panose="02000000000000000000" pitchFamily="50" charset="0"/>
                        <a:ea typeface="+mn-ea"/>
                        <a:cs typeface="Calibri"/>
                      </a:endParaRPr>
                    </a:p>
                  </a:txBody>
                  <a:tcPr marL="0" marR="0" marT="23336"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9">
                            <a:extLst>
                              <a:ext uri="{A12FA001-AC4F-418D-AE19-62706E023703}">
                                <ahyp:hlinkClr xmlns:ahyp="http://schemas.microsoft.com/office/drawing/2018/hyperlinkcolor" val="tx"/>
                              </a:ext>
                            </a:extLst>
                          </a:hlinkClick>
                        </a:rPr>
                        <a:t>MENE2319599C</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959"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890" algn="ctr">
                        <a:lnSpc>
                          <a:spcPct val="100000"/>
                        </a:lnSpc>
                        <a:spcBef>
                          <a:spcPts val="459"/>
                        </a:spcBef>
                      </a:pPr>
                      <a:r>
                        <a:rPr lang="fr-FR" sz="780" spc="-10" noProof="0">
                          <a:latin typeface="Marianne Light" panose="02000000000000000000" pitchFamily="50" charset="0"/>
                          <a:cs typeface="Times New Roman"/>
                        </a:rPr>
                        <a:t>Circulaire</a:t>
                      </a:r>
                      <a:endParaRPr lang="fr-FR" sz="780" noProof="0">
                        <a:latin typeface="Marianne Light" panose="02000000000000000000" pitchFamily="50" charset="0"/>
                        <a:cs typeface="Times New Roman"/>
                      </a:endParaRPr>
                    </a:p>
                  </a:txBody>
                  <a:tcPr marL="0" marR="0" marT="43814"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255" algn="ctr">
                        <a:lnSpc>
                          <a:spcPct val="100000"/>
                        </a:lnSpc>
                        <a:spcBef>
                          <a:spcPts val="459"/>
                        </a:spcBef>
                      </a:pPr>
                      <a:r>
                        <a:rPr lang="fr-FR" sz="780" spc="-25" noProof="0">
                          <a:latin typeface="Marianne Light" panose="02000000000000000000" pitchFamily="50" charset="0"/>
                          <a:cs typeface="Times New Roman"/>
                        </a:rPr>
                        <a:t>43</a:t>
                      </a:r>
                      <a:endParaRPr lang="fr-FR" sz="780" noProof="0">
                        <a:latin typeface="Marianne Light" panose="02000000000000000000" pitchFamily="50" charset="0"/>
                        <a:cs typeface="Times New Roman"/>
                      </a:endParaRPr>
                    </a:p>
                  </a:txBody>
                  <a:tcPr marL="0" marR="0" marT="43814"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1430" algn="ctr">
                        <a:lnSpc>
                          <a:spcPct val="100000"/>
                        </a:lnSpc>
                        <a:spcBef>
                          <a:spcPts val="459"/>
                        </a:spcBef>
                      </a:pPr>
                      <a:r>
                        <a:rPr lang="fr-FR" sz="780" spc="-10" noProof="0">
                          <a:latin typeface="Marianne Light" panose="02000000000000000000" pitchFamily="50" charset="0"/>
                          <a:cs typeface="Times New Roman"/>
                        </a:rPr>
                        <a:t>23/10/2023</a:t>
                      </a:r>
                      <a:endParaRPr lang="fr-FR" sz="780" noProof="0">
                        <a:latin typeface="Marianne Light" panose="02000000000000000000" pitchFamily="50" charset="0"/>
                        <a:cs typeface="Times New Roman"/>
                      </a:endParaRPr>
                    </a:p>
                  </a:txBody>
                  <a:tcPr marL="0" marR="0" marT="43814"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459"/>
                        </a:spcBef>
                      </a:pPr>
                      <a:r>
                        <a:rPr lang="fr-FR" sz="780" spc="-10" noProof="0">
                          <a:latin typeface="Marianne Light" panose="02000000000000000000" pitchFamily="50" charset="0"/>
                          <a:cs typeface="Times New Roman"/>
                        </a:rPr>
                        <a:t>16/11/2023</a:t>
                      </a:r>
                      <a:endParaRPr lang="fr-FR" sz="780" noProof="0">
                        <a:latin typeface="Marianne Light" panose="02000000000000000000" pitchFamily="50" charset="0"/>
                        <a:cs typeface="Times New Roman"/>
                      </a:endParaRPr>
                    </a:p>
                  </a:txBody>
                  <a:tcPr marL="0" marR="0" marT="43814" marB="0" anchor="ctr">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05569">
                <a:tc>
                  <a:txBody>
                    <a:bodyPr/>
                    <a:lstStyle/>
                    <a:p>
                      <a:pPr marL="0" marR="0" lvl="0" indent="0" algn="l" defTabSz="457239" rtl="0" eaLnBrk="1" fontAlgn="auto" latinLnBrk="0" hangingPunct="1">
                        <a:lnSpc>
                          <a:spcPct val="100000"/>
                        </a:lnSpc>
                        <a:spcBef>
                          <a:spcPts val="245"/>
                        </a:spcBef>
                        <a:spcAft>
                          <a:spcPts val="0"/>
                        </a:spcAft>
                        <a:buClrTx/>
                        <a:buSzTx/>
                        <a:buFontTx/>
                        <a:buNone/>
                        <a:tabLst/>
                        <a:defRPr/>
                      </a:pPr>
                      <a:r>
                        <a:rPr lang="fr-FR" sz="780" kern="1200" noProof="0">
                          <a:solidFill>
                            <a:schemeClr val="tx1"/>
                          </a:solidFill>
                          <a:latin typeface="Marianne Light" panose="02000000000000000000" pitchFamily="50" charset="0"/>
                          <a:ea typeface="+mn-ea"/>
                          <a:cs typeface="Calibri"/>
                        </a:rPr>
                        <a:t>Arrêté du 22 janvier 2024 modifiant l'arrêté du 21 novembre 2018 relatif aux enseignements dispensés dans les formations sous statut scolaire préparant au baccalauréat professionnel </a:t>
                      </a:r>
                      <a:endParaRPr lang="fr-FR" sz="780" kern="1200" noProof="0">
                        <a:solidFill>
                          <a:schemeClr val="tx1"/>
                        </a:solidFill>
                        <a:highlight>
                          <a:srgbClr val="FFFF00"/>
                        </a:highlight>
                        <a:latin typeface="Marianne Light" panose="02000000000000000000" pitchFamily="50" charset="0"/>
                        <a:ea typeface="+mn-ea"/>
                        <a:cs typeface="Calibri"/>
                      </a:endParaRPr>
                    </a:p>
                  </a:txBody>
                  <a:tcPr marL="0" marR="0" marT="23336"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270" algn="ctr" defTabSz="457239" rtl="0" eaLnBrk="1" latinLnBrk="0" hangingPunct="1">
                        <a:lnSpc>
                          <a:spcPct val="100000"/>
                        </a:lnSpc>
                        <a:spcBef>
                          <a:spcPts val="55"/>
                        </a:spcBef>
                      </a:pPr>
                      <a:r>
                        <a:rPr lang="fr-FR" sz="780" b="1" u="sng" kern="1200" spc="-10" noProof="0">
                          <a:solidFill>
                            <a:schemeClr val="tx1"/>
                          </a:solidFill>
                          <a:uFill>
                            <a:solidFill>
                              <a:srgbClr val="0462C1"/>
                            </a:solidFill>
                          </a:uFill>
                          <a:latin typeface="Marianne Light" panose="02000000000000000000" pitchFamily="50" charset="0"/>
                          <a:ea typeface="+mn-ea"/>
                          <a:cs typeface="Calibri"/>
                          <a:hlinkClick r:id="rId10">
                            <a:extLst>
                              <a:ext uri="{A12FA001-AC4F-418D-AE19-62706E023703}">
                                <ahyp:hlinkClr xmlns:ahyp="http://schemas.microsoft.com/office/drawing/2018/hyperlinkcolor" val="tx"/>
                              </a:ext>
                            </a:extLst>
                          </a:hlinkClick>
                        </a:rPr>
                        <a:t>MENE2401956A</a:t>
                      </a:r>
                      <a:r>
                        <a:rPr lang="fr-FR" sz="780" b="1" u="sng" kern="1200" spc="-10" noProof="0">
                          <a:solidFill>
                            <a:schemeClr val="tx1"/>
                          </a:solidFill>
                          <a:uFill>
                            <a:solidFill>
                              <a:srgbClr val="0462C1"/>
                            </a:solidFill>
                          </a:uFill>
                          <a:latin typeface="Marianne Light" panose="02000000000000000000" pitchFamily="50" charset="0"/>
                          <a:ea typeface="+mn-ea"/>
                          <a:cs typeface="Calibri"/>
                        </a:rPr>
                        <a:t> </a:t>
                      </a:r>
                    </a:p>
                  </a:txBody>
                  <a:tcPr marL="0" marR="0" marT="50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890" algn="ctr">
                        <a:lnSpc>
                          <a:spcPct val="100000"/>
                        </a:lnSpc>
                        <a:spcBef>
                          <a:spcPts val="459"/>
                        </a:spcBef>
                      </a:pPr>
                      <a:r>
                        <a:rPr lang="fr-FR" sz="780" noProof="0">
                          <a:latin typeface="Marianne Light" panose="02000000000000000000" pitchFamily="50" charset="0"/>
                          <a:cs typeface="Times New Roman"/>
                        </a:rPr>
                        <a:t>Arrêté</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255" algn="ctr">
                        <a:lnSpc>
                          <a:spcPct val="100000"/>
                        </a:lnSpc>
                        <a:spcBef>
                          <a:spcPts val="459"/>
                        </a:spcBef>
                      </a:pPr>
                      <a:r>
                        <a:rPr lang="fr-FR" sz="780" noProof="0">
                          <a:latin typeface="Marianne Light" panose="02000000000000000000" pitchFamily="50" charset="0"/>
                          <a:cs typeface="Times New Roman"/>
                        </a:rPr>
                        <a:t>25</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1430" algn="ctr">
                        <a:lnSpc>
                          <a:spcPct val="100000"/>
                        </a:lnSpc>
                        <a:spcBef>
                          <a:spcPts val="459"/>
                        </a:spcBef>
                      </a:pPr>
                      <a:r>
                        <a:rPr lang="fr-FR" sz="780" noProof="0">
                          <a:latin typeface="Marianne Light" panose="02000000000000000000" pitchFamily="50" charset="0"/>
                          <a:cs typeface="Times New Roman"/>
                        </a:rPr>
                        <a:t>22/01/2024</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459"/>
                        </a:spcBef>
                      </a:pPr>
                      <a:r>
                        <a:rPr lang="fr-FR" sz="780" noProof="0">
                          <a:latin typeface="Marianne Light" panose="02000000000000000000" pitchFamily="50" charset="0"/>
                          <a:cs typeface="Times New Roman"/>
                        </a:rPr>
                        <a:t>03/02/2024</a:t>
                      </a:r>
                    </a:p>
                  </a:txBody>
                  <a:tcPr marL="0" marR="0" marT="43814" marB="0" anchor="ctr">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29539"/>
                  </a:ext>
                </a:extLst>
              </a:tr>
              <a:tr h="205569">
                <a:tc>
                  <a:txBody>
                    <a:bodyPr/>
                    <a:lstStyle/>
                    <a:p>
                      <a:pPr marL="0" marR="0" lvl="0" indent="0" algn="l" defTabSz="457239" rtl="0" eaLnBrk="1" fontAlgn="auto" latinLnBrk="0" hangingPunct="1">
                        <a:lnSpc>
                          <a:spcPct val="100000"/>
                        </a:lnSpc>
                        <a:spcBef>
                          <a:spcPts val="245"/>
                        </a:spcBef>
                        <a:spcAft>
                          <a:spcPts val="0"/>
                        </a:spcAft>
                        <a:buClrTx/>
                        <a:buSzTx/>
                        <a:buFontTx/>
                        <a:buNone/>
                        <a:tabLst/>
                        <a:defRPr/>
                      </a:pPr>
                      <a:r>
                        <a:rPr lang="fr-FR" sz="780" kern="1200">
                          <a:solidFill>
                            <a:schemeClr val="tx1"/>
                          </a:solidFill>
                          <a:latin typeface="Marianne Light" panose="02000000000000000000" pitchFamily="50" charset="0"/>
                          <a:ea typeface="+mn-ea"/>
                          <a:cs typeface="Calibri"/>
                        </a:rPr>
                        <a:t>Décret n° 2024-122 du 19 février 2024 modifiant certaines dispositions du code de l'éducation relatives aux certificats d'aptitude professionnelle, brevet professionnel, mention complémentaire, baccalauréat professionnel et brevet des métiers d'art </a:t>
                      </a:r>
                      <a:endParaRPr lang="fr-FR" sz="780" kern="1200" noProof="0">
                        <a:solidFill>
                          <a:schemeClr val="tx1"/>
                        </a:solidFill>
                        <a:latin typeface="Marianne Light" panose="02000000000000000000" pitchFamily="50" charset="0"/>
                        <a:ea typeface="+mn-ea"/>
                        <a:cs typeface="Calibri"/>
                      </a:endParaRPr>
                    </a:p>
                  </a:txBody>
                  <a:tcPr marL="0" marR="0" marT="23336"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270" algn="ctr" defTabSz="457239" rtl="0" eaLnBrk="1" latinLnBrk="0" hangingPunct="1">
                        <a:lnSpc>
                          <a:spcPct val="100000"/>
                        </a:lnSpc>
                        <a:spcBef>
                          <a:spcPts val="55"/>
                        </a:spcBef>
                      </a:pPr>
                      <a:r>
                        <a:rPr lang="fr-FR" sz="780" b="1" u="sng" kern="1200" spc="-10">
                          <a:solidFill>
                            <a:schemeClr val="tx1"/>
                          </a:solidFill>
                          <a:uFill>
                            <a:solidFill>
                              <a:srgbClr val="0462C1"/>
                            </a:solidFill>
                          </a:uFill>
                          <a:latin typeface="Marianne Light" panose="02000000000000000000" pitchFamily="50" charset="0"/>
                          <a:ea typeface="+mn-ea"/>
                          <a:cs typeface="Calibri"/>
                          <a:hlinkClick r:id="rId11">
                            <a:extLst>
                              <a:ext uri="{A12FA001-AC4F-418D-AE19-62706E023703}">
                                <ahyp:hlinkClr xmlns:ahyp="http://schemas.microsoft.com/office/drawing/2018/hyperlinkcolor" val="tx"/>
                              </a:ext>
                            </a:extLst>
                          </a:hlinkClick>
                        </a:rPr>
                        <a:t>MENE2332837D</a:t>
                      </a:r>
                      <a:r>
                        <a:rPr lang="fr-FR" sz="900" b="0" i="0" kern="1200">
                          <a:solidFill>
                            <a:schemeClr val="tx1"/>
                          </a:solidFill>
                          <a:effectLst/>
                          <a:latin typeface="+mn-lt"/>
                          <a:ea typeface="+mn-ea"/>
                          <a:cs typeface="+mn-cs"/>
                        </a:rPr>
                        <a:t> </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890" algn="ctr">
                        <a:lnSpc>
                          <a:spcPct val="100000"/>
                        </a:lnSpc>
                        <a:spcBef>
                          <a:spcPts val="459"/>
                        </a:spcBef>
                      </a:pPr>
                      <a:r>
                        <a:rPr lang="fr-FR" sz="780" noProof="0">
                          <a:latin typeface="Marianne Light" panose="02000000000000000000" pitchFamily="50" charset="0"/>
                          <a:cs typeface="Times New Roman"/>
                        </a:rPr>
                        <a:t>Décret</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255" algn="ctr">
                        <a:lnSpc>
                          <a:spcPct val="100000"/>
                        </a:lnSpc>
                        <a:spcBef>
                          <a:spcPts val="459"/>
                        </a:spcBef>
                      </a:pPr>
                      <a:r>
                        <a:rPr lang="fr-FR" sz="780" noProof="0">
                          <a:latin typeface="Marianne Light" panose="02000000000000000000" pitchFamily="50" charset="0"/>
                          <a:cs typeface="Times New Roman"/>
                        </a:rPr>
                        <a:t>17</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1430" algn="ctr">
                        <a:lnSpc>
                          <a:spcPct val="100000"/>
                        </a:lnSpc>
                        <a:spcBef>
                          <a:spcPts val="459"/>
                        </a:spcBef>
                      </a:pPr>
                      <a:r>
                        <a:rPr lang="fr-FR" sz="780" noProof="0">
                          <a:latin typeface="Marianne Light" panose="02000000000000000000" pitchFamily="50" charset="0"/>
                          <a:cs typeface="Times New Roman"/>
                        </a:rPr>
                        <a:t>10/02/2024</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459"/>
                        </a:spcBef>
                      </a:pPr>
                      <a:r>
                        <a:rPr lang="fr-FR" sz="780" noProof="0">
                          <a:latin typeface="Marianne Light" panose="02000000000000000000" pitchFamily="50" charset="0"/>
                          <a:cs typeface="Times New Roman"/>
                        </a:rPr>
                        <a:t>21/02/2024</a:t>
                      </a:r>
                    </a:p>
                  </a:txBody>
                  <a:tcPr marL="0" marR="0" marT="43814" marB="0" anchor="ctr">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165486"/>
                  </a:ext>
                </a:extLst>
              </a:tr>
              <a:tr h="205569">
                <a:tc>
                  <a:txBody>
                    <a:bodyPr/>
                    <a:lstStyle/>
                    <a:p>
                      <a:pPr marL="0" marR="0" lvl="0" indent="0" algn="l" defTabSz="457239" rtl="0" eaLnBrk="1" fontAlgn="auto" latinLnBrk="0" hangingPunct="1">
                        <a:lnSpc>
                          <a:spcPct val="100000"/>
                        </a:lnSpc>
                        <a:spcBef>
                          <a:spcPts val="245"/>
                        </a:spcBef>
                        <a:spcAft>
                          <a:spcPts val="0"/>
                        </a:spcAft>
                        <a:buClrTx/>
                        <a:buSzTx/>
                        <a:buFontTx/>
                        <a:buNone/>
                        <a:tabLst/>
                        <a:defRPr/>
                      </a:pPr>
                      <a:r>
                        <a:rPr lang="fr-FR" sz="780" kern="1200">
                          <a:solidFill>
                            <a:schemeClr val="tx1"/>
                          </a:solidFill>
                          <a:latin typeface="Marianne Light" panose="02000000000000000000" pitchFamily="50" charset="0"/>
                          <a:ea typeface="+mn-ea"/>
                          <a:cs typeface="Calibri"/>
                        </a:rPr>
                        <a:t>Parcours de préparation à l’insertion professionnelle et à la poursuite d’études supérieures en classe de terminale de baccalauréat professionnel </a:t>
                      </a:r>
                      <a:endParaRPr lang="fr-FR" sz="780" kern="1200" noProof="0">
                        <a:solidFill>
                          <a:schemeClr val="tx1"/>
                        </a:solidFill>
                        <a:latin typeface="Marianne Light" panose="02000000000000000000" pitchFamily="50" charset="0"/>
                        <a:ea typeface="+mn-ea"/>
                        <a:cs typeface="Calibri"/>
                      </a:endParaRPr>
                    </a:p>
                  </a:txBody>
                  <a:tcPr marL="0" marR="0" marT="23336"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270" algn="ctr" defTabSz="457239" rtl="0" eaLnBrk="1" latinLnBrk="0" hangingPunct="1">
                        <a:lnSpc>
                          <a:spcPct val="100000"/>
                        </a:lnSpc>
                        <a:spcBef>
                          <a:spcPts val="55"/>
                        </a:spcBef>
                      </a:pPr>
                      <a:r>
                        <a:rPr lang="fr-FR" sz="780" b="1" u="sng" kern="1200" spc="-10">
                          <a:solidFill>
                            <a:schemeClr val="tx1"/>
                          </a:solidFill>
                          <a:uFill>
                            <a:solidFill>
                              <a:srgbClr val="0462C1"/>
                            </a:solidFill>
                          </a:uFill>
                          <a:latin typeface="Marianne Light" panose="02000000000000000000" pitchFamily="50" charset="0"/>
                          <a:ea typeface="+mn-ea"/>
                          <a:cs typeface="Calibri"/>
                          <a:hlinkClick r:id="rId12">
                            <a:extLst>
                              <a:ext uri="{A12FA001-AC4F-418D-AE19-62706E023703}">
                                <ahyp:hlinkClr xmlns:ahyp="http://schemas.microsoft.com/office/drawing/2018/hyperlinkcolor" val="tx"/>
                              </a:ext>
                            </a:extLst>
                          </a:hlinkClick>
                        </a:rPr>
                        <a:t>MENE2404141N</a:t>
                      </a:r>
                      <a:r>
                        <a:rPr lang="fr-FR" sz="780" b="1" u="sng" kern="1200" spc="-10">
                          <a:solidFill>
                            <a:schemeClr val="tx1"/>
                          </a:solidFill>
                          <a:uFill>
                            <a:solidFill>
                              <a:srgbClr val="0462C1"/>
                            </a:solidFill>
                          </a:uFill>
                          <a:latin typeface="Marianne Light" panose="02000000000000000000" pitchFamily="50" charset="0"/>
                          <a:ea typeface="+mn-ea"/>
                          <a:cs typeface="Calibri"/>
                        </a:rPr>
                        <a:t> </a:t>
                      </a: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890" algn="ctr">
                        <a:lnSpc>
                          <a:spcPct val="100000"/>
                        </a:lnSpc>
                        <a:spcBef>
                          <a:spcPts val="459"/>
                        </a:spcBef>
                      </a:pPr>
                      <a:r>
                        <a:rPr lang="fr-FR" sz="780" noProof="0">
                          <a:latin typeface="Marianne Light" panose="02000000000000000000" pitchFamily="50" charset="0"/>
                          <a:cs typeface="Times New Roman"/>
                        </a:rPr>
                        <a:t>Note de service</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8255" algn="ctr">
                        <a:lnSpc>
                          <a:spcPct val="100000"/>
                        </a:lnSpc>
                        <a:spcBef>
                          <a:spcPts val="459"/>
                        </a:spcBef>
                      </a:pPr>
                      <a:r>
                        <a:rPr lang="fr-FR" sz="780" noProof="0">
                          <a:latin typeface="Marianne Light" panose="02000000000000000000" pitchFamily="50" charset="0"/>
                          <a:cs typeface="Times New Roman"/>
                        </a:rPr>
                        <a:t>Bo 11</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11430" algn="ctr">
                        <a:lnSpc>
                          <a:spcPct val="100000"/>
                        </a:lnSpc>
                        <a:spcBef>
                          <a:spcPts val="459"/>
                        </a:spcBef>
                      </a:pPr>
                      <a:r>
                        <a:rPr lang="fr-FR" sz="780" noProof="0">
                          <a:latin typeface="Marianne Light" panose="02000000000000000000" pitchFamily="50" charset="0"/>
                          <a:cs typeface="Times New Roman"/>
                        </a:rPr>
                        <a:t>04/03/2024</a:t>
                      </a: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459"/>
                        </a:spcBef>
                      </a:pPr>
                      <a:r>
                        <a:rPr lang="fr-FR" sz="780" noProof="0">
                          <a:latin typeface="Marianne Light" panose="02000000000000000000" pitchFamily="50" charset="0"/>
                          <a:cs typeface="Times New Roman"/>
                        </a:rPr>
                        <a:t>14/03/2024</a:t>
                      </a:r>
                    </a:p>
                  </a:txBody>
                  <a:tcPr marL="0" marR="0" marT="43814" marB="0" anchor="ctr">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207236"/>
                  </a:ext>
                </a:extLst>
              </a:tr>
              <a:tr h="205569">
                <a:tc>
                  <a:txBody>
                    <a:bodyPr/>
                    <a:lstStyle/>
                    <a:p>
                      <a:pPr marL="0" marR="0" lvl="0" indent="0" algn="l" defTabSz="457239" rtl="0" eaLnBrk="1" fontAlgn="auto" latinLnBrk="0" hangingPunct="1">
                        <a:lnSpc>
                          <a:spcPct val="100000"/>
                        </a:lnSpc>
                        <a:spcBef>
                          <a:spcPts val="245"/>
                        </a:spcBef>
                        <a:spcAft>
                          <a:spcPts val="0"/>
                        </a:spcAft>
                        <a:buClrTx/>
                        <a:buSzTx/>
                        <a:buFontTx/>
                        <a:buNone/>
                        <a:tabLst/>
                        <a:defRPr/>
                      </a:pPr>
                      <a:endParaRPr lang="fr-FR" sz="780" kern="1200" noProof="0">
                        <a:solidFill>
                          <a:schemeClr val="tx1"/>
                        </a:solidFill>
                        <a:latin typeface="Marianne Light" panose="02000000000000000000" pitchFamily="50" charset="0"/>
                        <a:ea typeface="+mn-ea"/>
                        <a:cs typeface="Calibri"/>
                      </a:endParaRPr>
                    </a:p>
                  </a:txBody>
                  <a:tcPr marL="0" marR="0" marT="23336"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1270" algn="ctr" defTabSz="457239" rtl="0" eaLnBrk="1" latinLnBrk="0" hangingPunct="1">
                        <a:lnSpc>
                          <a:spcPct val="100000"/>
                        </a:lnSpc>
                        <a:spcBef>
                          <a:spcPts val="55"/>
                        </a:spcBef>
                      </a:pPr>
                      <a:endParaRPr lang="fr-FR" sz="780" b="1" u="sng" kern="1200" spc="-10" noProof="0">
                        <a:solidFill>
                          <a:schemeClr val="tx1"/>
                        </a:solidFill>
                        <a:uFill>
                          <a:solidFill>
                            <a:srgbClr val="0462C1"/>
                          </a:solidFill>
                        </a:uFill>
                        <a:latin typeface="Marianne Light" panose="02000000000000000000" pitchFamily="50" charset="0"/>
                        <a:ea typeface="+mn-ea"/>
                        <a:cs typeface="Calibri"/>
                      </a:endParaRPr>
                    </a:p>
                  </a:txBody>
                  <a:tcPr marL="0" marR="0" marT="50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8890" algn="ctr">
                        <a:lnSpc>
                          <a:spcPct val="100000"/>
                        </a:lnSpc>
                        <a:spcBef>
                          <a:spcPts val="459"/>
                        </a:spcBef>
                      </a:pPr>
                      <a:endParaRPr lang="fr-FR" sz="780" noProof="0">
                        <a:latin typeface="Marianne Light" panose="02000000000000000000" pitchFamily="50" charset="0"/>
                        <a:cs typeface="Times New Roman"/>
                      </a:endParaRP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8255" algn="ctr">
                        <a:lnSpc>
                          <a:spcPct val="100000"/>
                        </a:lnSpc>
                        <a:spcBef>
                          <a:spcPts val="459"/>
                        </a:spcBef>
                      </a:pPr>
                      <a:endParaRPr lang="fr-FR" sz="780" noProof="0">
                        <a:latin typeface="Marianne Light" panose="02000000000000000000" pitchFamily="50" charset="0"/>
                        <a:cs typeface="Times New Roman"/>
                      </a:endParaRP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11430" algn="ctr">
                        <a:lnSpc>
                          <a:spcPct val="100000"/>
                        </a:lnSpc>
                        <a:spcBef>
                          <a:spcPts val="459"/>
                        </a:spcBef>
                      </a:pPr>
                      <a:endParaRPr lang="fr-FR" sz="780" noProof="0">
                        <a:latin typeface="Marianne Light" panose="02000000000000000000" pitchFamily="50" charset="0"/>
                        <a:cs typeface="Times New Roman"/>
                      </a:endParaRPr>
                    </a:p>
                  </a:txBody>
                  <a:tcPr marL="0" marR="0" marT="438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gn="ctr">
                        <a:lnSpc>
                          <a:spcPct val="100000"/>
                        </a:lnSpc>
                        <a:spcBef>
                          <a:spcPts val="459"/>
                        </a:spcBef>
                      </a:pPr>
                      <a:endParaRPr lang="fr-FR" sz="780" noProof="0">
                        <a:latin typeface="Marianne Light" panose="02000000000000000000" pitchFamily="50" charset="0"/>
                        <a:cs typeface="Times New Roman"/>
                      </a:endParaRPr>
                    </a:p>
                  </a:txBody>
                  <a:tcPr marL="0" marR="0" marT="43814" marB="0" anchor="ctr">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2557934508"/>
                  </a:ext>
                </a:extLst>
              </a:tr>
            </a:tbl>
          </a:graphicData>
        </a:graphic>
      </p:graphicFrame>
      <p:sp>
        <p:nvSpPr>
          <p:cNvPr id="27" name="Freeform 6">
            <a:extLst>
              <a:ext uri="{FF2B5EF4-FFF2-40B4-BE49-F238E27FC236}">
                <a16:creationId xmlns:a16="http://schemas.microsoft.com/office/drawing/2014/main" id="{D7FA3C38-E3AA-42E4-9174-E5E902E86374}"/>
              </a:ext>
            </a:extLst>
          </p:cNvPr>
          <p:cNvSpPr/>
          <p:nvPr/>
        </p:nvSpPr>
        <p:spPr>
          <a:xfrm>
            <a:off x="8357971" y="4667251"/>
            <a:ext cx="926361" cy="894640"/>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999466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F82021988C35408BEFB0BD59419F0A" ma:contentTypeVersion="19" ma:contentTypeDescription="Crée un document." ma:contentTypeScope="" ma:versionID="a7b01d48f02baf363071ef09b193a817">
  <xsd:schema xmlns:xsd="http://www.w3.org/2001/XMLSchema" xmlns:xs="http://www.w3.org/2001/XMLSchema" xmlns:p="http://schemas.microsoft.com/office/2006/metadata/properties" xmlns:ns2="10b99b66-3403-429a-a1e1-568dd4312de6" xmlns:ns3="0afb17a8-798b-4d10-8bc7-85cb5f00bc77" targetNamespace="http://schemas.microsoft.com/office/2006/metadata/properties" ma:root="true" ma:fieldsID="6d2f5c5812d82e801538d828e8500d92" ns2:_="" ns3:_="">
    <xsd:import namespace="10b99b66-3403-429a-a1e1-568dd4312de6"/>
    <xsd:import namespace="0afb17a8-798b-4d10-8bc7-85cb5f00bc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_Flow_SignoffStatu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99b66-3403-429a-a1e1-568dd4312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012f8fb1-763d-4eee-8e7f-0e5339ba90a3"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État de validation" ma:internalName="_x00c9_tat_x0020_de_x0020_validation">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fb17a8-798b-4d10-8bc7-85cb5f00bc77"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414c366d-ed81-46bc-9e0f-c2cb89e94034}" ma:internalName="TaxCatchAll" ma:showField="CatchAllData" ma:web="0afb17a8-798b-4d10-8bc7-85cb5f00bc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afb17a8-798b-4d10-8bc7-85cb5f00bc77" xsi:nil="true"/>
    <_Flow_SignoffStatus xmlns="10b99b66-3403-429a-a1e1-568dd4312de6" xsi:nil="true"/>
    <lcf76f155ced4ddcb4097134ff3c332f xmlns="10b99b66-3403-429a-a1e1-568dd4312d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D8A8C3-4161-4B75-8964-50ACC5E68000}">
  <ds:schemaRefs>
    <ds:schemaRef ds:uri="http://schemas.microsoft.com/sharepoint/v3/contenttype/forms"/>
  </ds:schemaRefs>
</ds:datastoreItem>
</file>

<file path=customXml/itemProps2.xml><?xml version="1.0" encoding="utf-8"?>
<ds:datastoreItem xmlns:ds="http://schemas.openxmlformats.org/officeDocument/2006/customXml" ds:itemID="{8567444B-B024-4765-ADFC-14E283B5100A}">
  <ds:schemaRefs>
    <ds:schemaRef ds:uri="0afb17a8-798b-4d10-8bc7-85cb5f00bc77"/>
    <ds:schemaRef ds:uri="10b99b66-3403-429a-a1e1-568dd4312d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582469-A561-4C39-B778-A7BA11CAE2D2}">
  <ds:schemaRefs>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http://schemas.microsoft.com/office/2006/documentManagement/types"/>
    <ds:schemaRef ds:uri="10b99b66-3403-429a-a1e1-568dd4312de6"/>
    <ds:schemaRef ds:uri="http://schemas.microsoft.com/office/infopath/2007/PartnerControls"/>
    <ds:schemaRef ds:uri="0afb17a8-798b-4d10-8bc7-85cb5f00bc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583</TotalTime>
  <Words>9724</Words>
  <Application>Microsoft Office PowerPoint</Application>
  <PresentationFormat>Affichage à l'écran (16:9)</PresentationFormat>
  <Paragraphs>1264</Paragraphs>
  <Slides>59</Slides>
  <Notes>1</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59</vt:i4>
      </vt:variant>
    </vt:vector>
  </HeadingPairs>
  <TitlesOfParts>
    <vt:vector size="77" baseType="lpstr">
      <vt:lpstr>Arial</vt:lpstr>
      <vt:lpstr>Arial Narrow</vt:lpstr>
      <vt:lpstr>Arial,Sans-Serif</vt:lpstr>
      <vt:lpstr>Bahnschrift Condensed</vt:lpstr>
      <vt:lpstr>Bahnschrift Light</vt:lpstr>
      <vt:lpstr>Bahnschrift SemiBold</vt:lpstr>
      <vt:lpstr>Calibri</vt:lpstr>
      <vt:lpstr>Courier New</vt:lpstr>
      <vt:lpstr>IBM Plex Sans Bold</vt:lpstr>
      <vt:lpstr>Marianne</vt:lpstr>
      <vt:lpstr>Marianne ExtraBold</vt:lpstr>
      <vt:lpstr>Marianne Light</vt:lpstr>
      <vt:lpstr>Marianne Medium</vt:lpstr>
      <vt:lpstr>Montserrat</vt:lpstr>
      <vt:lpstr>Times New Roman</vt:lpstr>
      <vt:lpstr>Wingdings</vt:lpstr>
      <vt:lpstr>Wingdings,Sans-Serif</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 REFORME LYCEE PRO - V3 - mai 2024</dc:title>
  <dc:creator>Michael Vilbenoit</dc:creator>
  <cp:lastModifiedBy>Nadia  Tikobaine</cp:lastModifiedBy>
  <cp:revision>23</cp:revision>
  <dcterms:created xsi:type="dcterms:W3CDTF">2006-08-16T00:00:00Z</dcterms:created>
  <dcterms:modified xsi:type="dcterms:W3CDTF">2024-09-12T20:53:19Z</dcterms:modified>
  <dc:identifier>DAF6I8mjtt8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0x0101008CF82021988C35408BEFB0BD59419F0A</vt:lpwstr>
  </property>
  <property fmtid="{D5CDD505-2E9C-101B-9397-08002B2CF9AE}" pid="3" name="MediaServiceImageTags">
    <vt:lpwstr/>
  </property>
</Properties>
</file>