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326" r:id="rId5"/>
    <p:sldId id="352" r:id="rId6"/>
    <p:sldId id="353" r:id="rId7"/>
    <p:sldId id="366" r:id="rId8"/>
    <p:sldId id="363" r:id="rId9"/>
    <p:sldId id="354" r:id="rId10"/>
    <p:sldId id="368" r:id="rId11"/>
    <p:sldId id="349" r:id="rId12"/>
    <p:sldId id="367" r:id="rId13"/>
    <p:sldId id="369" r:id="rId14"/>
    <p:sldId id="370" r:id="rId15"/>
    <p:sldId id="371" r:id="rId16"/>
    <p:sldId id="356" r:id="rId17"/>
    <p:sldId id="357" r:id="rId18"/>
    <p:sldId id="358" r:id="rId19"/>
    <p:sldId id="359" r:id="rId20"/>
    <p:sldId id="362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6"/>
            <p14:sldId id="363"/>
            <p14:sldId id="354"/>
            <p14:sldId id="368"/>
            <p14:sldId id="349"/>
            <p14:sldId id="367"/>
            <p14:sldId id="369"/>
            <p14:sldId id="370"/>
            <p14:sldId id="371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Reprise du trafic de la zone aéroportuaire de Roissy</a:t>
          </a: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CF2FEFFC-F6A9-4767-B843-65AC8F2883D3}">
      <dgm:prSet phldrT="[Texte]" custT="1"/>
      <dgm:spPr/>
      <dgm:t>
        <a:bodyPr bIns="180000"/>
        <a:lstStyle/>
        <a:p>
          <a:r>
            <a:rPr lang="fr-FR" sz="1200" b="1" dirty="0" smtClean="0"/>
            <a:t>Secteurs porteurs :</a:t>
          </a:r>
          <a:endParaRPr lang="fr-FR" sz="1200" b="1" dirty="0"/>
        </a:p>
      </dgm:t>
    </dgm:pt>
    <dgm:pt modelId="{EF498190-925F-4A58-91CF-02521D39DF0B}" type="parTrans" cxnId="{AC931440-495F-4C3C-B92F-CAE72F9AACB1}">
      <dgm:prSet/>
      <dgm:spPr/>
      <dgm:t>
        <a:bodyPr/>
        <a:lstStyle/>
        <a:p>
          <a:endParaRPr lang="fr-FR"/>
        </a:p>
      </dgm:t>
    </dgm:pt>
    <dgm:pt modelId="{BC7EDD43-1B24-41DC-8AEC-508D27A1241E}" type="sibTrans" cxnId="{AC931440-495F-4C3C-B92F-CAE72F9AACB1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Paris Aéroports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Atos intégration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Fedex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EF4B06C8-87C5-48A7-9725-C77945C27DD4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3M</a:t>
          </a:r>
          <a:endParaRPr lang="fr-FR" sz="1200" b="1" dirty="0"/>
        </a:p>
      </dgm:t>
    </dgm:pt>
    <dgm:pt modelId="{DF364AA8-EBB0-419F-B86A-73BAA009D16B}" type="parTrans" cxnId="{BD44245D-6693-4B87-BDE4-B1885B20FB6D}">
      <dgm:prSet/>
      <dgm:spPr/>
      <dgm:t>
        <a:bodyPr/>
        <a:lstStyle/>
        <a:p>
          <a:endParaRPr lang="fr-FR"/>
        </a:p>
      </dgm:t>
    </dgm:pt>
    <dgm:pt modelId="{96FC82AD-0239-45C0-8AE8-9F5FBBDBA143}" type="sibTrans" cxnId="{BD44245D-6693-4B87-BDE4-B1885B20FB6D}">
      <dgm:prSet/>
      <dgm:spPr/>
      <dgm:t>
        <a:bodyPr/>
        <a:lstStyle/>
        <a:p>
          <a:endParaRPr lang="fr-FR"/>
        </a:p>
      </dgm:t>
    </dgm:pt>
    <dgm:pt modelId="{95A2B868-3FEF-4739-8515-C0535A2CF6A3}">
      <dgm:prSet phldrT="[Texte]" custT="1"/>
      <dgm:spPr/>
      <dgm:t>
        <a:bodyPr bIns="180000"/>
        <a:lstStyle/>
        <a:p>
          <a:endParaRPr lang="fr-FR" sz="1200" b="1" dirty="0"/>
        </a:p>
      </dgm:t>
    </dgm:pt>
    <dgm:pt modelId="{A330EE82-3BA4-4E4E-886A-DAF2ECC6A999}" type="parTrans" cxnId="{0F36DB6D-6905-49E5-86AC-D3BA7A547DC4}">
      <dgm:prSet/>
      <dgm:spPr/>
      <dgm:t>
        <a:bodyPr/>
        <a:lstStyle/>
        <a:p>
          <a:endParaRPr lang="fr-FR"/>
        </a:p>
      </dgm:t>
    </dgm:pt>
    <dgm:pt modelId="{49148E5B-02D5-4908-90CC-1A10BCCB6558}" type="sibTrans" cxnId="{0F36DB6D-6905-49E5-86AC-D3BA7A547DC4}">
      <dgm:prSet/>
      <dgm:spPr/>
      <dgm:t>
        <a:bodyPr/>
        <a:lstStyle/>
        <a:p>
          <a:endParaRPr lang="fr-FR"/>
        </a:p>
      </dgm:t>
    </dgm:pt>
    <dgm:pt modelId="{410EBE39-53D9-4E27-814B-9E4F82F040D2}">
      <dgm:prSet phldrT="[Texte]" custT="1"/>
      <dgm:spPr/>
      <dgm:t>
        <a:bodyPr bIns="180000"/>
        <a:lstStyle/>
        <a:p>
          <a:r>
            <a:rPr lang="fr-FR" sz="1200" b="1" dirty="0" smtClean="0"/>
            <a:t>Logistique et e-commerce</a:t>
          </a:r>
          <a:endParaRPr lang="fr-FR" sz="1200" b="1" dirty="0"/>
        </a:p>
      </dgm:t>
    </dgm:pt>
    <dgm:pt modelId="{9F871948-0CC5-4865-8230-5A9E361FEA36}" type="parTrans" cxnId="{D181AB09-D19B-468D-A801-BF034030C22C}">
      <dgm:prSet/>
      <dgm:spPr/>
      <dgm:t>
        <a:bodyPr/>
        <a:lstStyle/>
        <a:p>
          <a:endParaRPr lang="fr-FR"/>
        </a:p>
      </dgm:t>
    </dgm:pt>
    <dgm:pt modelId="{76340346-F9DF-4D49-88AF-FA1683F615B2}" type="sibTrans" cxnId="{D181AB09-D19B-468D-A801-BF034030C22C}">
      <dgm:prSet/>
      <dgm:spPr/>
      <dgm:t>
        <a:bodyPr/>
        <a:lstStyle/>
        <a:p>
          <a:endParaRPr lang="fr-FR"/>
        </a:p>
      </dgm:t>
    </dgm:pt>
    <dgm:pt modelId="{FED3CE6F-64A6-4640-B2D8-5F7ACC2D87CE}">
      <dgm:prSet phldrT="[Texte]" custT="1"/>
      <dgm:spPr/>
      <dgm:t>
        <a:bodyPr bIns="180000"/>
        <a:lstStyle/>
        <a:p>
          <a:r>
            <a:rPr lang="fr-FR" sz="1200" b="1" dirty="0" smtClean="0"/>
            <a:t>Commerce de gros</a:t>
          </a:r>
          <a:endParaRPr lang="fr-FR" sz="1200" b="1" dirty="0"/>
        </a:p>
      </dgm:t>
    </dgm:pt>
    <dgm:pt modelId="{AE42ECC1-72A3-4D5A-97D3-B627AA673C23}" type="parTrans" cxnId="{045CD102-520D-48A6-9441-0FFF434617DE}">
      <dgm:prSet/>
      <dgm:spPr/>
      <dgm:t>
        <a:bodyPr/>
        <a:lstStyle/>
        <a:p>
          <a:endParaRPr lang="fr-FR"/>
        </a:p>
      </dgm:t>
    </dgm:pt>
    <dgm:pt modelId="{DCD7C31A-7A25-4BC5-8409-FEC43EC1043E}" type="sibTrans" cxnId="{045CD102-520D-48A6-9441-0FFF434617DE}">
      <dgm:prSet/>
      <dgm:spPr/>
      <dgm:t>
        <a:bodyPr/>
        <a:lstStyle/>
        <a:p>
          <a:endParaRPr lang="fr-FR"/>
        </a:p>
      </dgm:t>
    </dgm:pt>
    <dgm:pt modelId="{B40638DB-99B9-4E0D-B199-FAD32585F768}">
      <dgm:prSet phldrT="[Texte]" custT="1"/>
      <dgm:spPr/>
      <dgm:t>
        <a:bodyPr bIns="180000"/>
        <a:lstStyle/>
        <a:p>
          <a:r>
            <a:rPr lang="fr-FR" sz="1200" b="1" dirty="0" smtClean="0"/>
            <a:t>Action sociale</a:t>
          </a:r>
          <a:endParaRPr lang="fr-FR" sz="1200" b="1" dirty="0"/>
        </a:p>
      </dgm:t>
    </dgm:pt>
    <dgm:pt modelId="{D11BE58A-CBA2-4F81-99C2-DC842EB4E333}" type="parTrans" cxnId="{A52A98CE-4F00-420C-84F7-CEB923DCA072}">
      <dgm:prSet/>
      <dgm:spPr/>
      <dgm:t>
        <a:bodyPr/>
        <a:lstStyle/>
        <a:p>
          <a:endParaRPr lang="fr-FR"/>
        </a:p>
      </dgm:t>
    </dgm:pt>
    <dgm:pt modelId="{BE79DA19-9535-4546-AF30-8836667BF84B}" type="sibTrans" cxnId="{A52A98CE-4F00-420C-84F7-CEB923DCA072}">
      <dgm:prSet/>
      <dgm:spPr/>
      <dgm:t>
        <a:bodyPr/>
        <a:lstStyle/>
        <a:p>
          <a:endParaRPr lang="fr-FR"/>
        </a:p>
      </dgm:t>
    </dgm:pt>
    <dgm:pt modelId="{5566B7A2-A72D-4DDD-B61B-22B964A74D78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err="1" smtClean="0"/>
            <a:t>Seris</a:t>
          </a:r>
          <a:r>
            <a:rPr lang="fr-FR" sz="1200" b="1" dirty="0" smtClean="0"/>
            <a:t> Security</a:t>
          </a:r>
          <a:endParaRPr lang="fr-FR" sz="1200" b="1" dirty="0"/>
        </a:p>
      </dgm:t>
    </dgm:pt>
    <dgm:pt modelId="{41F1A99A-E092-4826-B6A7-A10166D2953B}" type="parTrans" cxnId="{0B82A12D-F84F-47FE-A12D-E42B9C41C8E1}">
      <dgm:prSet/>
      <dgm:spPr/>
      <dgm:t>
        <a:bodyPr/>
        <a:lstStyle/>
        <a:p>
          <a:endParaRPr lang="fr-FR"/>
        </a:p>
      </dgm:t>
    </dgm:pt>
    <dgm:pt modelId="{FB3E1246-0CCE-4AD1-BD65-92167C2B2B19}" type="sibTrans" cxnId="{0B82A12D-F84F-47FE-A12D-E42B9C41C8E1}">
      <dgm:prSet/>
      <dgm:spPr/>
      <dgm:t>
        <a:bodyPr/>
        <a:lstStyle/>
        <a:p>
          <a:endParaRPr lang="fr-FR"/>
        </a:p>
      </dgm:t>
    </dgm:pt>
    <dgm:pt modelId="{55D79618-BDC3-4820-8D3B-C05A4ECD755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Air France KLM</a:t>
          </a:r>
          <a:endParaRPr lang="fr-FR" sz="1200" b="1" dirty="0"/>
        </a:p>
      </dgm:t>
    </dgm:pt>
    <dgm:pt modelId="{E9457A7E-B937-48E2-AA5D-1341921C4A84}" type="parTrans" cxnId="{90C5DC61-1BBE-4852-B17C-C51C8B98B400}">
      <dgm:prSet/>
      <dgm:spPr/>
      <dgm:t>
        <a:bodyPr/>
        <a:lstStyle/>
        <a:p>
          <a:endParaRPr lang="fr-FR"/>
        </a:p>
      </dgm:t>
    </dgm:pt>
    <dgm:pt modelId="{D62A19D9-B7DA-4804-A874-1AEBC1AEB98D}" type="sibTrans" cxnId="{90C5DC61-1BBE-4852-B17C-C51C8B98B400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5CD102-520D-48A6-9441-0FFF434617DE}" srcId="{CF2FEFFC-F6A9-4767-B843-65AC8F2883D3}" destId="{FED3CE6F-64A6-4640-B2D8-5F7ACC2D87CE}" srcOrd="1" destOrd="0" parTransId="{AE42ECC1-72A3-4D5A-97D3-B627AA673C23}" sibTransId="{DCD7C31A-7A25-4BC5-8409-FEC43EC1043E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83D839B0-306D-4ADA-B2B8-1EACC043263C}" type="presOf" srcId="{CF2FEFFC-F6A9-4767-B843-65AC8F2883D3}" destId="{0BE5650D-515E-4C97-BDBB-A4DFC786EDAC}" srcOrd="0" destOrd="1" presId="urn:microsoft.com/office/officeart/2005/8/layout/hList6"/>
    <dgm:cxn modelId="{BD7F683B-2AFF-4AD9-A048-61B0E3A3BFB8}" type="presOf" srcId="{B40638DB-99B9-4E0D-B199-FAD32585F768}" destId="{0BE5650D-515E-4C97-BDBB-A4DFC786EDAC}" srcOrd="0" destOrd="4" presId="urn:microsoft.com/office/officeart/2005/8/layout/hList6"/>
    <dgm:cxn modelId="{AC931440-495F-4C3C-B92F-CAE72F9AACB1}" srcId="{1FA9A236-25B3-42AC-B53B-D743AC0EAD42}" destId="{CF2FEFFC-F6A9-4767-B843-65AC8F2883D3}" srcOrd="0" destOrd="0" parTransId="{EF498190-925F-4A58-91CF-02521D39DF0B}" sibTransId="{BC7EDD43-1B24-41DC-8AEC-508D27A1241E}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2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D181AB09-D19B-468D-A801-BF034030C22C}" srcId="{CF2FEFFC-F6A9-4767-B843-65AC8F2883D3}" destId="{410EBE39-53D9-4E27-814B-9E4F82F040D2}" srcOrd="0" destOrd="0" parTransId="{9F871948-0CC5-4865-8230-5A9E361FEA36}" sibTransId="{76340346-F9DF-4D49-88AF-FA1683F615B2}"/>
    <dgm:cxn modelId="{E6C14645-E8C5-4E86-9E3F-06A882A12DF0}" type="presOf" srcId="{FEF85885-8B49-41C3-90F5-55C868EC0BC6}" destId="{BC3E125C-BD6A-4BEB-B9BA-C7F7E01EDA82}" srcOrd="0" destOrd="3" presId="urn:microsoft.com/office/officeart/2005/8/layout/hList6"/>
    <dgm:cxn modelId="{961A87B9-AA5D-419D-9418-0F166F203937}" type="presOf" srcId="{95A2B868-3FEF-4739-8515-C0535A2CF6A3}" destId="{0BE5650D-515E-4C97-BDBB-A4DFC786EDAC}" srcOrd="0" destOrd="5" presId="urn:microsoft.com/office/officeart/2005/8/layout/hList6"/>
    <dgm:cxn modelId="{90C5DC61-1BBE-4852-B17C-C51C8B98B400}" srcId="{E33784E3-66CA-4397-8C23-2058979BDD7D}" destId="{55D79618-BDC3-4820-8D3B-C05A4ECD7556}" srcOrd="1" destOrd="0" parTransId="{E9457A7E-B937-48E2-AA5D-1341921C4A84}" sibTransId="{D62A19D9-B7DA-4804-A874-1AEBC1AEB98D}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0F36DB6D-6905-49E5-86AC-D3BA7A547DC4}" srcId="{1FA9A236-25B3-42AC-B53B-D743AC0EAD42}" destId="{95A2B868-3FEF-4739-8515-C0535A2CF6A3}" srcOrd="1" destOrd="0" parTransId="{A330EE82-3BA4-4E4E-886A-DAF2ECC6A999}" sibTransId="{49148E5B-02D5-4908-90CC-1A10BCCB6558}"/>
    <dgm:cxn modelId="{0B82A12D-F84F-47FE-A12D-E42B9C41C8E1}" srcId="{E33784E3-66CA-4397-8C23-2058979BDD7D}" destId="{5566B7A2-A72D-4DDD-B61B-22B964A74D78}" srcOrd="4" destOrd="0" parTransId="{41F1A99A-E092-4826-B6A7-A10166D2953B}" sibTransId="{FB3E1246-0CCE-4AD1-BD65-92167C2B2B19}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BD44245D-6693-4B87-BDE4-B1885B20FB6D}" srcId="{E33784E3-66CA-4397-8C23-2058979BDD7D}" destId="{EF4B06C8-87C5-48A7-9725-C77945C27DD4}" srcOrd="5" destOrd="0" parTransId="{DF364AA8-EBB0-419F-B86A-73BAA009D16B}" sibTransId="{96FC82AD-0239-45C0-8AE8-9F5FBBDBA143}"/>
    <dgm:cxn modelId="{EF849B58-3F65-4C26-B66A-F1D615F77A58}" type="presOf" srcId="{410EBE39-53D9-4E27-814B-9E4F82F040D2}" destId="{0BE5650D-515E-4C97-BDBB-A4DFC786EDAC}" srcOrd="0" destOrd="2" presId="urn:microsoft.com/office/officeart/2005/8/layout/hList6"/>
    <dgm:cxn modelId="{3836E577-924E-4B74-B08F-A9122C0DEA86}" type="presOf" srcId="{C70C96B9-CABC-4E11-AFEF-FA7EF9553802}" destId="{BC3E125C-BD6A-4BEB-B9BA-C7F7E01EDA82}" srcOrd="0" destOrd="4" presId="urn:microsoft.com/office/officeart/2005/8/layout/hList6"/>
    <dgm:cxn modelId="{E1B72438-DA4E-49D9-8B1B-51D9F6F9C160}" type="presOf" srcId="{55D79618-BDC3-4820-8D3B-C05A4ECD7556}" destId="{BC3E125C-BD6A-4BEB-B9BA-C7F7E01EDA82}" srcOrd="0" destOrd="2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78282E19-141A-425A-BB70-CFFB821D96C1}" type="presOf" srcId="{EF4B06C8-87C5-48A7-9725-C77945C27DD4}" destId="{BC3E125C-BD6A-4BEB-B9BA-C7F7E01EDA82}" srcOrd="0" destOrd="6" presId="urn:microsoft.com/office/officeart/2005/8/layout/hList6"/>
    <dgm:cxn modelId="{C5D29D8D-7529-4545-BEAE-E4ACBCB8C185}" srcId="{E33784E3-66CA-4397-8C23-2058979BDD7D}" destId="{C70C96B9-CABC-4E11-AFEF-FA7EF9553802}" srcOrd="3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530F6FAF-B971-4611-9949-2F58C8EEFCF5}" type="presOf" srcId="{FED3CE6F-64A6-4640-B2D8-5F7ACC2D87CE}" destId="{0BE5650D-515E-4C97-BDBB-A4DFC786EDAC}" srcOrd="0" destOrd="3" presId="urn:microsoft.com/office/officeart/2005/8/layout/hList6"/>
    <dgm:cxn modelId="{9A8AEAF1-4821-4316-80FB-68C6F1E83AA6}" type="presOf" srcId="{5566B7A2-A72D-4DDD-B61B-22B964A74D78}" destId="{BC3E125C-BD6A-4BEB-B9BA-C7F7E01EDA82}" srcOrd="0" destOrd="5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52A98CE-4F00-420C-84F7-CEB923DCA072}" srcId="{CF2FEFFC-F6A9-4767-B843-65AC8F2883D3}" destId="{B40638DB-99B9-4E0D-B199-FAD32585F768}" srcOrd="2" destOrd="0" parTransId="{D11BE58A-CBA2-4F81-99C2-DC842EB4E333}" sibTransId="{BE79DA19-9535-4546-AF30-8836667BF84B}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Reprise du trafic de la zone aéroportuaire de Roissy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-286333"/>
                <a:satOff val="0"/>
                <a:lumOff val="322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-286333"/>
                <a:satOff val="0"/>
                <a:lumOff val="322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-286333"/>
                <a:satOff val="0"/>
                <a:lumOff val="322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Secteurs porteurs :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Logistique et e-commerce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Commerce de gros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Action sociale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Paris Aéroports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Air France KLM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Fedex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Atos intégration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/>
            <a:t>Seris</a:t>
          </a:r>
          <a:r>
            <a:rPr lang="fr-FR" sz="1200" b="1" kern="1200" dirty="0" smtClean="0"/>
            <a:t> Security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3M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067944" y="2283718"/>
            <a:ext cx="4608512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Bassin de Argenteuil (95)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093"/>
            <a:ext cx="340186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50" y="968107"/>
            <a:ext cx="1829426" cy="1108147"/>
          </a:xfrm>
          <a:prstGeom prst="rect">
            <a:avLst/>
          </a:prstGeom>
        </p:spPr>
      </p:pic>
      <p:graphicFrame>
        <p:nvGraphicFramePr>
          <p:cNvPr id="24" name="Diagramme 23"/>
          <p:cNvGraphicFramePr/>
          <p:nvPr>
            <p:extLst/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75" y="2189810"/>
            <a:ext cx="2913536" cy="183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7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3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smtClean="0">
                <a:solidFill>
                  <a:srgbClr val="0000CC"/>
                </a:solidFill>
              </a:rPr>
              <a:t>Argenteuil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rgbClr val="0000CC"/>
                </a:solidFill>
              </a:rPr>
              <a:t/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Est 95, T5 Boucle Nord de Seine, Seine Aval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3828" y="2931953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26133" y="3154977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14769" y="3130910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25747646"/>
              </p:ext>
            </p:extLst>
          </p:nvPr>
        </p:nvGraphicFramePr>
        <p:xfrm>
          <a:off x="1475656" y="1131590"/>
          <a:ext cx="7200800" cy="254623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6981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2048101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445718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1864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ACC.SOINS-SERV.PERS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ANIMAT. ENFANCE&amp; PERSONNES AGEES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ETUD.DEFINITION PRDTS INDUSTRIELS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LPO Jean Jaurès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HYGIENE PROPRETE STERILISATION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MET.AGENC.MENUIS.AMEUB.2NDE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338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MET.BEAUTE&amp;BIEN-ETRE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37160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MET.CON.DUR.BAT.&amp;TRA.PUB.2NDE COM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5290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MET.ETUD.MODELIS.NUMER.2NDE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Georges Braque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8139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MET.REAL.ENS.MEC.IND.2NDE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LPO Jean Jaurès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2134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47717"/>
                  </a:ext>
                </a:extLst>
              </a:tr>
              <a:tr h="196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LPO Jean Jaurès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20146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143069" y="2044667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555776" y="3939902"/>
            <a:ext cx="5256584" cy="577081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105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graphicFrame>
        <p:nvGraphicFramePr>
          <p:cNvPr id="6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515695"/>
              </p:ext>
            </p:extLst>
          </p:nvPr>
        </p:nvGraphicFramePr>
        <p:xfrm>
          <a:off x="1475656" y="1347614"/>
          <a:ext cx="7128792" cy="244876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46991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2042665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439136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MAINTENANCE.TECHN.BAT.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MACON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METIERS DE LA COIFFURE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MONTEUR INSTALLATIONS SANITAIRES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MONTEUR INSTALLATIONS THERMIQUES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657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PEINTRE APPLICATEUR REVETEMENTS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44267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PROD.SERV.REST. (RAPID,COLL,CAFE)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83227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REAL.IND.CHAUD.SOUD. OP.A CHAUDR.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LPO Jean Jaurès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7069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ACCOMPAG. EDUCATIF PETITE ENFANCE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Fernand et Nadia Léger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ARGENTEUIL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80278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MONTEUR INSTALLATIONS SANITAIRES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87349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MONTEUR INSTALLATIONS THERMIQUES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Le Corbusier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CORMEILLES EN PARISIS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87668"/>
                  </a:ext>
                </a:extLst>
              </a:tr>
              <a:tr h="204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CAP2  EQUIPIER POLYVALENT DU COMMERCE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CC0099"/>
                          </a:solidFill>
                          <a:effectLst/>
                          <a:latin typeface="Calibri" panose="020F0502020204030204" pitchFamily="34" charset="0"/>
                        </a:rPr>
                        <a:t>LPO Eugène Ronceray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CC0099"/>
                          </a:solidFill>
                          <a:effectLst/>
                          <a:latin typeface="Calibri" panose="020F0502020204030204" pitchFamily="34" charset="0"/>
                        </a:rPr>
                        <a:t>BEZONS CEDEX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08535"/>
                  </a:ext>
                </a:extLst>
              </a:tr>
            </a:tbl>
          </a:graphicData>
        </a:graphic>
      </p:graphicFrame>
      <p:sp>
        <p:nvSpPr>
          <p:cNvPr id="7" name="Rectangle avec flèche vers la droite 6"/>
          <p:cNvSpPr/>
          <p:nvPr/>
        </p:nvSpPr>
        <p:spPr>
          <a:xfrm>
            <a:off x="143069" y="2211958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86997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077481"/>
              </p:ext>
            </p:extLst>
          </p:nvPr>
        </p:nvGraphicFramePr>
        <p:xfrm>
          <a:off x="1259632" y="1221431"/>
          <a:ext cx="7271860" cy="262106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MÉTIERS DE LA BEAUTÉ ET DU BIEN-ÊTRE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Esthétique, Métiers de la coiffure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PRODUITS MÉCANIQUES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r>
                        <a:rPr lang="fr-FR" sz="900" b="0" i="0" cap="all" baseline="0" smtClean="0">
                          <a:latin typeface="Arial" panose="020B0604020202020204" pitchFamily="34" charset="0"/>
                        </a:rPr>
                        <a:t>Métiers de l'agencement, de la menuiserie et de l'ameublement</a:t>
                      </a:r>
                      <a:endParaRPr lang="fr-FR" sz="900" b="0" i="0" cap="all" baseline="0" dirty="0">
                        <a:latin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Technicien menuisier agenceur,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Étude et réalisation agencement, Technicien fabrication bois et matériaux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j-lt"/>
                        </a:rPr>
                        <a:t>MÉTIERS DES ÉTUDES ET DE LA MODÉLISATION NUMÉRIQUE</a:t>
                      </a:r>
                      <a:r>
                        <a:rPr lang="fr-FR" sz="900" u="none" strike="noStrike" baseline="0" dirty="0" smtClean="0">
                          <a:effectLst/>
                          <a:latin typeface="+mj-lt"/>
                        </a:rPr>
                        <a:t> DU BÂTIMENT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Technicien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d’études du bâtiment option A ou B….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7064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MÉTIERS DE LA CONSTRUCTION DURABLE DU BÂTIMENT ET DES TRAVAUX PUBLICS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Technicien du bâtiment, Travaux Publics, Ouvrages du bâtiment Métallerie….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92322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1907704" y="3932506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4876310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7574"/>
            <a:ext cx="504056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547664" y="1635646"/>
            <a:ext cx="57606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EST 95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265" y="987574"/>
            <a:ext cx="4060231" cy="366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8237283" y="1044203"/>
            <a:ext cx="57606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T5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4876310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44203"/>
            <a:ext cx="4392488" cy="360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5220072" y="1086523"/>
            <a:ext cx="108012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SEINE AVAL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6281" y="510596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" y="2830787"/>
            <a:ext cx="461399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3441"/>
            <a:ext cx="1931922" cy="1826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70" y="672018"/>
            <a:ext cx="1584610" cy="20927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830787"/>
            <a:ext cx="42484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6281" y="510596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63" y="1552678"/>
            <a:ext cx="6508317" cy="219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35646"/>
            <a:ext cx="1961671" cy="20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c7ddd52-0a06-43b1-a35c-dcb15ea2e3f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820</Words>
  <Application>Microsoft Office PowerPoint</Application>
  <PresentationFormat>Affichage à l'écran (16:9)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179</cp:revision>
  <dcterms:created xsi:type="dcterms:W3CDTF">2020-03-05T15:21:24Z</dcterms:created>
  <dcterms:modified xsi:type="dcterms:W3CDTF">2021-12-06T09:10:39Z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