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7" r:id="rId4"/>
  </p:sldMasterIdLst>
  <p:notesMasterIdLst>
    <p:notesMasterId r:id="rId18"/>
  </p:notesMasterIdLst>
  <p:handoutMasterIdLst>
    <p:handoutMasterId r:id="rId19"/>
  </p:handoutMasterIdLst>
  <p:sldIdLst>
    <p:sldId id="326" r:id="rId5"/>
    <p:sldId id="352" r:id="rId6"/>
    <p:sldId id="353" r:id="rId7"/>
    <p:sldId id="363" r:id="rId8"/>
    <p:sldId id="354" r:id="rId9"/>
    <p:sldId id="349" r:id="rId10"/>
    <p:sldId id="367" r:id="rId11"/>
    <p:sldId id="366" r:id="rId12"/>
    <p:sldId id="356" r:id="rId13"/>
    <p:sldId id="357" r:id="rId14"/>
    <p:sldId id="358" r:id="rId15"/>
    <p:sldId id="359" r:id="rId16"/>
    <p:sldId id="362" r:id="rId17"/>
  </p:sldIdLst>
  <p:sldSz cx="9144000" cy="5143500" type="screen16x9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INISTÈRIEL" id="{0B896E98-F45E-4768-8620-EDDF394BE181}">
          <p14:sldIdLst>
            <p14:sldId id="326"/>
            <p14:sldId id="352"/>
            <p14:sldId id="353"/>
            <p14:sldId id="363"/>
            <p14:sldId id="354"/>
            <p14:sldId id="349"/>
            <p14:sldId id="367"/>
            <p14:sldId id="366"/>
            <p14:sldId id="356"/>
            <p14:sldId id="357"/>
            <p14:sldId id="358"/>
            <p14:sldId id="359"/>
            <p14:sldId id="362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orient="horz" pos="191">
          <p15:clr>
            <a:srgbClr val="A4A3A4"/>
          </p15:clr>
        </p15:guide>
        <p15:guide id="3" orient="horz" pos="854">
          <p15:clr>
            <a:srgbClr val="A4A3A4"/>
          </p15:clr>
        </p15:guide>
        <p15:guide id="4" orient="horz" pos="821">
          <p15:clr>
            <a:srgbClr val="A4A3A4"/>
          </p15:clr>
        </p15:guide>
        <p15:guide id="5" orient="horz" pos="3049">
          <p15:clr>
            <a:srgbClr val="A4A3A4"/>
          </p15:clr>
        </p15:guide>
        <p15:guide id="6" orient="horz" pos="3151">
          <p15:clr>
            <a:srgbClr val="A4A3A4"/>
          </p15:clr>
        </p15:guide>
        <p15:guide id="7" pos="2880">
          <p15:clr>
            <a:srgbClr val="A4A3A4"/>
          </p15:clr>
        </p15:guide>
        <p15:guide id="8" pos="476">
          <p15:clr>
            <a:srgbClr val="A4A3A4"/>
          </p15:clr>
        </p15:guide>
        <p15:guide id="9" pos="5193">
          <p15:clr>
            <a:srgbClr val="A4A3A4"/>
          </p15:clr>
        </p15:guide>
        <p15:guide id="10" pos="546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  <a:srgbClr val="00CC66"/>
    <a:srgbClr val="6699FF"/>
    <a:srgbClr val="FF99CC"/>
    <a:srgbClr val="FF99FF"/>
    <a:srgbClr val="99CCFF"/>
    <a:srgbClr val="ECAD6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7"/>
    <p:restoredTop sz="94660"/>
  </p:normalViewPr>
  <p:slideViewPr>
    <p:cSldViewPr showGuides="1">
      <p:cViewPr varScale="1">
        <p:scale>
          <a:sx n="92" d="100"/>
          <a:sy n="92" d="100"/>
        </p:scale>
        <p:origin x="672" y="78"/>
      </p:cViewPr>
      <p:guideLst>
        <p:guide orient="horz" pos="1620"/>
        <p:guide orient="horz" pos="191"/>
        <p:guide orient="horz" pos="854"/>
        <p:guide orient="horz" pos="821"/>
        <p:guide orient="horz" pos="3049"/>
        <p:guide orient="horz" pos="3151"/>
        <p:guide pos="2880"/>
        <p:guide pos="476"/>
        <p:guide pos="5193"/>
        <p:guide pos="546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25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E947BB-49F7-45C2-9540-27ABD7007090}" type="doc">
      <dgm:prSet loTypeId="urn:microsoft.com/office/officeart/2005/8/layout/hList6" loCatId="list" qsTypeId="urn:microsoft.com/office/officeart/2005/8/quickstyle/3d1" qsCatId="3D" csTypeId="urn:microsoft.com/office/officeart/2005/8/colors/accent2_5" csCatId="accent2" phldr="1"/>
      <dgm:spPr/>
      <dgm:t>
        <a:bodyPr/>
        <a:lstStyle/>
        <a:p>
          <a:endParaRPr lang="fr-FR"/>
        </a:p>
      </dgm:t>
    </dgm:pt>
    <dgm:pt modelId="{76CCEF3F-FABC-4C27-8830-A6E4DA6B22D1}">
      <dgm:prSet phldrT="[Texte]" custT="1"/>
      <dgm:spPr/>
      <dgm:t>
        <a:bodyPr/>
        <a:lstStyle/>
        <a:p>
          <a:endParaRPr lang="fr-FR" sz="1600" b="1" dirty="0"/>
        </a:p>
      </dgm:t>
    </dgm:pt>
    <dgm:pt modelId="{2C1A110C-39EE-4034-9C29-202FE7907941}" type="parTrans" cxnId="{5969925E-3C31-49F6-AE1F-F4EF18886CD8}">
      <dgm:prSet/>
      <dgm:spPr/>
      <dgm:t>
        <a:bodyPr/>
        <a:lstStyle/>
        <a:p>
          <a:endParaRPr lang="fr-FR"/>
        </a:p>
      </dgm:t>
    </dgm:pt>
    <dgm:pt modelId="{DBA7E558-8EB8-488D-9C6C-A520F4A612EE}" type="sibTrans" cxnId="{5969925E-3C31-49F6-AE1F-F4EF18886CD8}">
      <dgm:prSet/>
      <dgm:spPr/>
      <dgm:t>
        <a:bodyPr/>
        <a:lstStyle/>
        <a:p>
          <a:endParaRPr lang="fr-FR"/>
        </a:p>
      </dgm:t>
    </dgm:pt>
    <dgm:pt modelId="{9310C173-7E68-43BA-B2A7-32CA586A7B9F}">
      <dgm:prSet phldrT="[Texte]" custT="1"/>
      <dgm:spPr/>
      <dgm:t>
        <a:bodyPr/>
        <a:lstStyle/>
        <a:p>
          <a:r>
            <a:rPr lang="fr-FR" sz="1200" b="1" dirty="0" smtClean="0"/>
            <a:t>Taux de chômage faible</a:t>
          </a:r>
          <a:br>
            <a:rPr lang="fr-FR" sz="1200" b="1" dirty="0" smtClean="0"/>
          </a:br>
          <a:endParaRPr lang="fr-FR" sz="1200" b="1" dirty="0"/>
        </a:p>
      </dgm:t>
    </dgm:pt>
    <dgm:pt modelId="{6250520E-3474-40C0-94DE-97550FFA93F6}" type="parTrans" cxnId="{69553684-D09B-43E2-AB2E-BC128C503D9C}">
      <dgm:prSet/>
      <dgm:spPr/>
      <dgm:t>
        <a:bodyPr/>
        <a:lstStyle/>
        <a:p>
          <a:endParaRPr lang="fr-FR"/>
        </a:p>
      </dgm:t>
    </dgm:pt>
    <dgm:pt modelId="{8804547D-E0BD-43F2-9E50-24E564CEFDA2}" type="sibTrans" cxnId="{69553684-D09B-43E2-AB2E-BC128C503D9C}">
      <dgm:prSet/>
      <dgm:spPr/>
      <dgm:t>
        <a:bodyPr/>
        <a:lstStyle/>
        <a:p>
          <a:endParaRPr lang="fr-FR"/>
        </a:p>
      </dgm:t>
    </dgm:pt>
    <dgm:pt modelId="{65B734B3-E4B2-43C2-BF32-289AE0BF8BFD}">
      <dgm:prSet phldrT="[Texte]" custT="1"/>
      <dgm:spPr/>
      <dgm:t>
        <a:bodyPr/>
        <a:lstStyle/>
        <a:p>
          <a:r>
            <a:rPr lang="fr-FR" sz="1200" b="1" dirty="0" smtClean="0"/>
            <a:t>Métiers des supports des systèmes d’information ont dépassé ceux du technico-commercial</a:t>
          </a:r>
          <a:endParaRPr lang="fr-FR" sz="1200" b="1" dirty="0"/>
        </a:p>
      </dgm:t>
    </dgm:pt>
    <dgm:pt modelId="{7B662B87-3FAA-4ED3-93F9-12F42253A8C1}" type="parTrans" cxnId="{B0345698-C663-497B-AC22-86D55A0764B0}">
      <dgm:prSet/>
      <dgm:spPr/>
      <dgm:t>
        <a:bodyPr/>
        <a:lstStyle/>
        <a:p>
          <a:endParaRPr lang="fr-FR"/>
        </a:p>
      </dgm:t>
    </dgm:pt>
    <dgm:pt modelId="{78A9254C-52AC-4533-9298-BACC418DDDC9}" type="sibTrans" cxnId="{B0345698-C663-497B-AC22-86D55A0764B0}">
      <dgm:prSet/>
      <dgm:spPr/>
      <dgm:t>
        <a:bodyPr/>
        <a:lstStyle/>
        <a:p>
          <a:endParaRPr lang="fr-FR"/>
        </a:p>
      </dgm:t>
    </dgm:pt>
    <dgm:pt modelId="{1FA9A236-25B3-42AC-B53B-D743AC0EAD42}">
      <dgm:prSet phldrT="[Texte]" custT="1"/>
      <dgm:spPr/>
      <dgm:t>
        <a:bodyPr bIns="180000"/>
        <a:lstStyle/>
        <a:p>
          <a:endParaRPr lang="fr-FR" sz="1600" dirty="0"/>
        </a:p>
      </dgm:t>
    </dgm:pt>
    <dgm:pt modelId="{E3AF757C-6C5F-4756-B825-B0B1EDF9C1C1}" type="parTrans" cxnId="{39D5303B-D5FA-420B-A005-719B0BA20CCB}">
      <dgm:prSet/>
      <dgm:spPr/>
      <dgm:t>
        <a:bodyPr/>
        <a:lstStyle/>
        <a:p>
          <a:endParaRPr lang="fr-FR"/>
        </a:p>
      </dgm:t>
    </dgm:pt>
    <dgm:pt modelId="{4039970F-9BD6-407A-8DF8-CAEEDEE08F73}" type="sibTrans" cxnId="{39D5303B-D5FA-420B-A005-719B0BA20CCB}">
      <dgm:prSet/>
      <dgm:spPr/>
      <dgm:t>
        <a:bodyPr/>
        <a:lstStyle/>
        <a:p>
          <a:endParaRPr lang="fr-FR"/>
        </a:p>
      </dgm:t>
    </dgm:pt>
    <dgm:pt modelId="{CF2FEFFC-F6A9-4767-B843-65AC8F2883D3}">
      <dgm:prSet phldrT="[Texte]" custT="1"/>
      <dgm:spPr/>
      <dgm:t>
        <a:bodyPr bIns="180000"/>
        <a:lstStyle/>
        <a:p>
          <a:r>
            <a:rPr lang="fr-FR" sz="1200" b="1" dirty="0" smtClean="0"/>
            <a:t>Forte présence du secteur tertiaire</a:t>
          </a:r>
          <a:endParaRPr lang="fr-FR" sz="1200" b="1" dirty="0"/>
        </a:p>
      </dgm:t>
    </dgm:pt>
    <dgm:pt modelId="{EF498190-925F-4A58-91CF-02521D39DF0B}" type="parTrans" cxnId="{AC931440-495F-4C3C-B92F-CAE72F9AACB1}">
      <dgm:prSet/>
      <dgm:spPr/>
      <dgm:t>
        <a:bodyPr/>
        <a:lstStyle/>
        <a:p>
          <a:endParaRPr lang="fr-FR"/>
        </a:p>
      </dgm:t>
    </dgm:pt>
    <dgm:pt modelId="{BC7EDD43-1B24-41DC-8AEC-508D27A1241E}" type="sibTrans" cxnId="{AC931440-495F-4C3C-B92F-CAE72F9AACB1}">
      <dgm:prSet/>
      <dgm:spPr/>
      <dgm:t>
        <a:bodyPr/>
        <a:lstStyle/>
        <a:p>
          <a:endParaRPr lang="fr-FR"/>
        </a:p>
      </dgm:t>
    </dgm:pt>
    <dgm:pt modelId="{E33784E3-66CA-4397-8C23-2058979BDD7D}">
      <dgm:prSet phldrT="[Texte]" custT="1"/>
      <dgm:spPr/>
      <dgm:t>
        <a:bodyPr/>
        <a:lstStyle/>
        <a:p>
          <a:endParaRPr lang="fr-FR" sz="1400" b="1" dirty="0" smtClean="0"/>
        </a:p>
        <a:p>
          <a:r>
            <a:rPr lang="fr-FR" sz="1400" b="1" dirty="0" smtClean="0"/>
            <a:t>Groupes recruteurs</a:t>
          </a:r>
          <a:endParaRPr lang="fr-FR" sz="1400" b="1" dirty="0"/>
        </a:p>
      </dgm:t>
    </dgm:pt>
    <dgm:pt modelId="{C48CC27A-77B7-4EC7-BDD3-5BBAD28F025D}" type="parTrans" cxnId="{882C2F83-0BAD-48C9-A1D9-C30290D01719}">
      <dgm:prSet/>
      <dgm:spPr/>
      <dgm:t>
        <a:bodyPr/>
        <a:lstStyle/>
        <a:p>
          <a:endParaRPr lang="fr-FR"/>
        </a:p>
      </dgm:t>
    </dgm:pt>
    <dgm:pt modelId="{687AE976-C7EC-4DCA-9B36-E7541A8E5E58}" type="sibTrans" cxnId="{882C2F83-0BAD-48C9-A1D9-C30290D01719}">
      <dgm:prSet/>
      <dgm:spPr/>
      <dgm:t>
        <a:bodyPr/>
        <a:lstStyle/>
        <a:p>
          <a:endParaRPr lang="fr-FR"/>
        </a:p>
      </dgm:t>
    </dgm:pt>
    <dgm:pt modelId="{1D9B7359-D409-4A6B-8B3E-7DEF498E5490}">
      <dgm:prSet phldrT="[Texte]" custT="1"/>
      <dgm:spPr/>
      <dgm:t>
        <a:bodyPr/>
        <a:lstStyle/>
        <a:p>
          <a:r>
            <a:rPr lang="fr-FR" sz="1200" b="1" dirty="0" smtClean="0"/>
            <a:t>Bouygues Telecom</a:t>
          </a:r>
          <a:endParaRPr lang="fr-FR" sz="1200" b="1" dirty="0"/>
        </a:p>
      </dgm:t>
    </dgm:pt>
    <dgm:pt modelId="{037E7B62-FAFE-4D9D-A448-50343C494222}" type="parTrans" cxnId="{982A1C1A-C04E-4D60-A5E3-3F34E138AA3D}">
      <dgm:prSet/>
      <dgm:spPr/>
      <dgm:t>
        <a:bodyPr/>
        <a:lstStyle/>
        <a:p>
          <a:endParaRPr lang="fr-FR"/>
        </a:p>
      </dgm:t>
    </dgm:pt>
    <dgm:pt modelId="{BBBADF43-28FE-4FD3-BAEC-BA46F1CDC002}" type="sibTrans" cxnId="{982A1C1A-C04E-4D60-A5E3-3F34E138AA3D}">
      <dgm:prSet/>
      <dgm:spPr/>
      <dgm:t>
        <a:bodyPr/>
        <a:lstStyle/>
        <a:p>
          <a:endParaRPr lang="fr-FR"/>
        </a:p>
      </dgm:t>
    </dgm:pt>
    <dgm:pt modelId="{C70C96B9-CABC-4E11-AFEF-FA7EF9553802}">
      <dgm:prSet phldrT="[Texte]" custT="1"/>
      <dgm:spPr/>
      <dgm:t>
        <a:bodyPr/>
        <a:lstStyle/>
        <a:p>
          <a:r>
            <a:rPr lang="fr-FR" sz="1200" b="1" dirty="0" smtClean="0"/>
            <a:t>Thales</a:t>
          </a:r>
          <a:endParaRPr lang="fr-FR" sz="1200" b="1" dirty="0"/>
        </a:p>
      </dgm:t>
    </dgm:pt>
    <dgm:pt modelId="{F522CD03-09BC-4347-9D4F-CD9D2774F1F6}" type="parTrans" cxnId="{C5D29D8D-7529-4545-BEAE-E4ACBCB8C185}">
      <dgm:prSet/>
      <dgm:spPr/>
      <dgm:t>
        <a:bodyPr/>
        <a:lstStyle/>
        <a:p>
          <a:endParaRPr lang="fr-FR"/>
        </a:p>
      </dgm:t>
    </dgm:pt>
    <dgm:pt modelId="{7CA9051C-D350-4690-A519-F53978E0B005}" type="sibTrans" cxnId="{C5D29D8D-7529-4545-BEAE-E4ACBCB8C185}">
      <dgm:prSet/>
      <dgm:spPr/>
      <dgm:t>
        <a:bodyPr/>
        <a:lstStyle/>
        <a:p>
          <a:endParaRPr lang="fr-FR"/>
        </a:p>
      </dgm:t>
    </dgm:pt>
    <dgm:pt modelId="{F57405FE-0A34-417B-A0CA-2949A8D66785}">
      <dgm:prSet phldrT="[Texte]" custT="1"/>
      <dgm:spPr/>
      <dgm:t>
        <a:bodyPr bIns="180000"/>
        <a:lstStyle/>
        <a:p>
          <a:r>
            <a:rPr lang="fr-FR" sz="1200" b="1" dirty="0" smtClean="0"/>
            <a:t>Plus important quartier d’affaires (1500 sièges sociaux)</a:t>
          </a:r>
          <a:br>
            <a:rPr lang="fr-FR" sz="1200" b="1" dirty="0" smtClean="0"/>
          </a:br>
          <a:endParaRPr lang="fr-FR" sz="1200" b="1" dirty="0"/>
        </a:p>
      </dgm:t>
    </dgm:pt>
    <dgm:pt modelId="{59D7CFB7-0B83-4637-83AA-46B6C7D6564F}" type="sibTrans" cxnId="{44ED8D0C-6769-45BD-9A01-A5C2E96824BF}">
      <dgm:prSet/>
      <dgm:spPr/>
      <dgm:t>
        <a:bodyPr/>
        <a:lstStyle/>
        <a:p>
          <a:endParaRPr lang="fr-FR"/>
        </a:p>
      </dgm:t>
    </dgm:pt>
    <dgm:pt modelId="{E9CD9B2D-9271-4F0F-AE5B-1F6597374ADD}" type="parTrans" cxnId="{44ED8D0C-6769-45BD-9A01-A5C2E96824BF}">
      <dgm:prSet/>
      <dgm:spPr/>
      <dgm:t>
        <a:bodyPr/>
        <a:lstStyle/>
        <a:p>
          <a:endParaRPr lang="fr-FR"/>
        </a:p>
      </dgm:t>
    </dgm:pt>
    <dgm:pt modelId="{FEF85885-8B49-41C3-90F5-55C868EC0BC6}">
      <dgm:prSet phldrT="[Texte]" custT="1"/>
      <dgm:spPr/>
      <dgm:t>
        <a:bodyPr/>
        <a:lstStyle/>
        <a:p>
          <a:r>
            <a:rPr lang="fr-FR" sz="1200" b="1" dirty="0" smtClean="0"/>
            <a:t>KPMG France</a:t>
          </a:r>
          <a:endParaRPr lang="fr-FR" sz="1200" b="1" dirty="0"/>
        </a:p>
      </dgm:t>
    </dgm:pt>
    <dgm:pt modelId="{B2E71A3E-5242-43E2-A7D8-816BD6BD6893}" type="parTrans" cxnId="{678FD961-C979-4188-89E6-9265A3EF922A}">
      <dgm:prSet/>
      <dgm:spPr/>
      <dgm:t>
        <a:bodyPr/>
        <a:lstStyle/>
        <a:p>
          <a:endParaRPr lang="fr-FR"/>
        </a:p>
      </dgm:t>
    </dgm:pt>
    <dgm:pt modelId="{137F63AC-86AC-44F4-8798-2F3AB8E2CD79}" type="sibTrans" cxnId="{678FD961-C979-4188-89E6-9265A3EF922A}">
      <dgm:prSet/>
      <dgm:spPr/>
      <dgm:t>
        <a:bodyPr/>
        <a:lstStyle/>
        <a:p>
          <a:endParaRPr lang="fr-FR"/>
        </a:p>
      </dgm:t>
    </dgm:pt>
    <dgm:pt modelId="{EF4B06C8-87C5-48A7-9725-C77945C27DD4}">
      <dgm:prSet phldrT="[Texte]" custT="1"/>
      <dgm:spPr/>
      <dgm:t>
        <a:bodyPr/>
        <a:lstStyle/>
        <a:p>
          <a:r>
            <a:rPr lang="fr-FR" sz="1200" b="1" dirty="0" smtClean="0"/>
            <a:t>Framatome</a:t>
          </a:r>
          <a:endParaRPr lang="fr-FR" sz="1200" b="1" dirty="0"/>
        </a:p>
      </dgm:t>
    </dgm:pt>
    <dgm:pt modelId="{DF364AA8-EBB0-419F-B86A-73BAA009D16B}" type="parTrans" cxnId="{BD44245D-6693-4B87-BDE4-B1885B20FB6D}">
      <dgm:prSet/>
      <dgm:spPr/>
      <dgm:t>
        <a:bodyPr/>
        <a:lstStyle/>
        <a:p>
          <a:endParaRPr lang="fr-FR"/>
        </a:p>
      </dgm:t>
    </dgm:pt>
    <dgm:pt modelId="{96FC82AD-0239-45C0-8AE8-9F5FBBDBA143}" type="sibTrans" cxnId="{BD44245D-6693-4B87-BDE4-B1885B20FB6D}">
      <dgm:prSet/>
      <dgm:spPr/>
      <dgm:t>
        <a:bodyPr/>
        <a:lstStyle/>
        <a:p>
          <a:endParaRPr lang="fr-FR"/>
        </a:p>
      </dgm:t>
    </dgm:pt>
    <dgm:pt modelId="{5AB7F8E6-166B-4FB5-92F4-45E0D49B784D}" type="pres">
      <dgm:prSet presAssocID="{05E947BB-49F7-45C2-9540-27ABD700709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8CC38237-7BF6-450F-AD37-B309C0E88235}" type="pres">
      <dgm:prSet presAssocID="{76CCEF3F-FABC-4C27-8830-A6E4DA6B22D1}" presName="node" presStyleLbl="node1" presStyleIdx="0" presStyleCnt="3" custLinFactNeighborX="-44364" custLinFactNeighborY="-1218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9955BE09-252E-4BC0-BD11-87F4E73271AB}" type="pres">
      <dgm:prSet presAssocID="{DBA7E558-8EB8-488D-9C6C-A520F4A612EE}" presName="sibTrans" presStyleCnt="0"/>
      <dgm:spPr/>
      <dgm:t>
        <a:bodyPr/>
        <a:lstStyle/>
        <a:p>
          <a:endParaRPr lang="fr-FR"/>
        </a:p>
      </dgm:t>
    </dgm:pt>
    <dgm:pt modelId="{0BE5650D-515E-4C97-BDBB-A4DFC786EDAC}" type="pres">
      <dgm:prSet presAssocID="{1FA9A236-25B3-42AC-B53B-D743AC0EAD4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024DAB-7144-41FA-A2AB-29DDD1809E66}" type="pres">
      <dgm:prSet presAssocID="{4039970F-9BD6-407A-8DF8-CAEEDEE08F73}" presName="sibTrans" presStyleCnt="0"/>
      <dgm:spPr/>
      <dgm:t>
        <a:bodyPr/>
        <a:lstStyle/>
        <a:p>
          <a:endParaRPr lang="fr-FR"/>
        </a:p>
      </dgm:t>
    </dgm:pt>
    <dgm:pt modelId="{BC3E125C-BD6A-4BEB-B9BA-C7F7E01EDA82}" type="pres">
      <dgm:prSet presAssocID="{E33784E3-66CA-4397-8C23-2058979BDD7D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44ED8D0C-6769-45BD-9A01-A5C2E96824BF}" srcId="{1FA9A236-25B3-42AC-B53B-D743AC0EAD42}" destId="{F57405FE-0A34-417B-A0CA-2949A8D66785}" srcOrd="0" destOrd="0" parTransId="{E9CD9B2D-9271-4F0F-AE5B-1F6597374ADD}" sibTransId="{59D7CFB7-0B83-4637-83AA-46B6C7D6564F}"/>
    <dgm:cxn modelId="{E537F7B1-2B51-42AA-B641-050EB1104CE8}" type="presOf" srcId="{76CCEF3F-FABC-4C27-8830-A6E4DA6B22D1}" destId="{8CC38237-7BF6-450F-AD37-B309C0E88235}" srcOrd="0" destOrd="0" presId="urn:microsoft.com/office/officeart/2005/8/layout/hList6"/>
    <dgm:cxn modelId="{83D839B0-306D-4ADA-B2B8-1EACC043263C}" type="presOf" srcId="{CF2FEFFC-F6A9-4767-B843-65AC8F2883D3}" destId="{0BE5650D-515E-4C97-BDBB-A4DFC786EDAC}" srcOrd="0" destOrd="2" presId="urn:microsoft.com/office/officeart/2005/8/layout/hList6"/>
    <dgm:cxn modelId="{AC931440-495F-4C3C-B92F-CAE72F9AACB1}" srcId="{1FA9A236-25B3-42AC-B53B-D743AC0EAD42}" destId="{CF2FEFFC-F6A9-4767-B843-65AC8F2883D3}" srcOrd="1" destOrd="0" parTransId="{EF498190-925F-4A58-91CF-02521D39DF0B}" sibTransId="{BC7EDD43-1B24-41DC-8AEC-508D27A1241E}"/>
    <dgm:cxn modelId="{5ECC5A29-B2AA-48CF-9E10-F70178BEB740}" type="presOf" srcId="{E33784E3-66CA-4397-8C23-2058979BDD7D}" destId="{BC3E125C-BD6A-4BEB-B9BA-C7F7E01EDA82}" srcOrd="0" destOrd="0" presId="urn:microsoft.com/office/officeart/2005/8/layout/hList6"/>
    <dgm:cxn modelId="{678FD961-C979-4188-89E6-9265A3EF922A}" srcId="{E33784E3-66CA-4397-8C23-2058979BDD7D}" destId="{FEF85885-8B49-41C3-90F5-55C868EC0BC6}" srcOrd="1" destOrd="0" parTransId="{B2E71A3E-5242-43E2-A7D8-816BD6BD6893}" sibTransId="{137F63AC-86AC-44F4-8798-2F3AB8E2CD79}"/>
    <dgm:cxn modelId="{39D5303B-D5FA-420B-A005-719B0BA20CCB}" srcId="{05E947BB-49F7-45C2-9540-27ABD7007090}" destId="{1FA9A236-25B3-42AC-B53B-D743AC0EAD42}" srcOrd="1" destOrd="0" parTransId="{E3AF757C-6C5F-4756-B825-B0B1EDF9C1C1}" sibTransId="{4039970F-9BD6-407A-8DF8-CAEEDEE08F73}"/>
    <dgm:cxn modelId="{E6C14645-E8C5-4E86-9E3F-06A882A12DF0}" type="presOf" srcId="{FEF85885-8B49-41C3-90F5-55C868EC0BC6}" destId="{BC3E125C-BD6A-4BEB-B9BA-C7F7E01EDA82}" srcOrd="0" destOrd="2" presId="urn:microsoft.com/office/officeart/2005/8/layout/hList6"/>
    <dgm:cxn modelId="{1E4D6CAD-15D9-4884-ABF3-87E592A099C9}" type="presOf" srcId="{1FA9A236-25B3-42AC-B53B-D743AC0EAD42}" destId="{0BE5650D-515E-4C97-BDBB-A4DFC786EDAC}" srcOrd="0" destOrd="0" presId="urn:microsoft.com/office/officeart/2005/8/layout/hList6"/>
    <dgm:cxn modelId="{5969925E-3C31-49F6-AE1F-F4EF18886CD8}" srcId="{05E947BB-49F7-45C2-9540-27ABD7007090}" destId="{76CCEF3F-FABC-4C27-8830-A6E4DA6B22D1}" srcOrd="0" destOrd="0" parTransId="{2C1A110C-39EE-4034-9C29-202FE7907941}" sibTransId="{DBA7E558-8EB8-488D-9C6C-A520F4A612EE}"/>
    <dgm:cxn modelId="{B0345698-C663-497B-AC22-86D55A0764B0}" srcId="{76CCEF3F-FABC-4C27-8830-A6E4DA6B22D1}" destId="{65B734B3-E4B2-43C2-BF32-289AE0BF8BFD}" srcOrd="1" destOrd="0" parTransId="{7B662B87-3FAA-4ED3-93F9-12F42253A8C1}" sibTransId="{78A9254C-52AC-4533-9298-BACC418DDDC9}"/>
    <dgm:cxn modelId="{2ADAB5F0-5162-4046-BF4D-13A2D71455EA}" type="presOf" srcId="{65B734B3-E4B2-43C2-BF32-289AE0BF8BFD}" destId="{8CC38237-7BF6-450F-AD37-B309C0E88235}" srcOrd="0" destOrd="2" presId="urn:microsoft.com/office/officeart/2005/8/layout/hList6"/>
    <dgm:cxn modelId="{882C2F83-0BAD-48C9-A1D9-C30290D01719}" srcId="{05E947BB-49F7-45C2-9540-27ABD7007090}" destId="{E33784E3-66CA-4397-8C23-2058979BDD7D}" srcOrd="2" destOrd="0" parTransId="{C48CC27A-77B7-4EC7-BDD3-5BBAD28F025D}" sibTransId="{687AE976-C7EC-4DCA-9B36-E7541A8E5E58}"/>
    <dgm:cxn modelId="{BD44245D-6693-4B87-BDE4-B1885B20FB6D}" srcId="{E33784E3-66CA-4397-8C23-2058979BDD7D}" destId="{EF4B06C8-87C5-48A7-9725-C77945C27DD4}" srcOrd="3" destOrd="0" parTransId="{DF364AA8-EBB0-419F-B86A-73BAA009D16B}" sibTransId="{96FC82AD-0239-45C0-8AE8-9F5FBBDBA143}"/>
    <dgm:cxn modelId="{3836E577-924E-4B74-B08F-A9122C0DEA86}" type="presOf" srcId="{C70C96B9-CABC-4E11-AFEF-FA7EF9553802}" destId="{BC3E125C-BD6A-4BEB-B9BA-C7F7E01EDA82}" srcOrd="0" destOrd="3" presId="urn:microsoft.com/office/officeart/2005/8/layout/hList6"/>
    <dgm:cxn modelId="{8D3E3577-1FBF-4147-890B-D90424D8BCF9}" type="presOf" srcId="{1D9B7359-D409-4A6B-8B3E-7DEF498E5490}" destId="{BC3E125C-BD6A-4BEB-B9BA-C7F7E01EDA82}" srcOrd="0" destOrd="1" presId="urn:microsoft.com/office/officeart/2005/8/layout/hList6"/>
    <dgm:cxn modelId="{78282E19-141A-425A-BB70-CFFB821D96C1}" type="presOf" srcId="{EF4B06C8-87C5-48A7-9725-C77945C27DD4}" destId="{BC3E125C-BD6A-4BEB-B9BA-C7F7E01EDA82}" srcOrd="0" destOrd="4" presId="urn:microsoft.com/office/officeart/2005/8/layout/hList6"/>
    <dgm:cxn modelId="{FEA96BBB-9E8F-46B0-A27F-73B73D304D5C}" type="presOf" srcId="{05E947BB-49F7-45C2-9540-27ABD7007090}" destId="{5AB7F8E6-166B-4FB5-92F4-45E0D49B784D}" srcOrd="0" destOrd="0" presId="urn:microsoft.com/office/officeart/2005/8/layout/hList6"/>
    <dgm:cxn modelId="{C5D29D8D-7529-4545-BEAE-E4ACBCB8C185}" srcId="{E33784E3-66CA-4397-8C23-2058979BDD7D}" destId="{C70C96B9-CABC-4E11-AFEF-FA7EF9553802}" srcOrd="2" destOrd="0" parTransId="{F522CD03-09BC-4347-9D4F-CD9D2774F1F6}" sibTransId="{7CA9051C-D350-4690-A519-F53978E0B005}"/>
    <dgm:cxn modelId="{5B2055CD-2B2A-4559-9773-76DE72E2292C}" type="presOf" srcId="{9310C173-7E68-43BA-B2A7-32CA586A7B9F}" destId="{8CC38237-7BF6-450F-AD37-B309C0E88235}" srcOrd="0" destOrd="1" presId="urn:microsoft.com/office/officeart/2005/8/layout/hList6"/>
    <dgm:cxn modelId="{982A1C1A-C04E-4D60-A5E3-3F34E138AA3D}" srcId="{E33784E3-66CA-4397-8C23-2058979BDD7D}" destId="{1D9B7359-D409-4A6B-8B3E-7DEF498E5490}" srcOrd="0" destOrd="0" parTransId="{037E7B62-FAFE-4D9D-A448-50343C494222}" sibTransId="{BBBADF43-28FE-4FD3-BAEC-BA46F1CDC002}"/>
    <dgm:cxn modelId="{69553684-D09B-43E2-AB2E-BC128C503D9C}" srcId="{76CCEF3F-FABC-4C27-8830-A6E4DA6B22D1}" destId="{9310C173-7E68-43BA-B2A7-32CA586A7B9F}" srcOrd="0" destOrd="0" parTransId="{6250520E-3474-40C0-94DE-97550FFA93F6}" sibTransId="{8804547D-E0BD-43F2-9E50-24E564CEFDA2}"/>
    <dgm:cxn modelId="{AA5DF73E-2083-4830-8C35-27634EA0F2DB}" type="presOf" srcId="{F57405FE-0A34-417B-A0CA-2949A8D66785}" destId="{0BE5650D-515E-4C97-BDBB-A4DFC786EDAC}" srcOrd="0" destOrd="1" presId="urn:microsoft.com/office/officeart/2005/8/layout/hList6"/>
    <dgm:cxn modelId="{12E07767-CE1D-4FD6-A61A-ADB7064B93E9}" type="presParOf" srcId="{5AB7F8E6-166B-4FB5-92F4-45E0D49B784D}" destId="{8CC38237-7BF6-450F-AD37-B309C0E88235}" srcOrd="0" destOrd="0" presId="urn:microsoft.com/office/officeart/2005/8/layout/hList6"/>
    <dgm:cxn modelId="{5EF87EFF-1FB8-48DD-87A4-4C3C1660CCA2}" type="presParOf" srcId="{5AB7F8E6-166B-4FB5-92F4-45E0D49B784D}" destId="{9955BE09-252E-4BC0-BD11-87F4E73271AB}" srcOrd="1" destOrd="0" presId="urn:microsoft.com/office/officeart/2005/8/layout/hList6"/>
    <dgm:cxn modelId="{13756D75-960C-4191-BDAF-0BAE1C4FC412}" type="presParOf" srcId="{5AB7F8E6-166B-4FB5-92F4-45E0D49B784D}" destId="{0BE5650D-515E-4C97-BDBB-A4DFC786EDAC}" srcOrd="2" destOrd="0" presId="urn:microsoft.com/office/officeart/2005/8/layout/hList6"/>
    <dgm:cxn modelId="{170DE402-0FAF-43F0-BB27-6BC969EF66A1}" type="presParOf" srcId="{5AB7F8E6-166B-4FB5-92F4-45E0D49B784D}" destId="{8F024DAB-7144-41FA-A2AB-29DDD1809E66}" srcOrd="3" destOrd="0" presId="urn:microsoft.com/office/officeart/2005/8/layout/hList6"/>
    <dgm:cxn modelId="{A0EEC798-E7C9-4734-BE0D-223D4D52F417}" type="presParOf" srcId="{5AB7F8E6-166B-4FB5-92F4-45E0D49B784D}" destId="{BC3E125C-BD6A-4BEB-B9BA-C7F7E01EDA82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0BEDB3C-3863-4AA1-8DFC-DB9E3CC98CBF}" type="doc">
      <dgm:prSet loTypeId="urn:microsoft.com/office/officeart/2005/8/layout/vProcess5" loCatId="process" qsTypeId="urn:microsoft.com/office/officeart/2005/8/quickstyle/simple2" qsCatId="simple" csTypeId="urn:microsoft.com/office/officeart/2005/8/colors/colorful1" csCatId="colorful" phldr="1"/>
      <dgm:spPr/>
      <dgm:t>
        <a:bodyPr/>
        <a:lstStyle/>
        <a:p>
          <a:endParaRPr lang="fr-FR"/>
        </a:p>
      </dgm:t>
    </dgm:pt>
    <dgm:pt modelId="{CF5EA623-DB6B-4A52-8604-0540C88BE759}">
      <dgm:prSet phldrT="[Texte]" custT="1"/>
      <dgm:spPr/>
      <dgm:t>
        <a:bodyPr/>
        <a:lstStyle/>
        <a:p>
          <a:r>
            <a:rPr lang="fr-FR" sz="1400" dirty="0" smtClean="0"/>
            <a:t>Conseil et assistance</a:t>
          </a:r>
          <a:endParaRPr lang="fr-FR" sz="1400" dirty="0"/>
        </a:p>
      </dgm:t>
    </dgm:pt>
    <dgm:pt modelId="{0B06DDAB-7F73-4A13-890F-616E0CD77B76}" type="parTrans" cxnId="{F81995A3-7A1B-4C05-A2BB-7661DBA7C182}">
      <dgm:prSet/>
      <dgm:spPr/>
      <dgm:t>
        <a:bodyPr/>
        <a:lstStyle/>
        <a:p>
          <a:endParaRPr lang="fr-FR"/>
        </a:p>
      </dgm:t>
    </dgm:pt>
    <dgm:pt modelId="{6CFE0A1B-DB78-4102-A2CE-A202D4DA502D}" type="sibTrans" cxnId="{F81995A3-7A1B-4C05-A2BB-7661DBA7C182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DC99B549-C7BF-4182-97D1-FE823AB50631}">
      <dgm:prSet phldrT="[Texte]" custT="1"/>
      <dgm:spPr/>
      <dgm:t>
        <a:bodyPr/>
        <a:lstStyle/>
        <a:p>
          <a:r>
            <a:rPr lang="fr-FR" sz="1400" dirty="0" smtClean="0"/>
            <a:t>Distribution</a:t>
          </a:r>
          <a:endParaRPr lang="fr-FR" sz="1400" dirty="0"/>
        </a:p>
      </dgm:t>
    </dgm:pt>
    <dgm:pt modelId="{2C77DD24-52C7-484B-9C0B-CD0CFE7A1CBE}" type="parTrans" cxnId="{314616E4-ADFB-45EF-BD5C-0EBE8CDC0F8E}">
      <dgm:prSet/>
      <dgm:spPr/>
      <dgm:t>
        <a:bodyPr/>
        <a:lstStyle/>
        <a:p>
          <a:endParaRPr lang="fr-FR"/>
        </a:p>
      </dgm:t>
    </dgm:pt>
    <dgm:pt modelId="{45164B7E-5E74-4CD9-8530-9B0BBDCEC517}" type="sibTrans" cxnId="{314616E4-ADFB-45EF-BD5C-0EBE8CDC0F8E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55F08F6-FF19-45E5-AB55-C998ECFA3CF0}">
      <dgm:prSet custT="1"/>
      <dgm:spPr/>
      <dgm:t>
        <a:bodyPr/>
        <a:lstStyle/>
        <a:p>
          <a:r>
            <a:rPr lang="fr-FR" sz="1400" dirty="0" smtClean="0"/>
            <a:t>Construction</a:t>
          </a:r>
          <a:endParaRPr lang="fr-FR" sz="1400" dirty="0"/>
        </a:p>
      </dgm:t>
    </dgm:pt>
    <dgm:pt modelId="{7269AF8D-E335-41E2-8A63-3D304D50E1E3}" type="parTrans" cxnId="{1A263874-F54F-4F35-B07C-0F7BDF9699E6}">
      <dgm:prSet/>
      <dgm:spPr/>
      <dgm:t>
        <a:bodyPr/>
        <a:lstStyle/>
        <a:p>
          <a:endParaRPr lang="fr-FR"/>
        </a:p>
      </dgm:t>
    </dgm:pt>
    <dgm:pt modelId="{E6AA568A-EF1F-42B2-951B-136F6E624E49}" type="sibTrans" cxnId="{1A263874-F54F-4F35-B07C-0F7BDF9699E6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A6D95C11-3E4D-41A5-92E0-87C184967607}">
      <dgm:prSet custT="1"/>
      <dgm:spPr/>
      <dgm:t>
        <a:bodyPr/>
        <a:lstStyle/>
        <a:p>
          <a:r>
            <a:rPr lang="fr-FR" sz="1400" dirty="0" smtClean="0"/>
            <a:t>Santé, action sociale</a:t>
          </a:r>
          <a:endParaRPr lang="fr-FR" sz="1400" dirty="0"/>
        </a:p>
      </dgm:t>
    </dgm:pt>
    <dgm:pt modelId="{0E995C6F-7917-417C-A1EF-031D6BF575C8}" type="parTrans" cxnId="{B9D211AC-081C-4684-B94F-67F92D2F2239}">
      <dgm:prSet/>
      <dgm:spPr/>
      <dgm:t>
        <a:bodyPr/>
        <a:lstStyle/>
        <a:p>
          <a:endParaRPr lang="fr-FR"/>
        </a:p>
      </dgm:t>
    </dgm:pt>
    <dgm:pt modelId="{41771415-F4C6-44D9-8385-A9A9C77F4D8E}" type="sibTrans" cxnId="{B9D211AC-081C-4684-B94F-67F92D2F2239}">
      <dgm:prSet/>
      <dgm:spPr>
        <a:noFill/>
        <a:ln>
          <a:noFill/>
        </a:ln>
      </dgm:spPr>
      <dgm:t>
        <a:bodyPr/>
        <a:lstStyle/>
        <a:p>
          <a:endParaRPr lang="fr-FR"/>
        </a:p>
      </dgm:t>
    </dgm:pt>
    <dgm:pt modelId="{CCCA9B20-E709-406E-B966-626EA55A2AFC}">
      <dgm:prSet phldrT="[Texte]" custT="1"/>
      <dgm:spPr/>
      <dgm:t>
        <a:bodyPr/>
        <a:lstStyle/>
        <a:p>
          <a:r>
            <a:rPr lang="fr-FR" sz="1400" dirty="0" smtClean="0"/>
            <a:t>Transports</a:t>
          </a:r>
          <a:endParaRPr lang="fr-FR" sz="1400" dirty="0"/>
        </a:p>
      </dgm:t>
    </dgm:pt>
    <dgm:pt modelId="{CA3186E0-2C13-4F99-87AA-CDEDD5F75E0F}" type="sibTrans" cxnId="{385A9129-4BBE-486C-A98B-2873A7170516}">
      <dgm:prSet/>
      <dgm:spPr/>
      <dgm:t>
        <a:bodyPr/>
        <a:lstStyle/>
        <a:p>
          <a:endParaRPr lang="fr-FR"/>
        </a:p>
      </dgm:t>
    </dgm:pt>
    <dgm:pt modelId="{475E26D1-E8B6-4C48-B136-F2B4FAA12B3F}" type="parTrans" cxnId="{385A9129-4BBE-486C-A98B-2873A7170516}">
      <dgm:prSet/>
      <dgm:spPr/>
      <dgm:t>
        <a:bodyPr/>
        <a:lstStyle/>
        <a:p>
          <a:endParaRPr lang="fr-FR"/>
        </a:p>
      </dgm:t>
    </dgm:pt>
    <dgm:pt modelId="{D315D7BC-DB77-45B5-B143-FF71991BAEC4}">
      <dgm:prSet phldrT="[Texte]"/>
      <dgm:spPr/>
      <dgm:t>
        <a:bodyPr/>
        <a:lstStyle/>
        <a:p>
          <a:endParaRPr lang="fr-FR"/>
        </a:p>
      </dgm:t>
    </dgm:pt>
    <dgm:pt modelId="{FA34DACF-3770-4C9F-8C09-B14F6C4F6759}" type="parTrans" cxnId="{6F4E8923-E5C9-4853-AB92-A2F2B27FDC3D}">
      <dgm:prSet/>
      <dgm:spPr/>
      <dgm:t>
        <a:bodyPr/>
        <a:lstStyle/>
        <a:p>
          <a:endParaRPr lang="fr-FR"/>
        </a:p>
      </dgm:t>
    </dgm:pt>
    <dgm:pt modelId="{CEEEF0E4-8378-4CA4-A7F7-E6C2B438237C}" type="sibTrans" cxnId="{6F4E8923-E5C9-4853-AB92-A2F2B27FDC3D}">
      <dgm:prSet/>
      <dgm:spPr/>
      <dgm:t>
        <a:bodyPr/>
        <a:lstStyle/>
        <a:p>
          <a:endParaRPr lang="fr-FR"/>
        </a:p>
      </dgm:t>
    </dgm:pt>
    <dgm:pt modelId="{B9F6A608-1262-4E1C-8599-89B66AB28EF9}" type="pres">
      <dgm:prSet presAssocID="{F0BEDB3C-3863-4AA1-8DFC-DB9E3CC98CBF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104B7DD5-2362-4815-AC38-DBF2515EFCB2}" type="pres">
      <dgm:prSet presAssocID="{F0BEDB3C-3863-4AA1-8DFC-DB9E3CC98CBF}" presName="dummyMaxCanvas" presStyleCnt="0">
        <dgm:presLayoutVars/>
      </dgm:prSet>
      <dgm:spPr/>
    </dgm:pt>
    <dgm:pt modelId="{55661D19-6E10-4EA5-A5F9-811449525839}" type="pres">
      <dgm:prSet presAssocID="{F0BEDB3C-3863-4AA1-8DFC-DB9E3CC98CBF}" presName="FiveNodes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AA260352-95A5-4D64-A248-394D953CA08A}" type="pres">
      <dgm:prSet presAssocID="{F0BEDB3C-3863-4AA1-8DFC-DB9E3CC98CBF}" presName="FiveNodes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1EC74D1-8762-4EE4-894D-FD235964997E}" type="pres">
      <dgm:prSet presAssocID="{F0BEDB3C-3863-4AA1-8DFC-DB9E3CC98CBF}" presName="FiveNodes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FFAD83C-77B2-4B5F-8CCE-695283417C8C}" type="pres">
      <dgm:prSet presAssocID="{F0BEDB3C-3863-4AA1-8DFC-DB9E3CC98CBF}" presName="FiveNodes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D699C0F-EE09-4B69-A354-AD62DBFB5B59}" type="pres">
      <dgm:prSet presAssocID="{F0BEDB3C-3863-4AA1-8DFC-DB9E3CC98CBF}" presName="FiveNodes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4316C28-8CDD-4960-8A68-6D63E46F8F6F}" type="pres">
      <dgm:prSet presAssocID="{F0BEDB3C-3863-4AA1-8DFC-DB9E3CC98CBF}" presName="FiveConn_1-2" presStyleLbl="f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B50A2570-5F2B-4E0C-9AB0-7C18D24C55E2}" type="pres">
      <dgm:prSet presAssocID="{F0BEDB3C-3863-4AA1-8DFC-DB9E3CC98CBF}" presName="FiveConn_2-3" presStyleLbl="f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07BF7EA-F1C0-4D3B-925A-ED80C59AE04C}" type="pres">
      <dgm:prSet presAssocID="{F0BEDB3C-3863-4AA1-8DFC-DB9E3CC98CBF}" presName="FiveConn_3-4" presStyleLbl="f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D72C3EB0-D708-43E7-9733-5D9E4400C65D}" type="pres">
      <dgm:prSet presAssocID="{F0BEDB3C-3863-4AA1-8DFC-DB9E3CC98CBF}" presName="FiveConn_4-5" presStyleLbl="f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0B935A40-0060-41A4-BE91-DCB2D5777D6E}" type="pres">
      <dgm:prSet presAssocID="{F0BEDB3C-3863-4AA1-8DFC-DB9E3CC98CBF}" presName="FiveNodes_1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60FDEF-3A2E-4D27-9403-C4C8D6FCD482}" type="pres">
      <dgm:prSet presAssocID="{F0BEDB3C-3863-4AA1-8DFC-DB9E3CC98CBF}" presName="FiveNodes_2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853BB3AE-C7AB-4F61-9414-E5B77059FF3C}" type="pres">
      <dgm:prSet presAssocID="{F0BEDB3C-3863-4AA1-8DFC-DB9E3CC98CBF}" presName="FiveNodes_3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F8FA014D-4854-410D-A967-984E2ED9A0A7}" type="pres">
      <dgm:prSet presAssocID="{F0BEDB3C-3863-4AA1-8DFC-DB9E3CC98CBF}" presName="FiveNodes_4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  <dgm:pt modelId="{5EA7E825-D0FE-46E1-9757-BEF8F58C7F63}" type="pres">
      <dgm:prSet presAssocID="{F0BEDB3C-3863-4AA1-8DFC-DB9E3CC98CBF}" presName="FiveNodes_5_text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97418B1A-2E84-423F-84BF-ABD65264C45C}" type="presOf" srcId="{A6D95C11-3E4D-41A5-92E0-87C184967607}" destId="{D1EC74D1-8762-4EE4-894D-FD235964997E}" srcOrd="0" destOrd="0" presId="urn:microsoft.com/office/officeart/2005/8/layout/vProcess5"/>
    <dgm:cxn modelId="{20A8CD39-7B9D-4A2A-AA9C-54D9250040D9}" type="presOf" srcId="{41771415-F4C6-44D9-8385-A9A9C77F4D8E}" destId="{F07BF7EA-F1C0-4D3B-925A-ED80C59AE04C}" srcOrd="0" destOrd="0" presId="urn:microsoft.com/office/officeart/2005/8/layout/vProcess5"/>
    <dgm:cxn modelId="{195944C2-6873-4C0D-A957-4276B3A7EC2D}" type="presOf" srcId="{CCCA9B20-E709-406E-B966-626EA55A2AFC}" destId="{FD699C0F-EE09-4B69-A354-AD62DBFB5B59}" srcOrd="0" destOrd="0" presId="urn:microsoft.com/office/officeart/2005/8/layout/vProcess5"/>
    <dgm:cxn modelId="{43A2980A-830B-4AC4-9E01-B5B9C1F8389B}" type="presOf" srcId="{45164B7E-5E74-4CD9-8530-9B0BBDCEC517}" destId="{D72C3EB0-D708-43E7-9733-5D9E4400C65D}" srcOrd="0" destOrd="0" presId="urn:microsoft.com/office/officeart/2005/8/layout/vProcess5"/>
    <dgm:cxn modelId="{B9D211AC-081C-4684-B94F-67F92D2F2239}" srcId="{F0BEDB3C-3863-4AA1-8DFC-DB9E3CC98CBF}" destId="{A6D95C11-3E4D-41A5-92E0-87C184967607}" srcOrd="2" destOrd="0" parTransId="{0E995C6F-7917-417C-A1EF-031D6BF575C8}" sibTransId="{41771415-F4C6-44D9-8385-A9A9C77F4D8E}"/>
    <dgm:cxn modelId="{5D7AEE96-5757-43EC-AC07-1600FF713F92}" type="presOf" srcId="{CF5EA623-DB6B-4A52-8604-0540C88BE759}" destId="{0B935A40-0060-41A4-BE91-DCB2D5777D6E}" srcOrd="1" destOrd="0" presId="urn:microsoft.com/office/officeart/2005/8/layout/vProcess5"/>
    <dgm:cxn modelId="{6F4E8923-E5C9-4853-AB92-A2F2B27FDC3D}" srcId="{F0BEDB3C-3863-4AA1-8DFC-DB9E3CC98CBF}" destId="{D315D7BC-DB77-45B5-B143-FF71991BAEC4}" srcOrd="5" destOrd="0" parTransId="{FA34DACF-3770-4C9F-8C09-B14F6C4F6759}" sibTransId="{CEEEF0E4-8378-4CA4-A7F7-E6C2B438237C}"/>
    <dgm:cxn modelId="{B56B3129-1497-4918-9EC9-8D855B33BCBF}" type="presOf" srcId="{CCCA9B20-E709-406E-B966-626EA55A2AFC}" destId="{5EA7E825-D0FE-46E1-9757-BEF8F58C7F63}" srcOrd="1" destOrd="0" presId="urn:microsoft.com/office/officeart/2005/8/layout/vProcess5"/>
    <dgm:cxn modelId="{F81995A3-7A1B-4C05-A2BB-7661DBA7C182}" srcId="{F0BEDB3C-3863-4AA1-8DFC-DB9E3CC98CBF}" destId="{CF5EA623-DB6B-4A52-8604-0540C88BE759}" srcOrd="0" destOrd="0" parTransId="{0B06DDAB-7F73-4A13-890F-616E0CD77B76}" sibTransId="{6CFE0A1B-DB78-4102-A2CE-A202D4DA502D}"/>
    <dgm:cxn modelId="{5A29FF25-7C2F-4238-901D-48BF2A08DE96}" type="presOf" srcId="{E6AA568A-EF1F-42B2-951B-136F6E624E49}" destId="{B50A2570-5F2B-4E0C-9AB0-7C18D24C55E2}" srcOrd="0" destOrd="0" presId="urn:microsoft.com/office/officeart/2005/8/layout/vProcess5"/>
    <dgm:cxn modelId="{AA7F0E80-3AA4-4555-A4D1-CA4B7DD63306}" type="presOf" srcId="{6CFE0A1B-DB78-4102-A2CE-A202D4DA502D}" destId="{54316C28-8CDD-4960-8A68-6D63E46F8F6F}" srcOrd="0" destOrd="0" presId="urn:microsoft.com/office/officeart/2005/8/layout/vProcess5"/>
    <dgm:cxn modelId="{314616E4-ADFB-45EF-BD5C-0EBE8CDC0F8E}" srcId="{F0BEDB3C-3863-4AA1-8DFC-DB9E3CC98CBF}" destId="{DC99B549-C7BF-4182-97D1-FE823AB50631}" srcOrd="3" destOrd="0" parTransId="{2C77DD24-52C7-484B-9C0B-CD0CFE7A1CBE}" sibTransId="{45164B7E-5E74-4CD9-8530-9B0BBDCEC517}"/>
    <dgm:cxn modelId="{EC172E51-FA89-49C6-ACC0-0A0740C9F9C0}" type="presOf" srcId="{A6D95C11-3E4D-41A5-92E0-87C184967607}" destId="{853BB3AE-C7AB-4F61-9414-E5B77059FF3C}" srcOrd="1" destOrd="0" presId="urn:microsoft.com/office/officeart/2005/8/layout/vProcess5"/>
    <dgm:cxn modelId="{4BFD065C-DA32-4E59-AED2-C799CB11C3BF}" type="presOf" srcId="{F0BEDB3C-3863-4AA1-8DFC-DB9E3CC98CBF}" destId="{B9F6A608-1262-4E1C-8599-89B66AB28EF9}" srcOrd="0" destOrd="0" presId="urn:microsoft.com/office/officeart/2005/8/layout/vProcess5"/>
    <dgm:cxn modelId="{135F135E-34F6-4953-A451-70DF199D41C8}" type="presOf" srcId="{DC99B549-C7BF-4182-97D1-FE823AB50631}" destId="{F8FA014D-4854-410D-A967-984E2ED9A0A7}" srcOrd="1" destOrd="0" presId="urn:microsoft.com/office/officeart/2005/8/layout/vProcess5"/>
    <dgm:cxn modelId="{97CD309C-CBDD-4CF0-9CB1-2C29B1C8BE27}" type="presOf" srcId="{C55F08F6-FF19-45E5-AB55-C998ECFA3CF0}" destId="{AA260352-95A5-4D64-A248-394D953CA08A}" srcOrd="0" destOrd="0" presId="urn:microsoft.com/office/officeart/2005/8/layout/vProcess5"/>
    <dgm:cxn modelId="{1CF091EE-0E1B-42A3-8F25-B776B82B5F90}" type="presOf" srcId="{C55F08F6-FF19-45E5-AB55-C998ECFA3CF0}" destId="{5E60FDEF-3A2E-4D27-9403-C4C8D6FCD482}" srcOrd="1" destOrd="0" presId="urn:microsoft.com/office/officeart/2005/8/layout/vProcess5"/>
    <dgm:cxn modelId="{E7830F6F-456A-4C84-BB25-99B74C2FB1DA}" type="presOf" srcId="{DC99B549-C7BF-4182-97D1-FE823AB50631}" destId="{8FFAD83C-77B2-4B5F-8CCE-695283417C8C}" srcOrd="0" destOrd="0" presId="urn:microsoft.com/office/officeart/2005/8/layout/vProcess5"/>
    <dgm:cxn modelId="{385A9129-4BBE-486C-A98B-2873A7170516}" srcId="{F0BEDB3C-3863-4AA1-8DFC-DB9E3CC98CBF}" destId="{CCCA9B20-E709-406E-B966-626EA55A2AFC}" srcOrd="4" destOrd="0" parTransId="{475E26D1-E8B6-4C48-B136-F2B4FAA12B3F}" sibTransId="{CA3186E0-2C13-4F99-87AA-CDEDD5F75E0F}"/>
    <dgm:cxn modelId="{3F066471-B3B4-480B-B4FF-8A909B3C3BBC}" type="presOf" srcId="{CF5EA623-DB6B-4A52-8604-0540C88BE759}" destId="{55661D19-6E10-4EA5-A5F9-811449525839}" srcOrd="0" destOrd="0" presId="urn:microsoft.com/office/officeart/2005/8/layout/vProcess5"/>
    <dgm:cxn modelId="{1A263874-F54F-4F35-B07C-0F7BDF9699E6}" srcId="{F0BEDB3C-3863-4AA1-8DFC-DB9E3CC98CBF}" destId="{C55F08F6-FF19-45E5-AB55-C998ECFA3CF0}" srcOrd="1" destOrd="0" parTransId="{7269AF8D-E335-41E2-8A63-3D304D50E1E3}" sibTransId="{E6AA568A-EF1F-42B2-951B-136F6E624E49}"/>
    <dgm:cxn modelId="{8F5B80E6-7AD6-4669-8D61-07D2021A1205}" type="presParOf" srcId="{B9F6A608-1262-4E1C-8599-89B66AB28EF9}" destId="{104B7DD5-2362-4815-AC38-DBF2515EFCB2}" srcOrd="0" destOrd="0" presId="urn:microsoft.com/office/officeart/2005/8/layout/vProcess5"/>
    <dgm:cxn modelId="{46ACF546-D08D-4626-9675-92B4A4938A32}" type="presParOf" srcId="{B9F6A608-1262-4E1C-8599-89B66AB28EF9}" destId="{55661D19-6E10-4EA5-A5F9-811449525839}" srcOrd="1" destOrd="0" presId="urn:microsoft.com/office/officeart/2005/8/layout/vProcess5"/>
    <dgm:cxn modelId="{2FEFB565-A839-405E-9866-8FE56F2AF3A1}" type="presParOf" srcId="{B9F6A608-1262-4E1C-8599-89B66AB28EF9}" destId="{AA260352-95A5-4D64-A248-394D953CA08A}" srcOrd="2" destOrd="0" presId="urn:microsoft.com/office/officeart/2005/8/layout/vProcess5"/>
    <dgm:cxn modelId="{01950829-76BE-48C2-9CC4-DBE23358AEC0}" type="presParOf" srcId="{B9F6A608-1262-4E1C-8599-89B66AB28EF9}" destId="{D1EC74D1-8762-4EE4-894D-FD235964997E}" srcOrd="3" destOrd="0" presId="urn:microsoft.com/office/officeart/2005/8/layout/vProcess5"/>
    <dgm:cxn modelId="{053A985E-92D2-487B-9A73-3868B281EE7D}" type="presParOf" srcId="{B9F6A608-1262-4E1C-8599-89B66AB28EF9}" destId="{8FFAD83C-77B2-4B5F-8CCE-695283417C8C}" srcOrd="4" destOrd="0" presId="urn:microsoft.com/office/officeart/2005/8/layout/vProcess5"/>
    <dgm:cxn modelId="{B8C10BD5-FF09-4A9E-8478-6550AB7571C4}" type="presParOf" srcId="{B9F6A608-1262-4E1C-8599-89B66AB28EF9}" destId="{FD699C0F-EE09-4B69-A354-AD62DBFB5B59}" srcOrd="5" destOrd="0" presId="urn:microsoft.com/office/officeart/2005/8/layout/vProcess5"/>
    <dgm:cxn modelId="{6224E62E-B22B-4B73-AB34-BF39F36DC7E3}" type="presParOf" srcId="{B9F6A608-1262-4E1C-8599-89B66AB28EF9}" destId="{54316C28-8CDD-4960-8A68-6D63E46F8F6F}" srcOrd="6" destOrd="0" presId="urn:microsoft.com/office/officeart/2005/8/layout/vProcess5"/>
    <dgm:cxn modelId="{8D45B305-1BAF-4DEC-B4C5-0BB16B95E37F}" type="presParOf" srcId="{B9F6A608-1262-4E1C-8599-89B66AB28EF9}" destId="{B50A2570-5F2B-4E0C-9AB0-7C18D24C55E2}" srcOrd="7" destOrd="0" presId="urn:microsoft.com/office/officeart/2005/8/layout/vProcess5"/>
    <dgm:cxn modelId="{7B30637D-F650-4C56-A035-8E33BDFC41C4}" type="presParOf" srcId="{B9F6A608-1262-4E1C-8599-89B66AB28EF9}" destId="{F07BF7EA-F1C0-4D3B-925A-ED80C59AE04C}" srcOrd="8" destOrd="0" presId="urn:microsoft.com/office/officeart/2005/8/layout/vProcess5"/>
    <dgm:cxn modelId="{94BAD28E-C839-46C5-8B0A-7FBE49D18AD9}" type="presParOf" srcId="{B9F6A608-1262-4E1C-8599-89B66AB28EF9}" destId="{D72C3EB0-D708-43E7-9733-5D9E4400C65D}" srcOrd="9" destOrd="0" presId="urn:microsoft.com/office/officeart/2005/8/layout/vProcess5"/>
    <dgm:cxn modelId="{9E4C44C2-842A-423B-837D-243FEC8392C9}" type="presParOf" srcId="{B9F6A608-1262-4E1C-8599-89B66AB28EF9}" destId="{0B935A40-0060-41A4-BE91-DCB2D5777D6E}" srcOrd="10" destOrd="0" presId="urn:microsoft.com/office/officeart/2005/8/layout/vProcess5"/>
    <dgm:cxn modelId="{419E989A-40BE-478E-A33A-F145569E9897}" type="presParOf" srcId="{B9F6A608-1262-4E1C-8599-89B66AB28EF9}" destId="{5E60FDEF-3A2E-4D27-9403-C4C8D6FCD482}" srcOrd="11" destOrd="0" presId="urn:microsoft.com/office/officeart/2005/8/layout/vProcess5"/>
    <dgm:cxn modelId="{C443AEBB-EE9D-4C62-A7D3-BA7D9F32C128}" type="presParOf" srcId="{B9F6A608-1262-4E1C-8599-89B66AB28EF9}" destId="{853BB3AE-C7AB-4F61-9414-E5B77059FF3C}" srcOrd="12" destOrd="0" presId="urn:microsoft.com/office/officeart/2005/8/layout/vProcess5"/>
    <dgm:cxn modelId="{B026308D-EE9B-409E-8ACD-B88AA8EDED34}" type="presParOf" srcId="{B9F6A608-1262-4E1C-8599-89B66AB28EF9}" destId="{F8FA014D-4854-410D-A967-984E2ED9A0A7}" srcOrd="13" destOrd="0" presId="urn:microsoft.com/office/officeart/2005/8/layout/vProcess5"/>
    <dgm:cxn modelId="{159516D3-F0A9-4CFE-BAFB-A008341598B9}" type="presParOf" srcId="{B9F6A608-1262-4E1C-8599-89B66AB28EF9}" destId="{5EA7E825-D0FE-46E1-9757-BEF8F58C7F63}" srcOrd="14" destOrd="0" presId="urn:microsoft.com/office/officeart/2005/8/layout/vProcess5"/>
  </dgm:cxnLst>
  <dgm:bg>
    <a:effectLst>
      <a:outerShdw blurRad="50800" dist="38100" dir="5400000" algn="t" rotWithShape="0">
        <a:prstClr val="black">
          <a:alpha val="40000"/>
        </a:prstClr>
      </a:out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6E19DF06-01ED-4AE0-9B03-82136516A0C3}" type="doc">
      <dgm:prSet loTypeId="urn:microsoft.com/office/officeart/2005/8/layout/vList2" loCatId="list" qsTypeId="urn:microsoft.com/office/officeart/2005/8/quickstyle/simple3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CEEB2E19-6477-4319-A58A-7C712D5345F3}">
      <dgm:prSet custT="1"/>
      <dgm:spPr/>
      <dgm:t>
        <a:bodyPr/>
        <a:lstStyle/>
        <a:p>
          <a:pPr algn="ctr"/>
          <a:r>
            <a:rPr lang="fr-FR" sz="1400" b="0" i="0" dirty="0" smtClean="0"/>
            <a:t>Quelques secteurs d’activité</a:t>
          </a:r>
          <a:br>
            <a:rPr lang="fr-FR" sz="1400" b="0" i="0" dirty="0" smtClean="0"/>
          </a:br>
          <a:r>
            <a:rPr lang="fr-FR" sz="1400" b="0" i="0" dirty="0" smtClean="0"/>
            <a:t> créateurs d’emploi </a:t>
          </a:r>
          <a:br>
            <a:rPr lang="fr-FR" sz="1400" b="0" i="0" dirty="0" smtClean="0"/>
          </a:br>
          <a:r>
            <a:rPr lang="fr-FR" sz="1400" b="0" i="0" dirty="0" smtClean="0"/>
            <a:t>à l’horizon de </a:t>
          </a:r>
          <a:r>
            <a:rPr lang="fr-FR" sz="1400" b="1" i="0" dirty="0" smtClean="0"/>
            <a:t>2030</a:t>
          </a:r>
          <a:r>
            <a:rPr lang="fr-FR" sz="1400" b="0" i="0" dirty="0" smtClean="0"/>
            <a:t> en Ile de France</a:t>
          </a:r>
          <a:endParaRPr lang="fr-FR" sz="1400" b="0" i="0" dirty="0"/>
        </a:p>
      </dgm:t>
    </dgm:pt>
    <dgm:pt modelId="{A6C7C10E-7E1D-4C30-9D11-A8192FDBA7C7}" type="parTrans" cxnId="{57384D1C-EBC8-4450-930F-AC95E9D0674E}">
      <dgm:prSet/>
      <dgm:spPr/>
      <dgm:t>
        <a:bodyPr/>
        <a:lstStyle/>
        <a:p>
          <a:endParaRPr lang="fr-FR"/>
        </a:p>
      </dgm:t>
    </dgm:pt>
    <dgm:pt modelId="{26838419-85A2-4317-8EA8-5D1834960118}" type="sibTrans" cxnId="{57384D1C-EBC8-4450-930F-AC95E9D0674E}">
      <dgm:prSet/>
      <dgm:spPr/>
      <dgm:t>
        <a:bodyPr/>
        <a:lstStyle/>
        <a:p>
          <a:endParaRPr lang="fr-FR"/>
        </a:p>
      </dgm:t>
    </dgm:pt>
    <dgm:pt modelId="{22CD2964-9E18-48E6-93BA-6FD33EEA1218}" type="pres">
      <dgm:prSet presAssocID="{6E19DF06-01ED-4AE0-9B03-82136516A0C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79472AB1-FCA4-4C6D-81D1-FC6F62D4A37D}" type="pres">
      <dgm:prSet presAssocID="{CEEB2E19-6477-4319-A58A-7C712D5345F3}" presName="parentText" presStyleLbl="node1" presStyleIdx="0" presStyleCnt="1" custScaleY="189251" custLinFactNeighborX="7744" custLinFactNeighborY="522">
        <dgm:presLayoutVars>
          <dgm:chMax val="0"/>
          <dgm:bulletEnabled val="1"/>
        </dgm:presLayoutVars>
      </dgm:prSet>
      <dgm:spPr/>
      <dgm:t>
        <a:bodyPr/>
        <a:lstStyle/>
        <a:p>
          <a:endParaRPr lang="fr-FR"/>
        </a:p>
      </dgm:t>
    </dgm:pt>
  </dgm:ptLst>
  <dgm:cxnLst>
    <dgm:cxn modelId="{17CD9594-D796-43A3-90FA-54F80CB713D3}" type="presOf" srcId="{CEEB2E19-6477-4319-A58A-7C712D5345F3}" destId="{79472AB1-FCA4-4C6D-81D1-FC6F62D4A37D}" srcOrd="0" destOrd="0" presId="urn:microsoft.com/office/officeart/2005/8/layout/vList2"/>
    <dgm:cxn modelId="{57384D1C-EBC8-4450-930F-AC95E9D0674E}" srcId="{6E19DF06-01ED-4AE0-9B03-82136516A0C3}" destId="{CEEB2E19-6477-4319-A58A-7C712D5345F3}" srcOrd="0" destOrd="0" parTransId="{A6C7C10E-7E1D-4C30-9D11-A8192FDBA7C7}" sibTransId="{26838419-85A2-4317-8EA8-5D1834960118}"/>
    <dgm:cxn modelId="{45A882AC-39EC-46E6-B70A-53EBE23A4D48}" type="presOf" srcId="{6E19DF06-01ED-4AE0-9B03-82136516A0C3}" destId="{22CD2964-9E18-48E6-93BA-6FD33EEA1218}" srcOrd="0" destOrd="0" presId="urn:microsoft.com/office/officeart/2005/8/layout/vList2"/>
    <dgm:cxn modelId="{B1437B52-A1FC-4769-B14A-D255047BA15E}" type="presParOf" srcId="{22CD2964-9E18-48E6-93BA-6FD33EEA1218}" destId="{79472AB1-FCA4-4C6D-81D1-FC6F62D4A37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CC38237-7BF6-450F-AD37-B309C0E88235}">
      <dsp:nvSpPr>
        <dsp:cNvPr id="0" name=""/>
        <dsp:cNvSpPr/>
      </dsp:nvSpPr>
      <dsp:spPr>
        <a:xfrm rot="16200000">
          <a:off x="-1201389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Taux de chômage faible</a:t>
          </a:r>
          <a:br>
            <a:rPr lang="fr-FR" sz="1200" b="1" kern="1200" dirty="0" smtClean="0"/>
          </a:b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Métiers des supports des systèmes d’information ont dépassé ceux du technico-commercial</a:t>
          </a:r>
          <a:endParaRPr lang="fr-FR" sz="1200" b="1" kern="1200" dirty="0"/>
        </a:p>
      </dsp:txBody>
      <dsp:txXfrm rot="5400000">
        <a:off x="1" y="773087"/>
        <a:ext cx="1462662" cy="2319266"/>
      </dsp:txXfrm>
    </dsp:sp>
    <dsp:sp modelId="{0BE5650D-515E-4C97-BDBB-A4DFC786EDAC}">
      <dsp:nvSpPr>
        <dsp:cNvPr id="0" name=""/>
        <dsp:cNvSpPr/>
      </dsp:nvSpPr>
      <dsp:spPr>
        <a:xfrm rot="16200000">
          <a:off x="371534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2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2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2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18000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Plus important quartier d’affaires (1500 sièges sociaux)</a:t>
          </a:r>
          <a:br>
            <a:rPr lang="fr-FR" sz="1200" b="1" kern="1200" dirty="0" smtClean="0"/>
          </a:b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Forte présence du secteur tertiaire</a:t>
          </a:r>
          <a:endParaRPr lang="fr-FR" sz="1200" b="1" kern="1200" dirty="0"/>
        </a:p>
      </dsp:txBody>
      <dsp:txXfrm rot="5400000">
        <a:off x="1572924" y="773087"/>
        <a:ext cx="1462662" cy="2319266"/>
      </dsp:txXfrm>
    </dsp:sp>
    <dsp:sp modelId="{BC3E125C-BD6A-4BEB-B9BA-C7F7E01EDA82}">
      <dsp:nvSpPr>
        <dsp:cNvPr id="0" name=""/>
        <dsp:cNvSpPr/>
      </dsp:nvSpPr>
      <dsp:spPr>
        <a:xfrm rot="16200000">
          <a:off x="1943896" y="1201389"/>
          <a:ext cx="3865442" cy="1462662"/>
        </a:xfrm>
        <a:prstGeom prst="flowChartManualOperation">
          <a:avLst/>
        </a:prstGeom>
        <a:gradFill rotWithShape="0">
          <a:gsLst>
            <a:gs pos="0">
              <a:schemeClr val="accent2">
                <a:alpha val="90000"/>
                <a:hueOff val="0"/>
                <a:satOff val="0"/>
                <a:lumOff val="0"/>
                <a:alphaOff val="-40000"/>
                <a:shade val="51000"/>
                <a:satMod val="130000"/>
              </a:schemeClr>
            </a:gs>
            <a:gs pos="80000">
              <a:schemeClr val="accent2">
                <a:alpha val="90000"/>
                <a:hueOff val="0"/>
                <a:satOff val="0"/>
                <a:lumOff val="0"/>
                <a:alphaOff val="-40000"/>
                <a:shade val="93000"/>
                <a:satMod val="130000"/>
              </a:schemeClr>
            </a:gs>
            <a:gs pos="100000">
              <a:schemeClr val="accent2">
                <a:alpha val="90000"/>
                <a:hueOff val="0"/>
                <a:satOff val="0"/>
                <a:lumOff val="0"/>
                <a:alphaOff val="-4000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90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400" b="1" kern="1200" dirty="0" smtClean="0"/>
        </a:p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1" kern="1200" dirty="0" smtClean="0"/>
            <a:t>Groupes recruteurs</a:t>
          </a:r>
          <a:endParaRPr lang="fr-FR" sz="14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Bouygues Telecom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KPMG France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Thales</a:t>
          </a:r>
          <a:endParaRPr lang="fr-FR" sz="1200" b="1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200" b="1" kern="1200" dirty="0" smtClean="0"/>
            <a:t>Framatome</a:t>
          </a:r>
          <a:endParaRPr lang="fr-FR" sz="1200" b="1" kern="1200" dirty="0"/>
        </a:p>
      </dsp:txBody>
      <dsp:txXfrm rot="5400000">
        <a:off x="3145286" y="773087"/>
        <a:ext cx="1462662" cy="231926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661D19-6E10-4EA5-A5F9-811449525839}">
      <dsp:nvSpPr>
        <dsp:cNvPr id="0" name=""/>
        <dsp:cNvSpPr/>
      </dsp:nvSpPr>
      <dsp:spPr>
        <a:xfrm>
          <a:off x="0" y="0"/>
          <a:ext cx="2615894" cy="341900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Conseil et assistance</a:t>
          </a:r>
          <a:endParaRPr lang="fr-FR" sz="1400" kern="1200" dirty="0"/>
        </a:p>
      </dsp:txBody>
      <dsp:txXfrm>
        <a:off x="10014" y="10014"/>
        <a:ext cx="2206954" cy="321872"/>
      </dsp:txXfrm>
    </dsp:sp>
    <dsp:sp modelId="{AA260352-95A5-4D64-A248-394D953CA08A}">
      <dsp:nvSpPr>
        <dsp:cNvPr id="0" name=""/>
        <dsp:cNvSpPr/>
      </dsp:nvSpPr>
      <dsp:spPr>
        <a:xfrm>
          <a:off x="195342" y="389386"/>
          <a:ext cx="2615894" cy="341900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Construction</a:t>
          </a:r>
          <a:endParaRPr lang="fr-FR" sz="1400" kern="1200" dirty="0"/>
        </a:p>
      </dsp:txBody>
      <dsp:txXfrm>
        <a:off x="205356" y="399400"/>
        <a:ext cx="2178288" cy="321872"/>
      </dsp:txXfrm>
    </dsp:sp>
    <dsp:sp modelId="{D1EC74D1-8762-4EE4-894D-FD235964997E}">
      <dsp:nvSpPr>
        <dsp:cNvPr id="0" name=""/>
        <dsp:cNvSpPr/>
      </dsp:nvSpPr>
      <dsp:spPr>
        <a:xfrm>
          <a:off x="390685" y="778773"/>
          <a:ext cx="2615894" cy="341900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Santé, action sociale</a:t>
          </a:r>
          <a:endParaRPr lang="fr-FR" sz="1400" kern="1200" dirty="0"/>
        </a:p>
      </dsp:txBody>
      <dsp:txXfrm>
        <a:off x="400699" y="788787"/>
        <a:ext cx="2178288" cy="321872"/>
      </dsp:txXfrm>
    </dsp:sp>
    <dsp:sp modelId="{8FFAD83C-77B2-4B5F-8CCE-695283417C8C}">
      <dsp:nvSpPr>
        <dsp:cNvPr id="0" name=""/>
        <dsp:cNvSpPr/>
      </dsp:nvSpPr>
      <dsp:spPr>
        <a:xfrm>
          <a:off x="586028" y="1168160"/>
          <a:ext cx="2615894" cy="341900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Distribution</a:t>
          </a:r>
          <a:endParaRPr lang="fr-FR" sz="1400" kern="1200" dirty="0"/>
        </a:p>
      </dsp:txBody>
      <dsp:txXfrm>
        <a:off x="596042" y="1178174"/>
        <a:ext cx="2178288" cy="321872"/>
      </dsp:txXfrm>
    </dsp:sp>
    <dsp:sp modelId="{FD699C0F-EE09-4B69-A354-AD62DBFB5B59}">
      <dsp:nvSpPr>
        <dsp:cNvPr id="0" name=""/>
        <dsp:cNvSpPr/>
      </dsp:nvSpPr>
      <dsp:spPr>
        <a:xfrm>
          <a:off x="781371" y="1557547"/>
          <a:ext cx="2615894" cy="341900"/>
        </a:xfrm>
        <a:prstGeom prst="roundRect">
          <a:avLst>
            <a:gd name="adj" fmla="val 1000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Transports</a:t>
          </a:r>
          <a:endParaRPr lang="fr-FR" sz="1400" kern="1200" dirty="0"/>
        </a:p>
      </dsp:txBody>
      <dsp:txXfrm>
        <a:off x="791385" y="1567561"/>
        <a:ext cx="2178288" cy="321872"/>
      </dsp:txXfrm>
    </dsp:sp>
    <dsp:sp modelId="{54316C28-8CDD-4960-8A68-6D63E46F8F6F}">
      <dsp:nvSpPr>
        <dsp:cNvPr id="0" name=""/>
        <dsp:cNvSpPr/>
      </dsp:nvSpPr>
      <dsp:spPr>
        <a:xfrm>
          <a:off x="2393659" y="249777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443662" y="249777"/>
        <a:ext cx="122229" cy="167232"/>
      </dsp:txXfrm>
    </dsp:sp>
    <dsp:sp modelId="{B50A2570-5F2B-4E0C-9AB0-7C18D24C55E2}">
      <dsp:nvSpPr>
        <dsp:cNvPr id="0" name=""/>
        <dsp:cNvSpPr/>
      </dsp:nvSpPr>
      <dsp:spPr>
        <a:xfrm>
          <a:off x="2589002" y="639164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639005" y="639164"/>
        <a:ext cx="122229" cy="167232"/>
      </dsp:txXfrm>
    </dsp:sp>
    <dsp:sp modelId="{F07BF7EA-F1C0-4D3B-925A-ED80C59AE04C}">
      <dsp:nvSpPr>
        <dsp:cNvPr id="0" name=""/>
        <dsp:cNvSpPr/>
      </dsp:nvSpPr>
      <dsp:spPr>
        <a:xfrm>
          <a:off x="2784344" y="1022852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834347" y="1022852"/>
        <a:ext cx="122229" cy="167232"/>
      </dsp:txXfrm>
    </dsp:sp>
    <dsp:sp modelId="{D72C3EB0-D708-43E7-9733-5D9E4400C65D}">
      <dsp:nvSpPr>
        <dsp:cNvPr id="0" name=""/>
        <dsp:cNvSpPr/>
      </dsp:nvSpPr>
      <dsp:spPr>
        <a:xfrm>
          <a:off x="2979687" y="1416038"/>
          <a:ext cx="222235" cy="222235"/>
        </a:xfrm>
        <a:prstGeom prst="downArrow">
          <a:avLst>
            <a:gd name="adj1" fmla="val 55000"/>
            <a:gd name="adj2" fmla="val 45000"/>
          </a:avLst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3029690" y="1416038"/>
        <a:ext cx="122229" cy="16723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9472AB1-FCA4-4C6D-81D1-FC6F62D4A37D}">
      <dsp:nvSpPr>
        <dsp:cNvPr id="0" name=""/>
        <dsp:cNvSpPr/>
      </dsp:nvSpPr>
      <dsp:spPr>
        <a:xfrm>
          <a:off x="0" y="5054"/>
          <a:ext cx="3419775" cy="641501"/>
        </a:xfrm>
        <a:prstGeom prst="roundRect">
          <a:avLst/>
        </a:prstGeom>
        <a:gradFill rotWithShape="0">
          <a:gsLst>
            <a:gs pos="0">
              <a:schemeClr val="dk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dk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dk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b="0" i="0" kern="1200" dirty="0" smtClean="0"/>
            <a:t>Quelques secteurs d’activité</a:t>
          </a:r>
          <a:br>
            <a:rPr lang="fr-FR" sz="1400" b="0" i="0" kern="1200" dirty="0" smtClean="0"/>
          </a:br>
          <a:r>
            <a:rPr lang="fr-FR" sz="1400" b="0" i="0" kern="1200" dirty="0" smtClean="0"/>
            <a:t> créateurs d’emploi </a:t>
          </a:r>
          <a:br>
            <a:rPr lang="fr-FR" sz="1400" b="0" i="0" kern="1200" dirty="0" smtClean="0"/>
          </a:br>
          <a:r>
            <a:rPr lang="fr-FR" sz="1400" b="0" i="0" kern="1200" dirty="0" smtClean="0"/>
            <a:t>à l’horizon de </a:t>
          </a:r>
          <a:r>
            <a:rPr lang="fr-FR" sz="1400" b="1" i="0" kern="1200" dirty="0" smtClean="0"/>
            <a:t>2030</a:t>
          </a:r>
          <a:r>
            <a:rPr lang="fr-FR" sz="1400" b="0" i="0" kern="1200" dirty="0" smtClean="0"/>
            <a:t> en Ile de France</a:t>
          </a:r>
          <a:endParaRPr lang="fr-FR" sz="1400" b="0" i="0" kern="1200" dirty="0"/>
        </a:p>
      </dsp:txBody>
      <dsp:txXfrm>
        <a:off x="31315" y="36369"/>
        <a:ext cx="3357145" cy="5788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FD4A3E-45A4-4CDB-BA8F-22CCBD89057B}" type="datetimeFigureOut">
              <a:rPr lang="fr-FR" smtClean="0"/>
              <a:pPr/>
              <a:t>06/12/2021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D0DDF3-7232-4648-9E6E-59BB6E86554F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032009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D680E798-53FF-4C51-A981-953463752515}" type="datetimeFigureOut">
              <a:rPr lang="fr-FR" smtClean="0"/>
              <a:pPr/>
              <a:t>06/12/2021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Cliquez pour 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</a:defRPr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</a:defRPr>
            </a:lvl1pPr>
          </a:lstStyle>
          <a:p>
            <a:fld id="{1B06CD8F-B7ED-4A05-9FB1-A01CC0EF02CC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166269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uver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 bwMode="gray">
          <a:xfrm>
            <a:off x="720000" y="3919897"/>
            <a:ext cx="3240000" cy="900000"/>
          </a:xfrm>
        </p:spPr>
        <p:txBody>
          <a:bodyPr anchor="b" anchorCtr="0"/>
          <a:lstStyle>
            <a:lvl1pPr>
              <a:defRPr sz="1150"/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 bwMode="gray">
          <a:xfrm>
            <a:off x="0" y="496350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fld id="{10C140CD-8AED-46FF-A9A2-77308F3F39AE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D74DC2EF-4B2D-374B-8735-E2E0EBAD3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92608"/>
            <a:ext cx="4262004" cy="3280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6109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re et sous-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re 6"/>
          <p:cNvSpPr>
            <a:spLocks noGrp="1"/>
          </p:cNvSpPr>
          <p:nvPr>
            <p:ph type="title" hasCustomPrompt="1"/>
          </p:nvPr>
        </p:nvSpPr>
        <p:spPr bwMode="gray">
          <a:xfrm>
            <a:off x="0" y="0"/>
            <a:ext cx="180000" cy="180000"/>
          </a:xfrm>
          <a:ln>
            <a:solidFill>
              <a:schemeClr val="tx1">
                <a:alpha val="0"/>
              </a:schemeClr>
            </a:solidFill>
          </a:ln>
        </p:spPr>
        <p:txBody>
          <a:bodyPr/>
          <a:lstStyle>
            <a:lvl1pPr>
              <a:defRPr sz="100">
                <a:solidFill>
                  <a:schemeClr val="tx1">
                    <a:alpha val="0"/>
                  </a:schemeClr>
                </a:solidFill>
              </a:defRPr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1" name="Espace réservé du texte 10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60000" y="2346046"/>
            <a:ext cx="8424000" cy="2077200"/>
          </a:xfrm>
        </p:spPr>
        <p:txBody>
          <a:bodyPr/>
          <a:lstStyle>
            <a:lvl1pPr>
              <a:lnSpc>
                <a:spcPct val="90000"/>
              </a:lnSpc>
              <a:spcAft>
                <a:spcPts val="0"/>
              </a:spcAft>
              <a:defRPr sz="3250" b="1" cap="all" baseline="0"/>
            </a:lvl1pPr>
            <a:lvl2pPr marL="0" indent="0">
              <a:spcBef>
                <a:spcPts val="500"/>
              </a:spcBef>
              <a:spcAft>
                <a:spcPts val="0"/>
              </a:spcAft>
              <a:buNone/>
              <a:defRPr sz="18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cxnSp>
        <p:nvCxnSpPr>
          <p:cNvPr id="12" name="Connecteur droit 11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Image 9">
            <a:extLst>
              <a:ext uri="{FF2B5EF4-FFF2-40B4-BE49-F238E27FC236}">
                <a16:creationId xmlns:a16="http://schemas.microsoft.com/office/drawing/2014/main" id="{EC04E4D8-81BF-1E49-863C-5693067E179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36881"/>
            <a:ext cx="2152829" cy="16570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39045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mai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8" name="Espace réservé du texte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59998" y="1891968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9" name="Espace réservé du texte 7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312000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  <p:sp>
        <p:nvSpPr>
          <p:cNvPr id="10" name="Espace réservé du texte 7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63999" y="1893600"/>
            <a:ext cx="2520000" cy="2530800"/>
          </a:xfrm>
        </p:spPr>
        <p:txBody>
          <a:bodyPr/>
          <a:lstStyle>
            <a:lvl1pPr marL="144000" indent="-144000">
              <a:spcBef>
                <a:spcPts val="400"/>
              </a:spcBef>
              <a:spcAft>
                <a:spcPts val="800"/>
              </a:spcAft>
              <a:buFont typeface="+mj-lt"/>
              <a:buAutoNum type="arabicPeriod"/>
              <a:defRPr b="1"/>
            </a:lvl1pPr>
            <a:lvl2pPr marL="324000" indent="-144000">
              <a:spcBef>
                <a:spcPts val="600"/>
              </a:spcBef>
              <a:spcAft>
                <a:spcPts val="800"/>
              </a:spcAft>
              <a:buFont typeface="+mj-lt"/>
              <a:buAutoNum type="alphaLcPeriod"/>
              <a:defRPr/>
            </a:lvl2pPr>
          </a:lstStyle>
          <a:p>
            <a:pPr lvl="0"/>
            <a:r>
              <a:rPr lang="fr-FR" dirty="0"/>
              <a:t>Titre de la partie</a:t>
            </a:r>
          </a:p>
          <a:p>
            <a:pPr lvl="1"/>
            <a:r>
              <a:rPr lang="fr-FR" dirty="0"/>
              <a:t>Deuxième niveau</a:t>
            </a:r>
          </a:p>
        </p:txBody>
      </p:sp>
    </p:spTree>
    <p:extLst>
      <p:ext uri="{BB962C8B-B14F-4D97-AF65-F5344CB8AC3E}">
        <p14:creationId xmlns:p14="http://schemas.microsoft.com/office/powerpoint/2010/main" val="16410304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Espace réservé pour une image  7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0" y="738000"/>
            <a:ext cx="9144000" cy="4406400"/>
          </a:xfrm>
          <a:solidFill>
            <a:schemeClr val="bg1">
              <a:lumMod val="85000"/>
            </a:schemeClr>
          </a:solidFill>
        </p:spPr>
        <p:txBody>
          <a:bodyPr tIns="1080000" anchor="ctr" anchorCtr="0"/>
          <a:lstStyle>
            <a:lvl1pPr algn="ctr">
              <a:defRPr cap="all" baseline="0"/>
            </a:lvl1pPr>
          </a:lstStyle>
          <a:p>
            <a:r>
              <a:rPr lang="fr-FR" dirty="0"/>
              <a:t>Sélectionner l’icône pour insérer une image, </a:t>
            </a:r>
            <a:br>
              <a:rPr lang="fr-FR" dirty="0"/>
            </a:br>
            <a:r>
              <a:rPr lang="fr-FR" dirty="0"/>
              <a:t>puis disposer l’image en arrière plan </a:t>
            </a:r>
            <a:br>
              <a:rPr lang="fr-FR" dirty="0"/>
            </a:br>
            <a:r>
              <a:rPr lang="fr-FR" dirty="0"/>
              <a:t>(Sélectionner l’image avec le bouton droit de la souris / </a:t>
            </a:r>
            <a:br>
              <a:rPr lang="fr-FR" dirty="0"/>
            </a:br>
            <a:r>
              <a:rPr lang="fr-FR" dirty="0"/>
              <a:t>Mettre à l’arrière plan)</a:t>
            </a:r>
          </a:p>
        </p:txBody>
      </p:sp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738000"/>
            <a:ext cx="8424000" cy="4046400"/>
          </a:xfrm>
          <a:custGeom>
            <a:avLst/>
            <a:gdLst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8424000 w 8424000"/>
              <a:gd name="connsiteY2" fmla="*/ 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  <a:gd name="connsiteX2" fmla="*/ 0 w 8424000"/>
              <a:gd name="connsiteY2" fmla="*/ 40 h 4046400"/>
              <a:gd name="connsiteX3" fmla="*/ 8424000 w 8424000"/>
              <a:gd name="connsiteY3" fmla="*/ 0 h 4046400"/>
              <a:gd name="connsiteX4" fmla="*/ 8424000 w 8424000"/>
              <a:gd name="connsiteY4" fmla="*/ 4046400 h 4046400"/>
              <a:gd name="connsiteX0" fmla="*/ 8424000 w 8424000"/>
              <a:gd name="connsiteY0" fmla="*/ 4046400 h 4046400"/>
              <a:gd name="connsiteX1" fmla="*/ 0 w 8424000"/>
              <a:gd name="connsiteY1" fmla="*/ 4046360 h 4046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8424000" h="4046400" stroke="0" extrusionOk="0">
                <a:moveTo>
                  <a:pt x="8424000" y="4046400"/>
                </a:moveTo>
                <a:lnTo>
                  <a:pt x="0" y="4046360"/>
                </a:lnTo>
                <a:lnTo>
                  <a:pt x="0" y="40"/>
                </a:lnTo>
                <a:cubicBezTo>
                  <a:pt x="0" y="18"/>
                  <a:pt x="3771553" y="0"/>
                  <a:pt x="8424000" y="0"/>
                </a:cubicBezTo>
                <a:lnTo>
                  <a:pt x="8424000" y="4046400"/>
                </a:lnTo>
                <a:close/>
              </a:path>
              <a:path w="8424000" h="4046400" fill="none">
                <a:moveTo>
                  <a:pt x="8424000" y="4046400"/>
                </a:moveTo>
                <a:lnTo>
                  <a:pt x="0" y="4046360"/>
                </a:lnTo>
              </a:path>
            </a:pathLst>
          </a:custGeom>
          <a:ln w="10160">
            <a:solidFill>
              <a:schemeClr val="tx1"/>
            </a:solidFill>
          </a:ln>
        </p:spPr>
        <p:txBody>
          <a:bodyPr lIns="0" bIns="360000" anchor="ctr" anchorCtr="0"/>
          <a:lstStyle>
            <a:lvl1pPr marL="396000" indent="-396000">
              <a:buFont typeface="+mj-lt"/>
              <a:buAutoNum type="arabicPeriod"/>
              <a:defRPr sz="3250"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85968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textes 3 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>
            <a:lvl1pPr>
              <a:defRPr/>
            </a:lvl1pPr>
          </a:lstStyle>
          <a:p>
            <a:r>
              <a:rPr lang="fr-FR" dirty="0"/>
              <a:t>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/>
              <a:t>Intitulé de la direction/service interministérielle</a:t>
            </a:r>
            <a:endParaRPr lang="fr-FR" dirty="0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10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  <p:sp>
        <p:nvSpPr>
          <p:cNvPr id="12" name="Espace réservé du texte 11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359999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3" name="Espace réservé du texte 11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3312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4" name="Espace réservé du texte 11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6264000" y="1836000"/>
            <a:ext cx="2520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 baseline="0"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</p:spTree>
    <p:extLst>
      <p:ext uri="{BB962C8B-B14F-4D97-AF65-F5344CB8AC3E}">
        <p14:creationId xmlns:p14="http://schemas.microsoft.com/office/powerpoint/2010/main" val="38404549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3"/>
          <p:cNvSpPr>
            <a:spLocks noGrp="1"/>
          </p:cNvSpPr>
          <p:nvPr>
            <p:ph type="title" hasCustomPrompt="1"/>
          </p:nvPr>
        </p:nvSpPr>
        <p:spPr bwMode="gray">
          <a:xfrm>
            <a:off x="359999" y="900000"/>
            <a:ext cx="8424000" cy="720000"/>
          </a:xfrm>
        </p:spPr>
        <p:txBody>
          <a:bodyPr/>
          <a:lstStyle/>
          <a:p>
            <a:r>
              <a:rPr lang="fr-FR" noProof="0" dirty="0"/>
              <a:t>Titre</a:t>
            </a:r>
            <a:endParaRPr lang="fr-FR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sp>
        <p:nvSpPr>
          <p:cNvPr id="9" name="Espace réservé du contenu 8"/>
          <p:cNvSpPr>
            <a:spLocks noGrp="1"/>
          </p:cNvSpPr>
          <p:nvPr>
            <p:ph sz="quarter" idx="14" hasCustomPrompt="1"/>
          </p:nvPr>
        </p:nvSpPr>
        <p:spPr bwMode="gray">
          <a:xfrm>
            <a:off x="359998" y="1836000"/>
            <a:ext cx="8424000" cy="2574000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fr-FR" dirty="0"/>
              <a:t>Texte de niveau 1</a:t>
            </a:r>
          </a:p>
          <a:p>
            <a:pPr lvl="1"/>
            <a:r>
              <a:rPr lang="fr-FR" dirty="0"/>
              <a:t>Texte de niveau 2</a:t>
            </a:r>
          </a:p>
          <a:p>
            <a:pPr lvl="2"/>
            <a:r>
              <a:rPr lang="fr-FR" dirty="0"/>
              <a:t>Texte de niveau 3</a:t>
            </a:r>
          </a:p>
          <a:p>
            <a:pPr lvl="3"/>
            <a:r>
              <a:rPr lang="fr-FR" dirty="0"/>
              <a:t>Texte de niveau 4</a:t>
            </a:r>
          </a:p>
          <a:p>
            <a:pPr lvl="4"/>
            <a:r>
              <a:rPr lang="fr-FR" dirty="0"/>
              <a:t>Texte de niveau 5</a:t>
            </a:r>
          </a:p>
        </p:txBody>
      </p:sp>
      <p:sp>
        <p:nvSpPr>
          <p:cNvPr id="15" name="Espace réservé du texte 9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3312000" y="180000"/>
            <a:ext cx="5472000" cy="360000"/>
          </a:xfrm>
        </p:spPr>
        <p:txBody>
          <a:bodyPr/>
          <a:lstStyle>
            <a:lvl1pPr marL="108000" indent="-108000" algn="r">
              <a:spcAft>
                <a:spcPts val="0"/>
              </a:spcAft>
              <a:buFont typeface="+mj-lt"/>
              <a:buAutoNum type="arabicPeriod"/>
              <a:defRPr sz="750" b="1"/>
            </a:lvl1pPr>
            <a:lvl2pPr marL="108000" indent="-108000" algn="r"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sz="750"/>
            </a:lvl2pPr>
          </a:lstStyle>
          <a:p>
            <a:pPr lvl="0"/>
            <a:r>
              <a:rPr lang="fr-FR" dirty="0"/>
              <a:t>Titre</a:t>
            </a:r>
          </a:p>
          <a:p>
            <a:pPr lvl="1"/>
            <a:r>
              <a:rPr lang="fr-FR" dirty="0"/>
              <a:t>Sous-titre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 bwMode="gray">
          <a:xfrm>
            <a:off x="359999" y="900000"/>
            <a:ext cx="8424000" cy="720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fr-FR" noProof="0" dirty="0"/>
              <a:t>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 bwMode="gray">
          <a:xfrm>
            <a:off x="359999" y="1836000"/>
            <a:ext cx="8424000" cy="2574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pPr lvl="0"/>
            <a:r>
              <a:rPr lang="fr-FR" noProof="0" dirty="0"/>
              <a:t>Texte de niveau 1</a:t>
            </a:r>
          </a:p>
          <a:p>
            <a:pPr lvl="1"/>
            <a:r>
              <a:rPr lang="fr-FR" noProof="0" dirty="0"/>
              <a:t>Texte de niveau 2</a:t>
            </a:r>
          </a:p>
          <a:p>
            <a:pPr lvl="2"/>
            <a:r>
              <a:rPr lang="fr-FR" noProof="0" dirty="0"/>
              <a:t>Texte de niveau 3</a:t>
            </a:r>
          </a:p>
          <a:p>
            <a:pPr lvl="3"/>
            <a:r>
              <a:rPr lang="fr-FR" noProof="0" dirty="0"/>
              <a:t>Texte de niveau 4</a:t>
            </a:r>
          </a:p>
          <a:p>
            <a:pPr lvl="4"/>
            <a:r>
              <a:rPr lang="fr-FR" noProof="0" dirty="0"/>
              <a:t>Texte de niveau 5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 bwMode="gray">
          <a:xfrm>
            <a:off x="7614000" y="4783500"/>
            <a:ext cx="117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ctr">
              <a:defRPr sz="750" b="1">
                <a:solidFill>
                  <a:schemeClr val="tx1"/>
                </a:solidFill>
              </a:defRPr>
            </a:lvl1pPr>
          </a:lstStyle>
          <a:p>
            <a:pPr algn="r"/>
            <a:r>
              <a:rPr lang="fr-FR" cap="all"/>
              <a:t>XX/XX/XXXX</a:t>
            </a:r>
            <a:endParaRPr lang="fr-FR" cap="all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 bwMode="gray">
          <a:xfrm>
            <a:off x="360000" y="4783500"/>
            <a:ext cx="5904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l">
              <a:defRPr sz="750" b="1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Intitulé de la direction/service interministérielle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 bwMode="gray">
          <a:xfrm>
            <a:off x="6264000" y="4783500"/>
            <a:ext cx="1350000" cy="360000"/>
          </a:xfrm>
          <a:prstGeom prst="rect">
            <a:avLst/>
          </a:prstGeom>
        </p:spPr>
        <p:txBody>
          <a:bodyPr vert="horz" lIns="0" tIns="0" rIns="0" bIns="0" rtlCol="0" anchor="ctr" anchorCtr="0">
            <a:noAutofit/>
          </a:bodyPr>
          <a:lstStyle>
            <a:lvl1pPr algn="r">
              <a:defRPr sz="750" b="1">
                <a:solidFill>
                  <a:schemeClr val="tx1"/>
                </a:solidFill>
              </a:defRPr>
            </a:lvl1pPr>
          </a:lstStyle>
          <a:p>
            <a:fld id="{733122C9-A0B9-462F-8757-0847AD287B63}" type="slidenum">
              <a:rPr lang="fr-FR" smtClean="0"/>
              <a:pPr/>
              <a:t>‹N°›</a:t>
            </a:fld>
            <a:endParaRPr lang="fr-FR" dirty="0"/>
          </a:p>
        </p:txBody>
      </p:sp>
      <p:cxnSp>
        <p:nvCxnSpPr>
          <p:cNvPr id="10" name="Connecteur droit 9"/>
          <p:cNvCxnSpPr/>
          <p:nvPr userDrawn="1"/>
        </p:nvCxnSpPr>
        <p:spPr bwMode="gray">
          <a:xfrm>
            <a:off x="360000" y="4784400"/>
            <a:ext cx="8424000" cy="0"/>
          </a:xfrm>
          <a:prstGeom prst="line">
            <a:avLst/>
          </a:prstGeom>
          <a:ln w="1016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Image 8">
            <a:extLst>
              <a:ext uri="{FF2B5EF4-FFF2-40B4-BE49-F238E27FC236}">
                <a16:creationId xmlns:a16="http://schemas.microsoft.com/office/drawing/2014/main" id="{985C7C26-3777-6343-8C6F-2F6E4C4CEF2C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27968"/>
            <a:ext cx="755765" cy="581704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8" r:id="rId1"/>
    <p:sldLayoutId id="2147483812" r:id="rId2"/>
    <p:sldLayoutId id="2147483810" r:id="rId3"/>
    <p:sldLayoutId id="2147483811" r:id="rId4"/>
    <p:sldLayoutId id="2147483809" r:id="rId5"/>
    <p:sldLayoutId id="2147483798" r:id="rId6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55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500"/>
        </a:spcAft>
        <a:buFont typeface="Arial" pitchFamily="34" charset="0"/>
        <a:buNone/>
        <a:defRPr sz="105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52000" indent="-72000" algn="l" defTabSz="914400" rtl="0" eaLnBrk="1" latinLnBrk="0" hangingPunct="1">
        <a:lnSpc>
          <a:spcPct val="100000"/>
        </a:lnSpc>
        <a:spcBef>
          <a:spcPts val="600"/>
        </a:spcBef>
        <a:spcAft>
          <a:spcPts val="600"/>
        </a:spcAft>
        <a:buFont typeface="Arial" pitchFamily="34" charset="0"/>
        <a:buChar char="•"/>
        <a:defRPr sz="950" kern="1200">
          <a:solidFill>
            <a:schemeClr val="tx1"/>
          </a:solidFill>
          <a:latin typeface="+mn-lt"/>
          <a:ea typeface="+mn-ea"/>
          <a:cs typeface="+mn-cs"/>
        </a:defRPr>
      </a:lvl2pPr>
      <a:lvl3pPr marL="43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850" kern="1200">
          <a:solidFill>
            <a:schemeClr val="tx1"/>
          </a:solidFill>
          <a:latin typeface="+mn-lt"/>
          <a:ea typeface="+mn-ea"/>
          <a:cs typeface="+mn-cs"/>
        </a:defRPr>
      </a:lvl3pPr>
      <a:lvl4pPr marL="612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50" kern="1200">
          <a:solidFill>
            <a:schemeClr val="tx1"/>
          </a:solidFill>
          <a:latin typeface="+mn-lt"/>
          <a:ea typeface="+mn-ea"/>
          <a:cs typeface="+mn-cs"/>
        </a:defRPr>
      </a:lvl4pPr>
      <a:lvl5pPr marL="828000" indent="-72000" algn="l" defTabSz="914400" rtl="0" eaLnBrk="1" latinLnBrk="0" hangingPunct="1">
        <a:lnSpc>
          <a:spcPct val="100000"/>
        </a:lnSpc>
        <a:spcBef>
          <a:spcPts val="100"/>
        </a:spcBef>
        <a:spcAft>
          <a:spcPts val="100"/>
        </a:spcAft>
        <a:buSzPct val="100000"/>
        <a:buFont typeface="Arial" pitchFamily="34" charset="0"/>
        <a:buChar char="•"/>
        <a:defRPr sz="7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iew.genial.ly/60237d296d07560d174f781e/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voie-professionnelle.ac-versailles.fr/semaine-des-lycees-professionnels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voie-professionnelle.ac-versailles.fr/" TargetMode="External"/><Relationship Id="rId2" Type="http://schemas.openxmlformats.org/officeDocument/2006/relationships/hyperlink" Target="https://padlet.com/Voie_Professionnelle_Versailles/dd0bvsxy8hq0akms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www.inserjeunes.education.gouv.fr/diffusion/accueil" TargetMode="Externa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societedugrandparis.fr/gpe/visiter-la-fabrique-du-metro" TargetMode="External"/><Relationship Id="rId3" Type="http://schemas.openxmlformats.org/officeDocument/2006/relationships/hyperlink" Target="https://www.defi-metiers.fr/breves/des-outils-pour-vous-guider-dans-les-metiers-du-grand-paris-express" TargetMode="External"/><Relationship Id="rId7" Type="http://schemas.openxmlformats.org/officeDocument/2006/relationships/image" Target="../media/image20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hyperlink" Target="https://www.youtube.com/channel/UCofh-A69kG5S0cxANpAYosA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cfa-academie-versailles.fr/7-le-cfa-academique/presentation" TargetMode="External"/><Relationship Id="rId2" Type="http://schemas.openxmlformats.org/officeDocument/2006/relationships/slideLayout" Target="../slideLayouts/slideLayout6.xml"/><Relationship Id="rId1" Type="http://schemas.openxmlformats.org/officeDocument/2006/relationships/themeOverride" Target="../theme/themeOverride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s://eduscol.education.fr/document/6047/download" TargetMode="Externa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defi-metiers.fr/tdb-bassins-emploi-formation" TargetMode="Externa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9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Relationship Id="rId9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3.xml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12" Type="http://schemas.microsoft.com/office/2007/relationships/diagramDrawing" Target="../diagrams/drawing3.xml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11" Type="http://schemas.openxmlformats.org/officeDocument/2006/relationships/diagramColors" Target="../diagrams/colors3.xml"/><Relationship Id="rId5" Type="http://schemas.openxmlformats.org/officeDocument/2006/relationships/diagramQuickStyle" Target="../diagrams/quickStyle2.xml"/><Relationship Id="rId10" Type="http://schemas.openxmlformats.org/officeDocument/2006/relationships/diagramQuickStyle" Target="../diagrams/quickStyle3.xml"/><Relationship Id="rId4" Type="http://schemas.openxmlformats.org/officeDocument/2006/relationships/diagramLayout" Target="../diagrams/layout2.xml"/><Relationship Id="rId9" Type="http://schemas.openxmlformats.org/officeDocument/2006/relationships/diagramLayout" Target="../diagrams/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oriane.info/" TargetMode="Externa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fr-FR"/>
              <a:t>XX/XX/XXXX</a:t>
            </a:r>
            <a:endParaRPr lang="fr-FR" dirty="0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140CD-8AED-46FF-A9A2-77308F3F39AE}" type="slidenum">
              <a:rPr lang="fr-FR" smtClean="0"/>
              <a:pPr/>
              <a:t>1</a:t>
            </a:fld>
            <a:endParaRPr lang="fr-FR" dirty="0"/>
          </a:p>
        </p:txBody>
      </p:sp>
      <p:sp>
        <p:nvSpPr>
          <p:cNvPr id="10" name="Espace réservé du texte 5"/>
          <p:cNvSpPr txBox="1">
            <a:spLocks/>
          </p:cNvSpPr>
          <p:nvPr/>
        </p:nvSpPr>
        <p:spPr>
          <a:xfrm>
            <a:off x="3923928" y="2283718"/>
            <a:ext cx="4752528" cy="2247734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b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52000" indent="-720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  <a:defRPr sz="9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43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8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612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828000" indent="-72000" algn="l" defTabSz="914400" rtl="0" eaLnBrk="1" latinLnBrk="0" hangingPunct="1">
              <a:lnSpc>
                <a:spcPct val="100000"/>
              </a:lnSpc>
              <a:spcBef>
                <a:spcPts val="100"/>
              </a:spcBef>
              <a:spcAft>
                <a:spcPts val="100"/>
              </a:spcAft>
              <a:buSzPct val="100000"/>
              <a:buFont typeface="Arial" pitchFamily="34" charset="0"/>
              <a:buChar char="•"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Semaine de la </a:t>
            </a:r>
            <a:b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fr-FR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Voie Professionnelle</a:t>
            </a:r>
          </a:p>
          <a:p>
            <a:r>
              <a:rPr lang="fr-FR" sz="2800" b="1" dirty="0" smtClean="0">
                <a:solidFill>
                  <a:srgbClr val="7030A0"/>
                </a:solidFill>
              </a:rPr>
              <a:t>Bassin de </a:t>
            </a:r>
            <a:br>
              <a:rPr lang="fr-FR" sz="2800" b="1" dirty="0" smtClean="0">
                <a:solidFill>
                  <a:srgbClr val="7030A0"/>
                </a:solidFill>
              </a:rPr>
            </a:br>
            <a:r>
              <a:rPr lang="fr-FR" sz="2800" b="1" dirty="0" smtClean="0">
                <a:solidFill>
                  <a:srgbClr val="7030A0"/>
                </a:solidFill>
              </a:rPr>
              <a:t>Boulogne Billancourt (92)</a:t>
            </a:r>
          </a:p>
          <a:p>
            <a:pPr algn="r"/>
            <a:endParaRPr lang="fr-FR" sz="2000" b="1" i="1" dirty="0" smtClean="0">
              <a:solidFill>
                <a:srgbClr val="7030A0"/>
              </a:solidFill>
            </a:endParaRPr>
          </a:p>
          <a:p>
            <a:pPr algn="r"/>
            <a:r>
              <a:rPr lang="fr-FR" sz="2000" b="1" i="1" dirty="0" smtClean="0">
                <a:solidFill>
                  <a:srgbClr val="7030A0"/>
                </a:solidFill>
              </a:rPr>
              <a:t>Décembre 2021</a:t>
            </a:r>
            <a:endParaRPr lang="fr-FR" sz="700" b="1" i="1" dirty="0">
              <a:solidFill>
                <a:srgbClr val="7030A0"/>
              </a:solidFill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304" y="90000"/>
            <a:ext cx="1517365" cy="23496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624296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6" name="Titre 1"/>
          <p:cNvSpPr>
            <a:spLocks noGrp="1"/>
          </p:cNvSpPr>
          <p:nvPr>
            <p:ph type="title"/>
          </p:nvPr>
        </p:nvSpPr>
        <p:spPr>
          <a:xfrm>
            <a:off x="7092280" y="2211710"/>
            <a:ext cx="1512168" cy="1512168"/>
          </a:xfrm>
        </p:spPr>
        <p:txBody>
          <a:bodyPr/>
          <a:lstStyle/>
          <a:p>
            <a:pPr algn="ctr"/>
            <a:r>
              <a:rPr lang="fr-FR" sz="1100" b="0" dirty="0" smtClean="0">
                <a:solidFill>
                  <a:srgbClr val="0000CC"/>
                </a:solidFill>
              </a:rPr>
              <a:t/>
            </a:r>
            <a:br>
              <a:rPr lang="fr-FR" sz="1100" b="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>La voie professionnelle : </a:t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dirty="0" smtClean="0">
                <a:solidFill>
                  <a:srgbClr val="0000CC"/>
                </a:solidFill>
              </a:rPr>
              <a:t/>
            </a:r>
            <a:br>
              <a:rPr lang="fr-FR" sz="1200" dirty="0" smtClean="0">
                <a:solidFill>
                  <a:srgbClr val="0000CC"/>
                </a:solidFill>
              </a:rPr>
            </a:br>
            <a:r>
              <a:rPr lang="fr-FR" sz="1200" b="0" dirty="0" smtClean="0">
                <a:solidFill>
                  <a:srgbClr val="0000CC"/>
                </a:solidFill>
                <a:hlinkClick r:id="rId2"/>
              </a:rPr>
              <a:t>https</a:t>
            </a:r>
            <a:r>
              <a:rPr lang="fr-FR" sz="1200" b="0" dirty="0">
                <a:solidFill>
                  <a:srgbClr val="0000CC"/>
                </a:solidFill>
                <a:hlinkClick r:id="rId2"/>
              </a:rPr>
              <a:t>://view.genial.ly/60237d296d07560d174f781e/</a:t>
            </a:r>
            <a:r>
              <a:rPr lang="fr-FR" sz="1200" b="0" dirty="0">
                <a:solidFill>
                  <a:srgbClr val="0000CC"/>
                </a:solidFill>
              </a:rPr>
              <a:t/>
            </a:r>
            <a:br>
              <a:rPr lang="fr-FR" sz="1200" b="0" dirty="0">
                <a:solidFill>
                  <a:srgbClr val="0000CC"/>
                </a:solidFill>
              </a:rPr>
            </a:br>
            <a:endParaRPr lang="fr-FR" sz="1200" b="0" dirty="0">
              <a:solidFill>
                <a:srgbClr val="0000CC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283" y="1731930"/>
            <a:ext cx="5378604" cy="29597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ZoneTexte 2"/>
          <p:cNvSpPr txBox="1"/>
          <p:nvPr/>
        </p:nvSpPr>
        <p:spPr>
          <a:xfrm>
            <a:off x="1437485" y="1378745"/>
            <a:ext cx="716696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b="1" u="sng" dirty="0">
                <a:solidFill>
                  <a:srgbClr val="0000CC"/>
                </a:solidFill>
                <a:hlinkClick r:id="rId4"/>
              </a:rPr>
              <a:t>https://</a:t>
            </a:r>
            <a:r>
              <a:rPr lang="fr-FR" sz="1200" b="1" u="sng" dirty="0" smtClean="0">
                <a:solidFill>
                  <a:srgbClr val="0000CC"/>
                </a:solidFill>
                <a:hlinkClick r:id="rId4"/>
              </a:rPr>
              <a:t>voie-professionnelle.ac-versailles.fr/semaine-des-lycees-professionnels</a:t>
            </a:r>
            <a:r>
              <a:rPr lang="fr-FR" sz="1200" u="sng" dirty="0" smtClean="0">
                <a:solidFill>
                  <a:srgbClr val="0000CC"/>
                </a:solidFill>
              </a:rPr>
              <a:t> </a:t>
            </a:r>
            <a:endParaRPr lang="fr-FR" sz="1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81848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403648" y="93252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Les outils de l’Académie de Versailles</a:t>
            </a:r>
            <a:endParaRPr lang="fr-FR" b="1" dirty="0">
              <a:solidFill>
                <a:srgbClr val="7030A0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107504" y="1454851"/>
            <a:ext cx="46085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>
                <a:solidFill>
                  <a:srgbClr val="7030A0"/>
                </a:solidFill>
              </a:rPr>
              <a:t>P</a:t>
            </a:r>
            <a:r>
              <a:rPr lang="fr-FR" sz="1100" b="1" dirty="0" smtClean="0">
                <a:solidFill>
                  <a:srgbClr val="7030A0"/>
                </a:solidFill>
              </a:rPr>
              <a:t>adlet « </a:t>
            </a:r>
            <a:r>
              <a:rPr lang="fr-FR" sz="1100" b="1" dirty="0">
                <a:solidFill>
                  <a:srgbClr val="7030A0"/>
                </a:solidFill>
              </a:rPr>
              <a:t>Réussir mon parcours d'orientation dans la voie professionnelle </a:t>
            </a:r>
            <a:r>
              <a:rPr lang="fr-FR" sz="1100" b="1" dirty="0" smtClean="0">
                <a:solidFill>
                  <a:srgbClr val="7030A0"/>
                </a:solidFill>
              </a:rPr>
              <a:t>» : </a:t>
            </a:r>
            <a:r>
              <a:rPr lang="fr-FR" sz="1100" u="sng" dirty="0">
                <a:solidFill>
                  <a:srgbClr val="7030A0"/>
                </a:solidFill>
                <a:hlinkClick r:id="rId2"/>
              </a:rPr>
              <a:t>https://padlet.com/Voie_Professionnelle_Versailles/dd0bvsxy8hq0akms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100" dirty="0">
              <a:solidFill>
                <a:srgbClr val="7030A0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5079450" y="1414016"/>
            <a:ext cx="3859566" cy="8156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100" b="1" dirty="0" smtClean="0">
                <a:solidFill>
                  <a:srgbClr val="7030A0"/>
                </a:solidFill>
              </a:rPr>
              <a:t>Promotion des actions menées dans la voie professionnelle : </a:t>
            </a:r>
          </a:p>
          <a:p>
            <a:r>
              <a:rPr lang="fr-FR" sz="1100" u="sng" dirty="0" smtClean="0">
                <a:solidFill>
                  <a:srgbClr val="7030A0"/>
                </a:solidFill>
                <a:hlinkClick r:id="rId3"/>
              </a:rPr>
              <a:t>https</a:t>
            </a:r>
            <a:r>
              <a:rPr lang="fr-FR" sz="1100" u="sng" dirty="0">
                <a:solidFill>
                  <a:srgbClr val="7030A0"/>
                </a:solidFill>
                <a:hlinkClick r:id="rId3"/>
              </a:rPr>
              <a:t>://voie-professionnelle.ac-versailles.fr</a:t>
            </a:r>
            <a:endParaRPr lang="fr-FR" sz="1100" dirty="0">
              <a:solidFill>
                <a:srgbClr val="7030A0"/>
              </a:solidFill>
            </a:endParaRPr>
          </a:p>
          <a:p>
            <a:endParaRPr lang="fr-FR" sz="1400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9009" y="2224292"/>
            <a:ext cx="482647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65936" y="2224292"/>
            <a:ext cx="3618062" cy="20036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54241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399975" y="987574"/>
            <a:ext cx="727280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La plateforme Inserjeunes</a:t>
            </a:r>
          </a:p>
          <a:p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  <a:hlinkClick r:id="rId2"/>
              </a:rPr>
              <a:t>https://www.inserjeunes.education.gouv.fr/diffusion/accueil</a:t>
            </a:r>
            <a:r>
              <a:rPr lang="fr-FR" sz="1400" b="1" dirty="0">
                <a:solidFill>
                  <a:schemeClr val="accent6">
                    <a:lumMod val="60000"/>
                    <a:lumOff val="40000"/>
                  </a:schemeClr>
                </a:solidFill>
              </a:rPr>
              <a:t> </a:t>
            </a:r>
          </a:p>
          <a:p>
            <a:pPr algn="ctr"/>
            <a:endParaRPr lang="fr-FR" b="1" dirty="0">
              <a:solidFill>
                <a:schemeClr val="accent6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9303" y="1635646"/>
            <a:ext cx="7144716" cy="301817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51627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re 9"/>
          <p:cNvSpPr>
            <a:spLocks noGrp="1"/>
          </p:cNvSpPr>
          <p:nvPr>
            <p:ph type="title"/>
          </p:nvPr>
        </p:nvSpPr>
        <p:spPr>
          <a:xfrm>
            <a:off x="179512" y="1354714"/>
            <a:ext cx="1203190" cy="1001012"/>
          </a:xfr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fr-FR" sz="1200" dirty="0" smtClean="0">
                <a:solidFill>
                  <a:srgbClr val="7030A0"/>
                </a:solidFill>
              </a:rPr>
              <a:t/>
            </a:r>
            <a:br>
              <a:rPr lang="fr-FR" sz="1200" dirty="0" smtClean="0">
                <a:solidFill>
                  <a:srgbClr val="7030A0"/>
                </a:solidFill>
              </a:rPr>
            </a:br>
            <a:r>
              <a:rPr lang="fr-FR" sz="1200" dirty="0" smtClean="0">
                <a:solidFill>
                  <a:srgbClr val="7030A0"/>
                </a:solidFill>
              </a:rPr>
              <a:t>Découvrir </a:t>
            </a:r>
            <a:r>
              <a:rPr lang="fr-FR" sz="1200" dirty="0">
                <a:solidFill>
                  <a:srgbClr val="7030A0"/>
                </a:solidFill>
              </a:rPr>
              <a:t>les métiers </a:t>
            </a:r>
            <a:r>
              <a:rPr lang="fr-FR" sz="1200" dirty="0" smtClean="0">
                <a:solidFill>
                  <a:srgbClr val="7030A0"/>
                </a:solidFill>
              </a:rPr>
              <a:t>du territoire du </a:t>
            </a:r>
            <a:r>
              <a:rPr lang="fr-FR" sz="1200" dirty="0">
                <a:solidFill>
                  <a:srgbClr val="7030A0"/>
                </a:solidFill>
              </a:rPr>
              <a:t>Grand Paris</a:t>
            </a:r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394" y="669741"/>
            <a:ext cx="2193443" cy="300325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3" name="Rectangle 12"/>
          <p:cNvSpPr/>
          <p:nvPr/>
        </p:nvSpPr>
        <p:spPr>
          <a:xfrm>
            <a:off x="5251358" y="866034"/>
            <a:ext cx="3294366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3"/>
              </a:rPr>
              <a:t>https://www.defi-metiers.fr/breves/des-outils-pour-vous-guider-dans-les-metiers-du-grand-paris-express</a:t>
            </a:r>
            <a:r>
              <a:rPr lang="fr-FR" sz="788" b="1" dirty="0"/>
              <a:t> 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278361" y="1541449"/>
            <a:ext cx="3240360" cy="334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4"/>
              </a:rPr>
              <a:t>https://www.youtube.com/channel/UCofh-A69kG5S0cxANpAYosA</a:t>
            </a:r>
            <a:r>
              <a:rPr lang="fr-FR" sz="788" b="1" dirty="0"/>
              <a:t> </a:t>
            </a:r>
          </a:p>
        </p:txBody>
      </p:sp>
      <p:pic>
        <p:nvPicPr>
          <p:cNvPr id="16" name="Image 1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47945" y="954582"/>
            <a:ext cx="1114375" cy="203344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Imag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98018" y="2875539"/>
            <a:ext cx="1958087" cy="17378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Image 1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28797" y="2657360"/>
            <a:ext cx="2859782" cy="19368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8" name="Rectangle 17"/>
          <p:cNvSpPr/>
          <p:nvPr/>
        </p:nvSpPr>
        <p:spPr>
          <a:xfrm>
            <a:off x="5278361" y="2216864"/>
            <a:ext cx="3429000" cy="2135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88" b="1" dirty="0">
                <a:hlinkClick r:id="rId8"/>
              </a:rPr>
              <a:t>https://www.societedugrandparis.fr/gpe/visiter-la-fabrique-du-metro</a:t>
            </a:r>
            <a:r>
              <a:rPr lang="fr-FR" sz="788" b="1" dirty="0"/>
              <a:t> </a:t>
            </a:r>
          </a:p>
        </p:txBody>
      </p:sp>
      <p:sp>
        <p:nvSpPr>
          <p:cNvPr id="20" name="Pentagon 47"/>
          <p:cNvSpPr/>
          <p:nvPr/>
        </p:nvSpPr>
        <p:spPr>
          <a:xfrm>
            <a:off x="1403648" y="53776"/>
            <a:ext cx="7380350" cy="544508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34168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entagon 27"/>
          <p:cNvSpPr/>
          <p:nvPr/>
        </p:nvSpPr>
        <p:spPr>
          <a:xfrm>
            <a:off x="3853741" y="678536"/>
            <a:ext cx="4606692" cy="730958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après </a:t>
            </a:r>
            <a:r>
              <a:rPr lang="en-US" sz="1575" b="1" dirty="0"/>
              <a:t>la </a:t>
            </a:r>
            <a:r>
              <a:rPr lang="en-US" sz="1575" b="1" dirty="0" smtClean="0"/>
              <a:t>3ème dans le bassin d’éducation de </a:t>
            </a:r>
            <a:r>
              <a:rPr lang="en-US" sz="1575" b="1" dirty="0" smtClean="0">
                <a:solidFill>
                  <a:srgbClr val="0000CC"/>
                </a:solidFill>
              </a:rPr>
              <a:t>Boulogne </a:t>
            </a:r>
            <a:r>
              <a:rPr lang="en-US" sz="1575" b="1" dirty="0" err="1" smtClean="0">
                <a:solidFill>
                  <a:srgbClr val="0000CC"/>
                </a:solidFill>
              </a:rPr>
              <a:t>Billancourt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8" name="Pentagon 32"/>
          <p:cNvSpPr/>
          <p:nvPr/>
        </p:nvSpPr>
        <p:spPr>
          <a:xfrm>
            <a:off x="3814769" y="1476760"/>
            <a:ext cx="460669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: </a:t>
            </a:r>
            <a:r>
              <a:rPr lang="fr-FR" sz="1575" b="1" dirty="0" smtClean="0">
                <a:solidFill>
                  <a:schemeClr val="bg1"/>
                </a:solidFill>
              </a:rPr>
              <a:t>bassin</a:t>
            </a:r>
            <a:r>
              <a:rPr lang="en-US" sz="1575" b="1" dirty="0" smtClean="0">
                <a:solidFill>
                  <a:schemeClr val="bg1"/>
                </a:solidFill>
              </a:rPr>
              <a:t> </a:t>
            </a:r>
            <a:r>
              <a:rPr lang="fr-FR" sz="1575" b="1" dirty="0" smtClean="0">
                <a:solidFill>
                  <a:schemeClr val="bg1"/>
                </a:solidFill>
              </a:rPr>
              <a:t>d’emploi</a:t>
            </a:r>
            <a:r>
              <a:rPr lang="en-US" sz="1575" b="1" dirty="0" smtClean="0">
                <a:solidFill>
                  <a:schemeClr val="bg1"/>
                </a:solidFill>
              </a:rPr>
              <a:t> </a:t>
            </a:r>
            <a:r>
              <a:rPr lang="en-US" sz="1575" b="1" dirty="0" smtClean="0">
                <a:solidFill>
                  <a:srgbClr val="0000CC"/>
                </a:solidFill>
              </a:rPr>
              <a:t>T3 Grand Paris Seine </a:t>
            </a:r>
            <a:r>
              <a:rPr lang="en-US" sz="1575" b="1" dirty="0" err="1" smtClean="0">
                <a:solidFill>
                  <a:srgbClr val="0000CC"/>
                </a:solidFill>
              </a:rPr>
              <a:t>Ouest</a:t>
            </a:r>
            <a:r>
              <a:rPr lang="en-US" sz="1575" b="1" dirty="0" smtClean="0">
                <a:solidFill>
                  <a:srgbClr val="0000CC"/>
                </a:solidFill>
              </a:rPr>
              <a:t> </a:t>
            </a:r>
            <a:br>
              <a:rPr lang="en-US" sz="1575" b="1" dirty="0" smtClean="0">
                <a:solidFill>
                  <a:srgbClr val="0000CC"/>
                </a:solidFill>
              </a:rPr>
            </a:br>
            <a:r>
              <a:rPr lang="en-US" sz="1575" b="1" dirty="0" smtClean="0">
                <a:solidFill>
                  <a:srgbClr val="0000CC"/>
                </a:solidFill>
              </a:rPr>
              <a:t>&amp;T4 Paris </a:t>
            </a:r>
            <a:r>
              <a:rPr lang="en-US" sz="1575" b="1" dirty="0" err="1" smtClean="0">
                <a:solidFill>
                  <a:srgbClr val="0000CC"/>
                </a:solidFill>
              </a:rPr>
              <a:t>Ouest</a:t>
            </a:r>
            <a:r>
              <a:rPr lang="en-US" sz="1575" b="1" dirty="0" smtClean="0">
                <a:solidFill>
                  <a:srgbClr val="0000CC"/>
                </a:solidFill>
              </a:rPr>
              <a:t> la </a:t>
            </a:r>
            <a:r>
              <a:rPr lang="en-US" sz="1575" b="1" dirty="0" err="1" smtClean="0">
                <a:solidFill>
                  <a:srgbClr val="0000CC"/>
                </a:solidFill>
              </a:rPr>
              <a:t>Défense</a:t>
            </a:r>
            <a:endParaRPr lang="en-US" sz="1575" b="1" dirty="0">
              <a:solidFill>
                <a:srgbClr val="0000CC"/>
              </a:solidFill>
            </a:endParaRPr>
          </a:p>
        </p:txBody>
      </p:sp>
      <p:sp>
        <p:nvSpPr>
          <p:cNvPr id="9" name="Pentagon 37"/>
          <p:cNvSpPr/>
          <p:nvPr/>
        </p:nvSpPr>
        <p:spPr>
          <a:xfrm>
            <a:off x="3865863" y="2280617"/>
            <a:ext cx="4504503" cy="728539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>
                <a:solidFill>
                  <a:schemeClr val="bg1"/>
                </a:solidFill>
              </a:rPr>
              <a:t>Les métiers </a:t>
            </a:r>
            <a:r>
              <a:rPr lang="en-US" sz="1575" b="1" dirty="0" smtClean="0">
                <a:solidFill>
                  <a:schemeClr val="bg1"/>
                </a:solidFill>
              </a:rPr>
              <a:t>attendus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Parallelogram 28"/>
          <p:cNvSpPr/>
          <p:nvPr/>
        </p:nvSpPr>
        <p:spPr>
          <a:xfrm rot="16200000">
            <a:off x="3153410" y="702821"/>
            <a:ext cx="927497" cy="491133"/>
          </a:xfrm>
          <a:prstGeom prst="parallelogram">
            <a:avLst>
              <a:gd name="adj" fmla="val 39609"/>
            </a:avLst>
          </a:prstGeom>
          <a:solidFill>
            <a:srgbClr val="866D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2" name="Parallelogram 33"/>
          <p:cNvSpPr/>
          <p:nvPr/>
        </p:nvSpPr>
        <p:spPr>
          <a:xfrm rot="16200000">
            <a:off x="3130379" y="1501019"/>
            <a:ext cx="928688" cy="491133"/>
          </a:xfrm>
          <a:prstGeom prst="parallelogram">
            <a:avLst>
              <a:gd name="adj" fmla="val 39609"/>
            </a:avLst>
          </a:prstGeom>
          <a:solidFill>
            <a:srgbClr val="C31D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3" name="Parallelogram 38"/>
          <p:cNvSpPr/>
          <p:nvPr/>
        </p:nvSpPr>
        <p:spPr>
          <a:xfrm rot="16200000">
            <a:off x="3153411" y="2307780"/>
            <a:ext cx="927497" cy="490240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rgbClr val="92D050">
                  <a:shade val="30000"/>
                  <a:satMod val="115000"/>
                </a:srgbClr>
              </a:gs>
              <a:gs pos="50000">
                <a:srgbClr val="92D050">
                  <a:shade val="67500"/>
                  <a:satMod val="115000"/>
                </a:srgbClr>
              </a:gs>
              <a:gs pos="100000">
                <a:srgbClr val="92D050">
                  <a:shade val="100000"/>
                  <a:satMod val="115000"/>
                </a:srgb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15" name="Rectangle 14"/>
          <p:cNvSpPr/>
          <p:nvPr/>
        </p:nvSpPr>
        <p:spPr>
          <a:xfrm>
            <a:off x="2693828" y="499230"/>
            <a:ext cx="677764" cy="728688"/>
          </a:xfrm>
          <a:prstGeom prst="rect">
            <a:avLst/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1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683147" y="1273219"/>
            <a:ext cx="677764" cy="730073"/>
          </a:xfrm>
          <a:prstGeom prst="rect">
            <a:avLst/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2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704150" y="2084706"/>
            <a:ext cx="677764" cy="721825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3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715756" y="2931953"/>
            <a:ext cx="677764" cy="761711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025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4</a:t>
            </a:r>
            <a:endParaRPr lang="en-US" sz="20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2" name="Parallelogram 48"/>
          <p:cNvSpPr/>
          <p:nvPr/>
        </p:nvSpPr>
        <p:spPr>
          <a:xfrm rot="16200000">
            <a:off x="3139584" y="3154977"/>
            <a:ext cx="937181" cy="491133"/>
          </a:xfrm>
          <a:prstGeom prst="parallelogram">
            <a:avLst>
              <a:gd name="adj" fmla="val 39609"/>
            </a:avLst>
          </a:prstGeom>
          <a:gradFill flip="none" rotWithShape="1">
            <a:gsLst>
              <a:gs pos="0">
                <a:schemeClr val="accent2">
                  <a:lumMod val="60000"/>
                  <a:lumOff val="40000"/>
                  <a:shade val="30000"/>
                  <a:satMod val="115000"/>
                </a:schemeClr>
              </a:gs>
              <a:gs pos="50000">
                <a:schemeClr val="accent2">
                  <a:lumMod val="60000"/>
                  <a:lumOff val="40000"/>
                  <a:shade val="67500"/>
                  <a:satMod val="115000"/>
                </a:schemeClr>
              </a:gs>
              <a:gs pos="100000">
                <a:schemeClr val="accent2">
                  <a:lumMod val="60000"/>
                  <a:lumOff val="40000"/>
                  <a:shade val="100000"/>
                  <a:satMod val="115000"/>
                </a:schemeClr>
              </a:gs>
            </a:gsLst>
            <a:lin ang="27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013" dirty="0"/>
          </a:p>
        </p:txBody>
      </p:sp>
      <p:sp>
        <p:nvSpPr>
          <p:cNvPr id="23" name="Pentagon 47"/>
          <p:cNvSpPr/>
          <p:nvPr/>
        </p:nvSpPr>
        <p:spPr>
          <a:xfrm>
            <a:off x="3853741" y="3130911"/>
            <a:ext cx="4527083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6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 noGrp="1"/>
          </p:cNvGraphicFramePr>
          <p:nvPr>
            <p:ph sz="quarter" idx="14"/>
            <p:extLst>
              <p:ext uri="{D42A27DB-BD31-4B8C-83A1-F6EECF244321}">
                <p14:modId xmlns:p14="http://schemas.microsoft.com/office/powerpoint/2010/main" val="3158277940"/>
              </p:ext>
            </p:extLst>
          </p:nvPr>
        </p:nvGraphicFramePr>
        <p:xfrm>
          <a:off x="1551238" y="694225"/>
          <a:ext cx="6122120" cy="2536347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51675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1741295">
                  <a:extLst>
                    <a:ext uri="{9D8B030D-6E8A-4147-A177-3AD203B41FA5}">
                      <a16:colId xmlns:a16="http://schemas.microsoft.com/office/drawing/2014/main" val="2622503113"/>
                    </a:ext>
                  </a:extLst>
                </a:gridCol>
                <a:gridCol w="1229150">
                  <a:extLst>
                    <a:ext uri="{9D8B030D-6E8A-4147-A177-3AD203B41FA5}">
                      <a16:colId xmlns:a16="http://schemas.microsoft.com/office/drawing/2014/main" val="4033055312"/>
                    </a:ext>
                  </a:extLst>
                </a:gridCol>
              </a:tblGrid>
              <a:tr h="193859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FORMATIONS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EPLE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>
                          <a:effectLst/>
                        </a:rPr>
                        <a:t>Ville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14150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ACC.SOINS-SERV.PERS.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LPO  Etienne-Jules Marey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Boulogne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32158"/>
                  </a:ext>
                </a:extLst>
              </a:tr>
              <a:tr h="20058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DE L'ALIMENTAT.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Les Cotes de Villebon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Meudon 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78783"/>
                  </a:ext>
                </a:extLst>
              </a:tr>
              <a:tr h="201729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RELATION CLIENT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EREA Jean Monnet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Garches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4441870"/>
                  </a:ext>
                </a:extLst>
              </a:tr>
              <a:tr h="20058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RELATION CLIENT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Les Cotes de Villebon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Meudon 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14150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 RELATION CLIENT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Santos Dumont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St Cloud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83288"/>
                  </a:ext>
                </a:extLst>
              </a:tr>
              <a:tr h="2017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EREA Jean Monnet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Garches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4066"/>
                  </a:ext>
                </a:extLst>
              </a:tr>
              <a:tr h="2017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LPO  Etienne-Jules Marey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Boulogne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39852496"/>
                  </a:ext>
                </a:extLst>
              </a:tr>
              <a:tr h="2017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MET.GEST.ADM.,TRA.&amp;LOG.2NDE COMM.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Santos Dumont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St Cloud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728879"/>
                  </a:ext>
                </a:extLst>
              </a:tr>
              <a:tr h="201729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MET.HOTEL.-RESTAUR.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Les Cotes de Villebon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Meudon 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43184071"/>
                  </a:ext>
                </a:extLst>
              </a:tr>
              <a:tr h="200587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MET.HOTEL.-RESTAUR. 2NDE COMMUNE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Santos Dumont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St Cloud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7845586"/>
                  </a:ext>
                </a:extLst>
              </a:tr>
              <a:tr h="137145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MET.INDUS.GRAPH.&amp;COMM.2NDE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.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EREA Jean Monnet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Garches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22114921"/>
                  </a:ext>
                </a:extLst>
              </a:tr>
              <a:tr h="200587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2NDPRO MET.TRANSIT.NUMER.ENERG.2NDE COMM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Les Cotes de Villebon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Meudon </a:t>
                      </a:r>
                    </a:p>
                  </a:txBody>
                  <a:tcPr marL="9525" marR="9525" marT="9525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8788801"/>
                  </a:ext>
                </a:extLst>
              </a:tr>
            </a:tbl>
          </a:graphicData>
        </a:graphic>
      </p:graphicFrame>
      <p:sp>
        <p:nvSpPr>
          <p:cNvPr id="9" name="Pentagon 27"/>
          <p:cNvSpPr/>
          <p:nvPr/>
        </p:nvSpPr>
        <p:spPr>
          <a:xfrm>
            <a:off x="1331640" y="56496"/>
            <a:ext cx="7704856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formations présentes dans le bassin d’éducation après la 3ème </a:t>
            </a:r>
            <a:endParaRPr lang="en-US" sz="1575" b="1" dirty="0"/>
          </a:p>
        </p:txBody>
      </p:sp>
      <p:sp>
        <p:nvSpPr>
          <p:cNvPr id="2" name="Rectangle avec flèche vers la droite 1"/>
          <p:cNvSpPr/>
          <p:nvPr/>
        </p:nvSpPr>
        <p:spPr>
          <a:xfrm>
            <a:off x="261970" y="1491630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BAC PRO</a:t>
            </a:r>
            <a:endParaRPr lang="fr-FR" sz="1000" b="1" dirty="0"/>
          </a:p>
        </p:txBody>
      </p:sp>
      <p:graphicFrame>
        <p:nvGraphicFramePr>
          <p:cNvPr id="5" name="Espace réservé du contenu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56658380"/>
              </p:ext>
            </p:extLst>
          </p:nvPr>
        </p:nvGraphicFramePr>
        <p:xfrm>
          <a:off x="1551239" y="3364245"/>
          <a:ext cx="6122119" cy="1240155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164777">
                  <a:extLst>
                    <a:ext uri="{9D8B030D-6E8A-4147-A177-3AD203B41FA5}">
                      <a16:colId xmlns:a16="http://schemas.microsoft.com/office/drawing/2014/main" val="1151904376"/>
                    </a:ext>
                  </a:extLst>
                </a:gridCol>
                <a:gridCol w="1728192">
                  <a:extLst>
                    <a:ext uri="{9D8B030D-6E8A-4147-A177-3AD203B41FA5}">
                      <a16:colId xmlns:a16="http://schemas.microsoft.com/office/drawing/2014/main" val="4277427642"/>
                    </a:ext>
                  </a:extLst>
                </a:gridCol>
                <a:gridCol w="1229150">
                  <a:extLst>
                    <a:ext uri="{9D8B030D-6E8A-4147-A177-3AD203B41FA5}">
                      <a16:colId xmlns:a16="http://schemas.microsoft.com/office/drawing/2014/main" val="2406328480"/>
                    </a:ext>
                  </a:extLst>
                </a:gridCol>
              </a:tblGrid>
              <a:tr h="1599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COMMER.SERV.HOTEL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</a:t>
                      </a:r>
                      <a:r>
                        <a:rPr lang="fr-FR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CAFE</a:t>
                      </a:r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-RESTAURANT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Les Cotes de Villebon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Meudon 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2583777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COMMER.SERV.HOTEL-CAFE-RESTAURANT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Santos Dumont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St Cloud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2487971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CUISINE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Les Cotes de Villebon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Meudon 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7294837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CUISINE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LPO Santos Dumont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00B050"/>
                          </a:solidFill>
                          <a:effectLst/>
                          <a:latin typeface="Calibri" panose="020F0502020204030204" pitchFamily="34" charset="0"/>
                        </a:rPr>
                        <a:t>St Cloud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9385067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 EQUIPIER POLYVALENT DU COMMERCE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EREA Jean Monnet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7030A0"/>
                          </a:solidFill>
                          <a:effectLst/>
                          <a:latin typeface="Calibri" panose="020F0502020204030204" pitchFamily="34" charset="0"/>
                        </a:rPr>
                        <a:t>Garches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59986507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ACCOMPAG. EDUCATIF PETITE ENFANCE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LPO  Etienne-Jules Marey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Boulogne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15173219"/>
                  </a:ext>
                </a:extLst>
              </a:tr>
              <a:tr h="159932"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CAP EQUIPIER POLYVALENT DU COMMERCE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LP Les Cotes de Villebon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100" b="0" i="0" u="none" strike="noStrike" dirty="0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</a:rPr>
                        <a:t>Meudon </a:t>
                      </a:r>
                    </a:p>
                  </a:txBody>
                  <a:tcPr marL="9525" marR="9525" marT="9525" marB="0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76658226"/>
                  </a:ext>
                </a:extLst>
              </a:tr>
            </a:tbl>
          </a:graphicData>
        </a:graphic>
      </p:graphicFrame>
      <p:sp>
        <p:nvSpPr>
          <p:cNvPr id="6" name="Rectangle avec flèche vers la droite 5"/>
          <p:cNvSpPr/>
          <p:nvPr/>
        </p:nvSpPr>
        <p:spPr>
          <a:xfrm>
            <a:off x="261971" y="3588422"/>
            <a:ext cx="1188571" cy="720080"/>
          </a:xfrm>
          <a:prstGeom prst="rightArrowCallou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800" b="1" dirty="0" smtClean="0"/>
              <a:t>Formations</a:t>
            </a:r>
            <a:r>
              <a:rPr lang="fr-FR" sz="1000" b="1" dirty="0" smtClean="0"/>
              <a:t/>
            </a:r>
            <a:br>
              <a:rPr lang="fr-FR" sz="1000" b="1" dirty="0" smtClean="0"/>
            </a:br>
            <a:r>
              <a:rPr lang="fr-FR" sz="1000" b="1" dirty="0" smtClean="0"/>
              <a:t> CAP</a:t>
            </a:r>
            <a:endParaRPr lang="fr-FR" sz="1000" b="1" dirty="0"/>
          </a:p>
        </p:txBody>
      </p:sp>
      <p:sp>
        <p:nvSpPr>
          <p:cNvPr id="3" name="ZoneTexte 2"/>
          <p:cNvSpPr txBox="1"/>
          <p:nvPr/>
        </p:nvSpPr>
        <p:spPr>
          <a:xfrm>
            <a:off x="7804546" y="2053872"/>
            <a:ext cx="1152128" cy="1892826"/>
          </a:xfrm>
          <a:prstGeom prst="rect">
            <a:avLst/>
          </a:prstGeom>
          <a:solidFill>
            <a:srgbClr val="FF99CC"/>
          </a:solidFill>
          <a:ln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9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Certaines formations peuvent être proposées en apprentissage dans les lycées :</a:t>
            </a:r>
          </a:p>
          <a:p>
            <a:endParaRPr lang="fr-FR" sz="900" dirty="0" smtClean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r>
              <a:rPr lang="fr-FR" sz="900" dirty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https://</a:t>
            </a:r>
            <a:r>
              <a:rPr lang="fr-FR" sz="9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3"/>
              </a:rPr>
              <a:t>cfa-academie-versailles.fr/7-le-cfa-academique/presentation</a:t>
            </a:r>
            <a:r>
              <a:rPr lang="fr-FR" sz="9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3159053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Espace réservé du contenu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316631"/>
              </p:ext>
            </p:extLst>
          </p:nvPr>
        </p:nvGraphicFramePr>
        <p:xfrm>
          <a:off x="1259632" y="1221431"/>
          <a:ext cx="7271860" cy="2208517"/>
        </p:xfrm>
        <a:graphic>
          <a:graphicData uri="http://schemas.openxmlformats.org/drawingml/2006/table">
            <a:tbl>
              <a:tblPr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60440">
                  <a:extLst>
                    <a:ext uri="{9D8B030D-6E8A-4147-A177-3AD203B41FA5}">
                      <a16:colId xmlns:a16="http://schemas.microsoft.com/office/drawing/2014/main" val="2441342038"/>
                    </a:ext>
                  </a:extLst>
                </a:gridCol>
                <a:gridCol w="3311420">
                  <a:extLst>
                    <a:ext uri="{9D8B030D-6E8A-4147-A177-3AD203B41FA5}">
                      <a16:colId xmlns:a16="http://schemas.microsoft.com/office/drawing/2014/main" val="2351481878"/>
                    </a:ext>
                  </a:extLst>
                </a:gridCol>
              </a:tblGrid>
              <a:tr h="360040">
                <a:tc>
                  <a:txBody>
                    <a:bodyPr/>
                    <a:lstStyle/>
                    <a:p>
                      <a:pPr algn="ctr" fontAlgn="b"/>
                      <a:r>
                        <a:rPr lang="fr-FR" sz="1050" b="1" u="none" strike="noStrike" dirty="0" smtClean="0">
                          <a:effectLst/>
                        </a:rPr>
                        <a:t>FORMATIONS par familles</a:t>
                      </a:r>
                      <a:r>
                        <a:rPr lang="fr-FR" sz="1050" b="1" u="none" strike="noStrike" baseline="0" dirty="0" smtClean="0">
                          <a:effectLst/>
                        </a:rPr>
                        <a:t> de métiers</a:t>
                      </a:r>
                      <a:endParaRPr lang="fr-F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fr-FR" sz="11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Diplômes </a:t>
                      </a:r>
                      <a:endParaRPr lang="fr-FR" sz="1100" b="1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7918" marR="7918" marT="7918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24397846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MÉTIERS DE LA RELATION CLIENT</a:t>
                      </a:r>
                      <a:endParaRPr lang="fr-FR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AGEC (commerce) ,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PVOC (Vente) , Métiers de l’accueil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253215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 DES INDUSTRIES</a:t>
                      </a:r>
                      <a:r>
                        <a:rPr lang="fr-FR" sz="9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GRAPHIQUES &amp; COMMUNICATION</a:t>
                      </a:r>
                    </a:p>
                    <a:p>
                      <a:pPr algn="l" fontAlgn="b"/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Façonnage produits imprimés…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3137878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</a:t>
                      </a:r>
                      <a:r>
                        <a:rPr lang="it-IT" sz="900" u="none" strike="noStrike" baseline="0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it-IT" sz="900" u="none" strike="noStrike" dirty="0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 LA </a:t>
                      </a:r>
                      <a:r>
                        <a:rPr lang="it-IT" sz="900" u="none" strike="noStrike" kern="120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GESTION ADMINISTRATIVE DU TRANSPORT</a:t>
                      </a:r>
                      <a:r>
                        <a:rPr lang="it-IT" sz="900" u="none" strike="noStrike" kern="1200" baseline="0" dirty="0" smtClean="0">
                          <a:solidFill>
                            <a:schemeClr val="dk1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 ET DE LA LOGISTIQUE </a:t>
                      </a:r>
                      <a:endParaRPr lang="it-IT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AGOrA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, Logistique, Organisation de Transport de Marchandises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73347393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 DE L’HÔTELLERIE RESTAURATION </a:t>
                      </a:r>
                      <a:endParaRPr lang="it-IT" sz="900" b="0" i="0" u="none" strike="noStrike" kern="1200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Cuisine,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Commercialisation et services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8783288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9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 DE L’ALIMENTATION</a:t>
                      </a: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Boulanger-Pâtissier, Boucher-charcutier traiteur…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8327139"/>
                  </a:ext>
                </a:extLst>
              </a:tr>
              <a:tr h="262801">
                <a:tc>
                  <a:txBody>
                    <a:bodyPr/>
                    <a:lstStyle/>
                    <a:p>
                      <a:pPr algn="l" fontAlgn="b"/>
                      <a:r>
                        <a:rPr lang="fr-FR" sz="900" u="none" strike="noStrike" smtClean="0"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MÉTIERS DU NUMÉRIQUE ET DE LA TRANSITION ÉNERGÉTIQUE</a:t>
                      </a:r>
                      <a:endParaRPr lang="fr-FR" sz="9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Bac Pro Métiers Électricité et Environnements Connectés, Métiers du froid, Systèmes</a:t>
                      </a:r>
                      <a:r>
                        <a:rPr lang="fr-FR" sz="1000" b="0" i="0" u="none" strike="noStrike" baseline="0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énergétiques et climatique, 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Systèmes Numériques (</a:t>
                      </a:r>
                      <a:r>
                        <a:rPr lang="fr-FR" sz="1000" b="0" i="0" u="none" strike="noStrike" dirty="0" err="1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A,B,C</a:t>
                      </a:r>
                      <a:r>
                        <a:rPr lang="fr-FR" sz="1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)…</a:t>
                      </a:r>
                      <a:endParaRPr lang="fr-FR" sz="10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918" marR="7918" marT="7918" marB="0">
                    <a:solidFill>
                      <a:srgbClr val="99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5614066"/>
                  </a:ext>
                </a:extLst>
              </a:tr>
            </a:tbl>
          </a:graphicData>
        </a:graphic>
      </p:graphicFrame>
      <p:sp>
        <p:nvSpPr>
          <p:cNvPr id="11" name="Pentagon 27"/>
          <p:cNvSpPr/>
          <p:nvPr/>
        </p:nvSpPr>
        <p:spPr>
          <a:xfrm>
            <a:off x="1230282" y="181750"/>
            <a:ext cx="7486065" cy="504056"/>
          </a:xfrm>
          <a:prstGeom prst="homePlate">
            <a:avLst>
              <a:gd name="adj" fmla="val 41466"/>
            </a:avLst>
          </a:prstGeom>
          <a:solidFill>
            <a:srgbClr val="B29C8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/>
              <a:t>Les diplômes préparés par familles de métiers</a:t>
            </a:r>
            <a:endParaRPr lang="en-US" sz="1575" b="1" dirty="0"/>
          </a:p>
        </p:txBody>
      </p:sp>
      <p:sp>
        <p:nvSpPr>
          <p:cNvPr id="25" name="Rectangle 24"/>
          <p:cNvSpPr/>
          <p:nvPr/>
        </p:nvSpPr>
        <p:spPr>
          <a:xfrm>
            <a:off x="1907704" y="3932506"/>
            <a:ext cx="6407764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Familles de métiers   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</a:t>
            </a:r>
            <a:r>
              <a:rPr lang="fr-FR" sz="1100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://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eduscol.education.fr/document/6047/download</a:t>
            </a:r>
            <a:r>
              <a:rPr lang="fr-FR" sz="11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</a:t>
            </a:r>
            <a:endParaRPr lang="fr-FR" sz="11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5607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entagon 32"/>
          <p:cNvSpPr/>
          <p:nvPr/>
        </p:nvSpPr>
        <p:spPr>
          <a:xfrm>
            <a:off x="1187624" y="135340"/>
            <a:ext cx="7577282" cy="722882"/>
          </a:xfrm>
          <a:prstGeom prst="homePlate">
            <a:avLst>
              <a:gd name="adj" fmla="val 41466"/>
            </a:avLst>
          </a:prstGeom>
          <a:solidFill>
            <a:srgbClr val="FE533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 paysage économique dans le bassin d’emploi</a:t>
            </a:r>
            <a:endParaRPr lang="en-US" sz="1575" b="1" dirty="0">
              <a:solidFill>
                <a:schemeClr val="bg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920289" y="4371950"/>
            <a:ext cx="6111951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Source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: </a:t>
            </a:r>
            <a:r>
              <a:rPr lang="fr-FR" sz="1050" b="1" dirty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https://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  <a:hlinkClick r:id="rId2"/>
              </a:rPr>
              <a:t>www.defi-metiers.fr/tdb-bassins-emploi-formation</a:t>
            </a:r>
            <a:r>
              <a:rPr lang="fr-FR" sz="105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fr-FR" sz="1050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39" y="987574"/>
            <a:ext cx="5688632" cy="313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660" y="987574"/>
            <a:ext cx="3113869" cy="313523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ZoneTexte 4"/>
          <p:cNvSpPr txBox="1"/>
          <p:nvPr/>
        </p:nvSpPr>
        <p:spPr>
          <a:xfrm>
            <a:off x="5332842" y="987574"/>
            <a:ext cx="360040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T3</a:t>
            </a:r>
            <a:endParaRPr lang="fr-FR" sz="1100" dirty="0">
              <a:solidFill>
                <a:srgbClr val="FF0000"/>
              </a:solidFill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8404866" y="987574"/>
            <a:ext cx="360040" cy="261610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fr-FR" sz="1100" dirty="0" smtClean="0">
                <a:solidFill>
                  <a:srgbClr val="FF0000"/>
                </a:solidFill>
              </a:rPr>
              <a:t>T4</a:t>
            </a:r>
            <a:endParaRPr lang="fr-FR" sz="11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188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450941" y="834159"/>
            <a:ext cx="6186199" cy="3228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Données </a:t>
            </a:r>
            <a:r>
              <a:rPr lang="fr-FR" sz="1400" b="1" dirty="0" err="1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BMO</a:t>
            </a:r>
            <a:r>
              <a:rPr lang="fr-FR" sz="1400" b="1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2021   </a:t>
            </a:r>
            <a:r>
              <a:rPr lang="fr-FR" sz="1200" b="1" u="sng" dirty="0" smtClean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https</a:t>
            </a:r>
            <a:r>
              <a:rPr lang="fr-FR" sz="1200" b="1" u="sng" dirty="0">
                <a:solidFill>
                  <a:srgbClr val="0563C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://statistiques.pole-emploi.org/bmo/</a:t>
            </a:r>
            <a:endParaRPr lang="fr-FR" sz="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Pentagon 32"/>
          <p:cNvSpPr/>
          <p:nvPr/>
        </p:nvSpPr>
        <p:spPr>
          <a:xfrm>
            <a:off x="2384163" y="110111"/>
            <a:ext cx="6319756" cy="722882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en-US" sz="1575" b="1" dirty="0" smtClean="0">
                <a:solidFill>
                  <a:schemeClr val="bg1"/>
                </a:solidFill>
              </a:rPr>
              <a:t>Les métiers attendus dans le bassin économique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87" y="771550"/>
            <a:ext cx="1430191" cy="2085189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066" y="1133696"/>
            <a:ext cx="7013366" cy="18652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894" y="2856739"/>
            <a:ext cx="1397016" cy="2019267"/>
          </a:xfrm>
          <a:prstGeom prst="rect">
            <a:avLst/>
          </a:prstGeom>
        </p:spPr>
      </p:pic>
      <p:pic>
        <p:nvPicPr>
          <p:cNvPr id="8" name="Image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7066" y="3156276"/>
            <a:ext cx="7013366" cy="18938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60074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Imag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808192"/>
            <a:ext cx="790537" cy="1224136"/>
          </a:xfrm>
          <a:prstGeom prst="rect">
            <a:avLst/>
          </a:prstGeom>
        </p:spPr>
      </p:pic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195" y="2499742"/>
            <a:ext cx="723900" cy="695325"/>
          </a:xfrm>
          <a:prstGeom prst="rect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ZoneTexte 10"/>
          <p:cNvSpPr txBox="1"/>
          <p:nvPr/>
        </p:nvSpPr>
        <p:spPr>
          <a:xfrm>
            <a:off x="251519" y="4248785"/>
            <a:ext cx="3885803" cy="400110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fr-FR" sz="1000" i="1" dirty="0" smtClean="0"/>
              <a:t>Source :</a:t>
            </a:r>
          </a:p>
          <a:p>
            <a:r>
              <a:rPr lang="fr-FR" sz="1000" i="1" dirty="0" smtClean="0"/>
              <a:t>ADECCO Analytics / Pôle Emploi BMO / INSEE - 3</a:t>
            </a:r>
            <a:r>
              <a:rPr lang="fr-FR" sz="1000" i="1" baseline="30000" dirty="0" smtClean="0"/>
              <a:t>ème</a:t>
            </a:r>
            <a:r>
              <a:rPr lang="fr-FR" sz="1000" i="1" dirty="0" smtClean="0"/>
              <a:t> trim.2020</a:t>
            </a:r>
            <a:endParaRPr lang="fr-FR" sz="1000" i="1" dirty="0"/>
          </a:p>
        </p:txBody>
      </p:sp>
      <p:sp>
        <p:nvSpPr>
          <p:cNvPr id="18" name="ZoneTexte 17"/>
          <p:cNvSpPr txBox="1"/>
          <p:nvPr/>
        </p:nvSpPr>
        <p:spPr>
          <a:xfrm>
            <a:off x="351195" y="4876006"/>
            <a:ext cx="371674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800" i="1" dirty="0" smtClean="0"/>
              <a:t>* Au 3 </a:t>
            </a:r>
            <a:r>
              <a:rPr lang="fr-FR" sz="800" i="1" dirty="0" err="1" smtClean="0"/>
              <a:t>ème</a:t>
            </a:r>
            <a:r>
              <a:rPr lang="fr-FR" sz="800" i="1" dirty="0" smtClean="0"/>
              <a:t> trim. 2020 (et évolution sur 1 an)</a:t>
            </a:r>
            <a:endParaRPr lang="fr-FR" sz="800" i="1" dirty="0"/>
          </a:p>
        </p:txBody>
      </p:sp>
      <p:sp>
        <p:nvSpPr>
          <p:cNvPr id="17" name="Pentagon 32"/>
          <p:cNvSpPr/>
          <p:nvPr/>
        </p:nvSpPr>
        <p:spPr>
          <a:xfrm>
            <a:off x="1403648" y="89330"/>
            <a:ext cx="7300271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/>
              <a:t>Quelles perspectives dans votre département ?</a:t>
            </a:r>
            <a:endParaRPr lang="en-US" sz="1575" b="1" dirty="0">
              <a:solidFill>
                <a:schemeClr val="bg1"/>
              </a:solidFill>
            </a:endParaRPr>
          </a:p>
        </p:txBody>
      </p:sp>
      <p:graphicFrame>
        <p:nvGraphicFramePr>
          <p:cNvPr id="19" name="Diagramme 18"/>
          <p:cNvGraphicFramePr/>
          <p:nvPr>
            <p:extLst/>
          </p:nvPr>
        </p:nvGraphicFramePr>
        <p:xfrm>
          <a:off x="4316494" y="866548"/>
          <a:ext cx="4608511" cy="386544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0" name="Image 1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152141" y="2259439"/>
            <a:ext cx="3030139" cy="1668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351109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entagon 32"/>
          <p:cNvSpPr/>
          <p:nvPr/>
        </p:nvSpPr>
        <p:spPr>
          <a:xfrm>
            <a:off x="1115616" y="89330"/>
            <a:ext cx="7795352" cy="550107"/>
          </a:xfrm>
          <a:prstGeom prst="homePlate">
            <a:avLst>
              <a:gd name="adj" fmla="val 41466"/>
            </a:avLst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>
              <a:defRPr/>
            </a:pPr>
            <a:r>
              <a:rPr lang="fr-FR" sz="1600" b="1" dirty="0" smtClean="0"/>
              <a:t>Des domaines porteurs</a:t>
            </a:r>
            <a:endParaRPr lang="en-US" sz="1575" b="1" dirty="0">
              <a:solidFill>
                <a:schemeClr val="bg1"/>
              </a:solidFill>
            </a:endParaRP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461" y="1059582"/>
            <a:ext cx="4958596" cy="2664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ZoneTexte 7"/>
          <p:cNvSpPr txBox="1"/>
          <p:nvPr/>
        </p:nvSpPr>
        <p:spPr>
          <a:xfrm>
            <a:off x="127124" y="4213225"/>
            <a:ext cx="4788602" cy="415498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050" i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https://www.strategie.gouv.fr/sites/strategie.gouv.fr/files/atoms/files/fs-2021-na-101-cartographie-competences-metiers-mai.pdf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5898350" y="4213225"/>
            <a:ext cx="2880320" cy="430887"/>
          </a:xfrm>
          <a:prstGeom prst="rect">
            <a:avLst/>
          </a:prstGeom>
          <a:solidFill>
            <a:schemeClr val="bg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r>
              <a:rPr lang="fr-FR" sz="1100" i="1" dirty="0" smtClean="0">
                <a:solidFill>
                  <a:srgbClr val="0000FF"/>
                </a:solidFill>
              </a:rPr>
              <a:t>Prospective des Métiers et Qualifications </a:t>
            </a:r>
            <a:br>
              <a:rPr lang="fr-FR" sz="1100" i="1" dirty="0" smtClean="0">
                <a:solidFill>
                  <a:srgbClr val="0000FF"/>
                </a:solidFill>
              </a:rPr>
            </a:br>
            <a:r>
              <a:rPr lang="fr-FR" sz="1100" i="1" dirty="0" smtClean="0">
                <a:solidFill>
                  <a:srgbClr val="0000FF"/>
                </a:solidFill>
              </a:rPr>
              <a:t>Source </a:t>
            </a:r>
            <a:r>
              <a:rPr lang="fr-FR" sz="1100" i="1" dirty="0" err="1" smtClean="0">
                <a:solidFill>
                  <a:srgbClr val="0000FF"/>
                </a:solidFill>
              </a:rPr>
              <a:t>DARES</a:t>
            </a:r>
            <a:r>
              <a:rPr lang="fr-FR" sz="1100" i="1" dirty="0" smtClean="0">
                <a:solidFill>
                  <a:srgbClr val="0000FF"/>
                </a:solidFill>
              </a:rPr>
              <a:t> France Stratégie</a:t>
            </a:r>
            <a:endParaRPr lang="fr-FR" sz="1100" i="1" dirty="0">
              <a:solidFill>
                <a:srgbClr val="0000FF"/>
              </a:solidFill>
            </a:endParaRPr>
          </a:p>
        </p:txBody>
      </p:sp>
      <p:graphicFrame>
        <p:nvGraphicFramePr>
          <p:cNvPr id="10" name="Diagramme 9"/>
          <p:cNvGraphicFramePr/>
          <p:nvPr>
            <p:extLst/>
          </p:nvPr>
        </p:nvGraphicFramePr>
        <p:xfrm>
          <a:off x="5433588" y="2180076"/>
          <a:ext cx="3397266" cy="1899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13" name="Diagramme 12"/>
          <p:cNvGraphicFramePr/>
          <p:nvPr>
            <p:extLst/>
          </p:nvPr>
        </p:nvGraphicFramePr>
        <p:xfrm>
          <a:off x="5326412" y="982520"/>
          <a:ext cx="3419775" cy="6480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4" name="Flèche vers le bas 13"/>
          <p:cNvSpPr/>
          <p:nvPr/>
        </p:nvSpPr>
        <p:spPr>
          <a:xfrm>
            <a:off x="6660232" y="1685815"/>
            <a:ext cx="471989" cy="450900"/>
          </a:xfrm>
          <a:prstGeom prst="downArrow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4582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entagon 47"/>
          <p:cNvSpPr/>
          <p:nvPr/>
        </p:nvSpPr>
        <p:spPr>
          <a:xfrm>
            <a:off x="1403648" y="53776"/>
            <a:ext cx="7380350" cy="738224"/>
          </a:xfrm>
          <a:prstGeom prst="homePlate">
            <a:avLst>
              <a:gd name="adj" fmla="val 41466"/>
            </a:avLst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2870" rIns="102870" anchor="ctr"/>
          <a:lstStyle/>
          <a:p>
            <a:pPr algn="just">
              <a:defRPr/>
            </a:pPr>
            <a:r>
              <a:rPr lang="en-US" sz="1575" b="1" dirty="0" smtClean="0">
                <a:solidFill>
                  <a:prstClr val="white"/>
                </a:solidFill>
              </a:rPr>
              <a:t>Pour aller plus loin : les ressources</a:t>
            </a:r>
            <a:endParaRPr lang="en-US" sz="1575" b="1" dirty="0">
              <a:solidFill>
                <a:prstClr val="white"/>
              </a:solidFill>
            </a:endParaRPr>
          </a:p>
        </p:txBody>
      </p:sp>
      <p:sp>
        <p:nvSpPr>
          <p:cNvPr id="9" name="ZoneTexte 8"/>
          <p:cNvSpPr txBox="1"/>
          <p:nvPr/>
        </p:nvSpPr>
        <p:spPr>
          <a:xfrm>
            <a:off x="1387853" y="993443"/>
            <a:ext cx="69127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7030A0"/>
                </a:solidFill>
              </a:rPr>
              <a:t>Portail Oriane de la Région Ile de France</a:t>
            </a:r>
          </a:p>
          <a:p>
            <a:r>
              <a:rPr lang="fr-FR" sz="1400" b="1" dirty="0">
                <a:solidFill>
                  <a:srgbClr val="0070C0"/>
                </a:solidFill>
                <a:hlinkClick r:id="rId2"/>
              </a:rPr>
              <a:t>https://www.oriane.info</a:t>
            </a:r>
            <a:r>
              <a:rPr lang="fr-FR" sz="1400" b="1" dirty="0" smtClean="0">
                <a:solidFill>
                  <a:srgbClr val="0070C0"/>
                </a:solidFill>
                <a:hlinkClick r:id="rId2"/>
              </a:rPr>
              <a:t>/</a:t>
            </a:r>
            <a:r>
              <a:rPr lang="fr-FR" sz="1400" b="1" dirty="0" smtClean="0">
                <a:solidFill>
                  <a:srgbClr val="0070C0"/>
                </a:solidFill>
              </a:rPr>
              <a:t>  </a:t>
            </a:r>
            <a:endParaRPr lang="fr-FR" sz="1400" b="1" dirty="0">
              <a:solidFill>
                <a:srgbClr val="0070C0"/>
              </a:solidFill>
            </a:endParaRPr>
          </a:p>
        </p:txBody>
      </p:sp>
      <p:pic>
        <p:nvPicPr>
          <p:cNvPr id="11" name="Imag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5656" y="1779662"/>
            <a:ext cx="6840760" cy="291159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143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INISTÈRIEL">
  <a:themeElements>
    <a:clrScheme name="GOUVERNEMENT PPT">
      <a:dk1>
        <a:srgbClr val="000000"/>
      </a:dk1>
      <a:lt1>
        <a:srgbClr val="FFFFFF"/>
      </a:lt1>
      <a:dk2>
        <a:srgbClr val="000091"/>
      </a:dk2>
      <a:lt2>
        <a:srgbClr val="E1000F"/>
      </a:lt2>
      <a:accent1>
        <a:srgbClr val="005841"/>
      </a:accent1>
      <a:accent2>
        <a:srgbClr val="21215A"/>
      </a:accent2>
      <a:accent3>
        <a:srgbClr val="FFD500"/>
      </a:accent3>
      <a:accent4>
        <a:srgbClr val="EA5433"/>
      </a:accent4>
      <a:accent5>
        <a:srgbClr val="8C2237"/>
      </a:accent5>
      <a:accent6>
        <a:srgbClr val="49311F"/>
      </a:accent6>
      <a:hlink>
        <a:srgbClr val="000000"/>
      </a:hlink>
      <a:folHlink>
        <a:srgbClr val="000000"/>
      </a:folHlink>
    </a:clrScheme>
    <a:fontScheme name="Personnalisé 2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pt_ministeriel_marianne" id="{5F0B8B09-9A99-4083-B883-79F2388C6E1D}" vid="{F8005780-5DEF-4BE0-805B-EA49FB1EABC6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GOUVERNEMENT PPT">
    <a:dk1>
      <a:srgbClr val="000000"/>
    </a:dk1>
    <a:lt1>
      <a:srgbClr val="FFFFFF"/>
    </a:lt1>
    <a:dk2>
      <a:srgbClr val="000091"/>
    </a:dk2>
    <a:lt2>
      <a:srgbClr val="E1000F"/>
    </a:lt2>
    <a:accent1>
      <a:srgbClr val="005841"/>
    </a:accent1>
    <a:accent2>
      <a:srgbClr val="21215A"/>
    </a:accent2>
    <a:accent3>
      <a:srgbClr val="FFD500"/>
    </a:accent3>
    <a:accent4>
      <a:srgbClr val="EA5433"/>
    </a:accent4>
    <a:accent5>
      <a:srgbClr val="8C2237"/>
    </a:accent5>
    <a:accent6>
      <a:srgbClr val="49311F"/>
    </a:accent6>
    <a:hlink>
      <a:srgbClr val="000000"/>
    </a:hlink>
    <a:folHlink>
      <a:srgbClr val="000000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2c7ddd52-0a06-43b1-a35c-dcb15ea2e3f4">Gabarit powerpoint MENJ</Description0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73AB55E0CC5DA459F57F5A42893F46A005A087D358B12CA4E82A8A8BA9B8A8CF200D3544DBFAD4F664AA25DF68E6D1F0A9E00689F2856DFEDCE40890FDCED81A7DFC9005D57C802836FCB44B44B7372FB2B7972" ma:contentTypeVersion="2" ma:contentTypeDescription="Crée un document." ma:contentTypeScope="" ma:versionID="5a60f89c127121cb1fddd53ae7c254b1">
  <xsd:schema xmlns:xsd="http://www.w3.org/2001/XMLSchema" xmlns:xs="http://www.w3.org/2001/XMLSchema" xmlns:p="http://schemas.microsoft.com/office/2006/metadata/properties" xmlns:ns2="2c7ddd52-0a06-43b1-a35c-dcb15ea2e3f4" targetNamespace="http://schemas.microsoft.com/office/2006/metadata/properties" ma:root="true" ma:fieldsID="d5f738a9b3eb3c0a5db9868b5f12e787" ns2:_="">
    <xsd:import namespace="2c7ddd52-0a06-43b1-a35c-dcb15ea2e3f4"/>
    <xsd:element name="properties">
      <xsd:complexType>
        <xsd:sequence>
          <xsd:element name="documentManagement">
            <xsd:complexType>
              <xsd:all>
                <xsd:element ref="ns2:Description0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7ddd52-0a06-43b1-a35c-dcb15ea2e3f4" elementFormDefault="qualified">
    <xsd:import namespace="http://schemas.microsoft.com/office/2006/documentManagement/types"/>
    <xsd:import namespace="http://schemas.microsoft.com/office/infopath/2007/PartnerControls"/>
    <xsd:element name="Description0" ma:index="8" nillable="true" ma:displayName="Description" ma:description="Description du document" ma:internalName="Description0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 ma:readOnly="true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4D416C5A-7AEB-4464-B116-D5E8F5627C91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4B279A5-87A2-445D-95C3-916EB9C5F0E3}">
  <ds:schemaRefs>
    <ds:schemaRef ds:uri="http://purl.org/dc/terms/"/>
    <ds:schemaRef ds:uri="http://purl.org/dc/elements/1.1/"/>
    <ds:schemaRef ds:uri="http://schemas.microsoft.com/office/2006/documentManagement/types"/>
    <ds:schemaRef ds:uri="http://schemas.microsoft.com/office/infopath/2007/PartnerControls"/>
    <ds:schemaRef ds:uri="http://purl.org/dc/dcmitype/"/>
    <ds:schemaRef ds:uri="http://www.w3.org/XML/1998/namespace"/>
    <ds:schemaRef ds:uri="http://schemas.openxmlformats.org/package/2006/metadata/core-properties"/>
    <ds:schemaRef ds:uri="2c7ddd52-0a06-43b1-a35c-dcb15ea2e3f4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372BEA4-A762-4CC8-ADD6-932E44D609CA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7ddd52-0a06-43b1-a35c-dcb15ea2e3f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1071</TotalTime>
  <Words>690</Words>
  <Application>Microsoft Office PowerPoint</Application>
  <PresentationFormat>Affichage à l'écran (16:9)</PresentationFormat>
  <Paragraphs>145</Paragraphs>
  <Slides>13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13</vt:i4>
      </vt:variant>
    </vt:vector>
  </HeadingPairs>
  <TitlesOfParts>
    <vt:vector size="18" baseType="lpstr">
      <vt:lpstr>Arial</vt:lpstr>
      <vt:lpstr>Arial Black</vt:lpstr>
      <vt:lpstr>Calibri</vt:lpstr>
      <vt:lpstr>Times New Roman</vt:lpstr>
      <vt:lpstr>MINISTÈRIEL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 La voie professionnelle :   https://view.genial.ly/60237d296d07560d174f781e/ </vt:lpstr>
      <vt:lpstr>Présentation PowerPoint</vt:lpstr>
      <vt:lpstr>Présentation PowerPoint</vt:lpstr>
      <vt:lpstr> Découvrir les métiers du territoire du Grand Paris</vt:lpstr>
    </vt:vector>
  </TitlesOfParts>
  <Manager>Client</Manager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>Client</dc:subject>
  <dc:creator>Microsoft Office User</dc:creator>
  <cp:lastModifiedBy>Frederic Dupuis</cp:lastModifiedBy>
  <cp:revision>131</cp:revision>
  <dcterms:created xsi:type="dcterms:W3CDTF">2020-03-05T15:21:24Z</dcterms:created>
  <dcterms:modified xsi:type="dcterms:W3CDTF">2021-12-06T09:23:12Z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0x010100873AB55E0CC5DA459F57F5A42893F46A005A087D358B12CA4E82A8A8BA9B8A8CF200D3544DBFAD4F664AA25DF68E6D1F0A9E00689F2856DFEDCE40890FDCED81A7DFC9005D57C802836FCB44B44B7372FB2B7972</vt:lpwstr>
  </property>
</Properties>
</file>