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326" r:id="rId5"/>
    <p:sldId id="352" r:id="rId6"/>
    <p:sldId id="353" r:id="rId7"/>
    <p:sldId id="366" r:id="rId8"/>
    <p:sldId id="363" r:id="rId9"/>
    <p:sldId id="354" r:id="rId10"/>
    <p:sldId id="349" r:id="rId11"/>
    <p:sldId id="348" r:id="rId12"/>
    <p:sldId id="367" r:id="rId13"/>
    <p:sldId id="368" r:id="rId14"/>
    <p:sldId id="356" r:id="rId15"/>
    <p:sldId id="357" r:id="rId16"/>
    <p:sldId id="358" r:id="rId17"/>
    <p:sldId id="359" r:id="rId18"/>
    <p:sldId id="362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6"/>
            <p14:sldId id="363"/>
            <p14:sldId id="354"/>
            <p14:sldId id="349"/>
            <p14:sldId id="348"/>
            <p14:sldId id="367"/>
            <p14:sldId id="368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CC"/>
    <a:srgbClr val="0000FF"/>
    <a:srgbClr val="00CC66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/>
            <a:t>Population jeune</a:t>
          </a:r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/>
            <a:t>Pôles porteurs : Saclay, </a:t>
          </a:r>
          <a:r>
            <a:rPr lang="fr-FR" sz="1400" b="1" dirty="0" err="1" smtClean="0"/>
            <a:t>Evry</a:t>
          </a:r>
          <a:r>
            <a:rPr lang="fr-FR" sz="1400" b="1" dirty="0" smtClean="0"/>
            <a:t>, Grand Orly</a:t>
          </a:r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 smtClean="0"/>
        </a:p>
        <a:p>
          <a:pPr algn="l"/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>
        <a:solidFill>
          <a:srgbClr val="0070C0"/>
        </a:solidFill>
      </dgm:spPr>
      <dgm:t>
        <a:bodyPr bIns="180000"/>
        <a:lstStyle/>
        <a:p>
          <a:pPr algn="l"/>
          <a:r>
            <a:rPr lang="fr-FR" sz="1500" b="1" dirty="0" smtClean="0">
              <a:sym typeface="Wingdings" panose="05000000000000000000" pitchFamily="2" charset="2"/>
            </a:rPr>
            <a:t>  </a:t>
          </a:r>
          <a:r>
            <a:rPr lang="fr-FR" sz="1400" b="1" dirty="0" smtClean="0"/>
            <a:t>Forte implantation du secteur sanitaire et social</a:t>
          </a:r>
        </a:p>
        <a:p>
          <a:pPr algn="l"/>
          <a:endParaRPr lang="fr-FR" sz="1400" b="1" dirty="0" smtClean="0"/>
        </a:p>
        <a:p>
          <a:pPr algn="l"/>
          <a:r>
            <a:rPr lang="fr-FR" sz="1400" b="1" dirty="0" smtClean="0">
              <a:sym typeface="Wingdings" panose="05000000000000000000" pitchFamily="2" charset="2"/>
            </a:rPr>
            <a:t> P</a:t>
          </a:r>
          <a:r>
            <a:rPr lang="fr-FR" sz="1400" b="1" dirty="0" smtClean="0"/>
            <a:t>lates-formes logistiques, dont Amazon Brétigny (1800 postes en CDI)</a:t>
          </a:r>
          <a:endParaRPr lang="fr-FR" sz="1400" b="1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A8FCE61F-A15A-4480-80C2-FDE326DF738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Groupes recruteurs</a:t>
          </a:r>
          <a:endParaRPr lang="fr-FR" b="1" dirty="0"/>
        </a:p>
      </dgm:t>
    </dgm:pt>
    <dgm:pt modelId="{B9861A4D-38D6-487D-B262-851AC5A27FA2}" type="parTrans" cxnId="{7FD41345-0923-4FD5-9A74-4738BD399518}">
      <dgm:prSet/>
      <dgm:spPr/>
      <dgm:t>
        <a:bodyPr/>
        <a:lstStyle/>
        <a:p>
          <a:endParaRPr lang="fr-FR"/>
        </a:p>
      </dgm:t>
    </dgm:pt>
    <dgm:pt modelId="{73D01D83-BE7C-4C2C-A24D-AFCEF38876A7}" type="sibTrans" cxnId="{7FD41345-0923-4FD5-9A74-4738BD399518}">
      <dgm:prSet/>
      <dgm:spPr/>
      <dgm:t>
        <a:bodyPr/>
        <a:lstStyle/>
        <a:p>
          <a:endParaRPr lang="fr-FR"/>
        </a:p>
      </dgm:t>
    </dgm:pt>
    <dgm:pt modelId="{01A763BE-7FC1-4530-BDDD-941855DB934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err="1" smtClean="0"/>
            <a:t>Solutia</a:t>
          </a:r>
          <a:endParaRPr lang="fr-FR" b="1" dirty="0"/>
        </a:p>
      </dgm:t>
    </dgm:pt>
    <dgm:pt modelId="{E288F8E0-B177-4378-87DB-205D7A1DE3CE}" type="parTrans" cxnId="{5890EBA3-0169-47D5-A19B-42BAA56D4530}">
      <dgm:prSet/>
      <dgm:spPr/>
      <dgm:t>
        <a:bodyPr/>
        <a:lstStyle/>
        <a:p>
          <a:endParaRPr lang="fr-FR"/>
        </a:p>
      </dgm:t>
    </dgm:pt>
    <dgm:pt modelId="{97CA81B3-1BF6-4D56-A70B-FB5FA8378E18}" type="sibTrans" cxnId="{5890EBA3-0169-47D5-A19B-42BAA56D4530}">
      <dgm:prSet/>
      <dgm:spPr/>
      <dgm:t>
        <a:bodyPr/>
        <a:lstStyle/>
        <a:p>
          <a:endParaRPr lang="fr-FR"/>
        </a:p>
      </dgm:t>
    </dgm:pt>
    <dgm:pt modelId="{4684196B-A41E-4E92-A1EB-675C43D5AA3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Fédération hospitalière de France</a:t>
          </a:r>
          <a:endParaRPr lang="fr-FR" b="1" dirty="0"/>
        </a:p>
      </dgm:t>
    </dgm:pt>
    <dgm:pt modelId="{FD60869A-8DD7-4746-8ECB-09A6B8E9CBA7}" type="parTrans" cxnId="{78537B78-E64C-438E-AAA5-D32134704226}">
      <dgm:prSet/>
      <dgm:spPr/>
      <dgm:t>
        <a:bodyPr/>
        <a:lstStyle/>
        <a:p>
          <a:endParaRPr lang="fr-FR"/>
        </a:p>
      </dgm:t>
    </dgm:pt>
    <dgm:pt modelId="{BE1038DC-BE49-47D0-B0F9-6393A71C4543}" type="sibTrans" cxnId="{78537B78-E64C-438E-AAA5-D32134704226}">
      <dgm:prSet/>
      <dgm:spPr/>
      <dgm:t>
        <a:bodyPr/>
        <a:lstStyle/>
        <a:p>
          <a:endParaRPr lang="fr-FR"/>
        </a:p>
      </dgm:t>
    </dgm:pt>
    <dgm:pt modelId="{7D995D31-8E0C-4AF4-AAE8-2B4A220BA50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err="1" smtClean="0"/>
            <a:t>AlcatelLucent</a:t>
          </a:r>
          <a:endParaRPr lang="fr-FR" b="1" dirty="0"/>
        </a:p>
      </dgm:t>
    </dgm:pt>
    <dgm:pt modelId="{A38713D2-A3B2-4C2D-A295-A1185F2F2E81}" type="parTrans" cxnId="{FD4F3DE6-3E40-47F6-B2D1-70DA834C7834}">
      <dgm:prSet/>
      <dgm:spPr/>
      <dgm:t>
        <a:bodyPr/>
        <a:lstStyle/>
        <a:p>
          <a:endParaRPr lang="fr-FR"/>
        </a:p>
      </dgm:t>
    </dgm:pt>
    <dgm:pt modelId="{E57B8DF0-FD31-45ED-8A37-C69003C7EA5B}" type="sibTrans" cxnId="{FD4F3DE6-3E40-47F6-B2D1-70DA834C7834}">
      <dgm:prSet/>
      <dgm:spPr/>
      <dgm:t>
        <a:bodyPr/>
        <a:lstStyle/>
        <a:p>
          <a:endParaRPr lang="fr-FR"/>
        </a:p>
      </dgm:t>
    </dgm:pt>
    <dgm:pt modelId="{9872561B-BD2A-4A3C-A84C-E534852034D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CEA</a:t>
          </a:r>
          <a:endParaRPr lang="fr-FR" b="1" dirty="0"/>
        </a:p>
      </dgm:t>
    </dgm:pt>
    <dgm:pt modelId="{852FA6A2-C2A4-49A0-B66D-CDAFF12020CB}" type="parTrans" cxnId="{4E0C47F4-38F4-4F3D-AFB1-FC941E36D6C8}">
      <dgm:prSet/>
      <dgm:spPr/>
      <dgm:t>
        <a:bodyPr/>
        <a:lstStyle/>
        <a:p>
          <a:endParaRPr lang="fr-FR"/>
        </a:p>
      </dgm:t>
    </dgm:pt>
    <dgm:pt modelId="{59A20DA9-6C53-47B5-94C8-8FC7D2147ACF}" type="sibTrans" cxnId="{4E0C47F4-38F4-4F3D-AFB1-FC941E36D6C8}">
      <dgm:prSet/>
      <dgm:spPr/>
      <dgm:t>
        <a:bodyPr/>
        <a:lstStyle/>
        <a:p>
          <a:endParaRPr lang="fr-FR"/>
        </a:p>
      </dgm:t>
    </dgm:pt>
    <dgm:pt modelId="{E8E906C6-5412-498B-A285-A2D57907CD2E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Safran</a:t>
          </a:r>
          <a:endParaRPr lang="fr-FR" b="1" dirty="0"/>
        </a:p>
      </dgm:t>
    </dgm:pt>
    <dgm:pt modelId="{E3DDC810-12DA-4FE4-91A8-DB017FF54032}" type="parTrans" cxnId="{6473D2D1-16AC-4E3D-AD38-70ADCE627ECA}">
      <dgm:prSet/>
      <dgm:spPr/>
      <dgm:t>
        <a:bodyPr/>
        <a:lstStyle/>
        <a:p>
          <a:endParaRPr lang="fr-FR"/>
        </a:p>
      </dgm:t>
    </dgm:pt>
    <dgm:pt modelId="{B9F9A4C9-8BBA-47AF-8B38-77FFA34BEACF}" type="sibTrans" cxnId="{6473D2D1-16AC-4E3D-AD38-70ADCE627ECA}">
      <dgm:prSet/>
      <dgm:spPr/>
      <dgm:t>
        <a:bodyPr/>
        <a:lstStyle/>
        <a:p>
          <a:endParaRPr lang="fr-FR"/>
        </a:p>
      </dgm:t>
    </dgm:pt>
    <dgm:pt modelId="{47D8EA9C-7590-482D-BB82-4B14C31E4A6B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Danone</a:t>
          </a:r>
          <a:endParaRPr lang="fr-FR" b="1" dirty="0"/>
        </a:p>
      </dgm:t>
    </dgm:pt>
    <dgm:pt modelId="{AFD4A278-8E88-4ABE-A675-D08F4DEC5AB6}" type="parTrans" cxnId="{AAD7951F-8CDE-42E6-8FC3-76D511258B44}">
      <dgm:prSet/>
      <dgm:spPr/>
      <dgm:t>
        <a:bodyPr/>
        <a:lstStyle/>
        <a:p>
          <a:endParaRPr lang="fr-FR"/>
        </a:p>
      </dgm:t>
    </dgm:pt>
    <dgm:pt modelId="{ABEF7163-9C26-4B92-8C26-ACF401D4943B}" type="sibTrans" cxnId="{AAD7951F-8CDE-42E6-8FC3-76D511258B44}">
      <dgm:prSet/>
      <dgm:spPr/>
      <dgm:t>
        <a:bodyPr/>
        <a:lstStyle/>
        <a:p>
          <a:endParaRPr lang="fr-FR"/>
        </a:p>
      </dgm:t>
    </dgm:pt>
    <dgm:pt modelId="{F52A6DBF-9872-4282-9420-4136870235C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b="1" dirty="0" smtClean="0"/>
            <a:t>Sanofi</a:t>
          </a:r>
          <a:endParaRPr lang="fr-FR" b="1" dirty="0"/>
        </a:p>
      </dgm:t>
    </dgm:pt>
    <dgm:pt modelId="{DBB8F175-6EE3-4AE9-8F83-467D03134F11}" type="parTrans" cxnId="{6CAC6A51-1F84-4FE8-A83D-C8FE4E5EAAED}">
      <dgm:prSet/>
      <dgm:spPr/>
      <dgm:t>
        <a:bodyPr/>
        <a:lstStyle/>
        <a:p>
          <a:endParaRPr lang="fr-FR"/>
        </a:p>
      </dgm:t>
    </dgm:pt>
    <dgm:pt modelId="{DA0CE3BD-00C3-4F17-AC19-0B3800DD9E56}" type="sibTrans" cxnId="{6CAC6A51-1F84-4FE8-A83D-C8FE4E5EAAED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70020F42-1312-4FC3-B48A-BE01B60646B3}" type="pres">
      <dgm:prSet presAssocID="{A8FCE61F-A15A-4480-80C2-FDE326DF73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1BE775-25A6-4463-94A0-2D77034C1E96}" type="presOf" srcId="{47D8EA9C-7590-482D-BB82-4B14C31E4A6B}" destId="{70020F42-1312-4FC3-B48A-BE01B60646B3}" srcOrd="0" destOrd="6" presId="urn:microsoft.com/office/officeart/2005/8/layout/hList6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AAD7951F-8CDE-42E6-8FC3-76D511258B44}" srcId="{A8FCE61F-A15A-4480-80C2-FDE326DF738C}" destId="{47D8EA9C-7590-482D-BB82-4B14C31E4A6B}" srcOrd="5" destOrd="0" parTransId="{AFD4A278-8E88-4ABE-A675-D08F4DEC5AB6}" sibTransId="{ABEF7163-9C26-4B92-8C26-ACF401D4943B}"/>
    <dgm:cxn modelId="{6473D2D1-16AC-4E3D-AD38-70ADCE627ECA}" srcId="{A8FCE61F-A15A-4480-80C2-FDE326DF738C}" destId="{E8E906C6-5412-498B-A285-A2D57907CD2E}" srcOrd="4" destOrd="0" parTransId="{E3DDC810-12DA-4FE4-91A8-DB017FF54032}" sibTransId="{B9F9A4C9-8BBA-47AF-8B38-77FFA34BEACF}"/>
    <dgm:cxn modelId="{CA4024C1-2897-4114-878F-2E6E228076DE}" type="presOf" srcId="{F52A6DBF-9872-4282-9420-4136870235CC}" destId="{70020F42-1312-4FC3-B48A-BE01B60646B3}" srcOrd="0" destOrd="7" presId="urn:microsoft.com/office/officeart/2005/8/layout/hList6"/>
    <dgm:cxn modelId="{8ED746D6-5A5C-4898-AE6E-7E07C0A99165}" type="presOf" srcId="{4684196B-A41E-4E92-A1EB-675C43D5AA30}" destId="{70020F42-1312-4FC3-B48A-BE01B60646B3}" srcOrd="0" destOrd="2" presId="urn:microsoft.com/office/officeart/2005/8/layout/hList6"/>
    <dgm:cxn modelId="{555C45CF-7FD4-4613-94C8-3044D9D46E92}" type="presOf" srcId="{A8FCE61F-A15A-4480-80C2-FDE326DF738C}" destId="{70020F42-1312-4FC3-B48A-BE01B60646B3}" srcOrd="0" destOrd="0" presId="urn:microsoft.com/office/officeart/2005/8/layout/hList6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C601B062-418B-4CAD-8F62-91D2D399B9BF}" type="presOf" srcId="{7D995D31-8E0C-4AF4-AAE8-2B4A220BA505}" destId="{70020F42-1312-4FC3-B48A-BE01B60646B3}" srcOrd="0" destOrd="3" presId="urn:microsoft.com/office/officeart/2005/8/layout/hList6"/>
    <dgm:cxn modelId="{78537B78-E64C-438E-AAA5-D32134704226}" srcId="{A8FCE61F-A15A-4480-80C2-FDE326DF738C}" destId="{4684196B-A41E-4E92-A1EB-675C43D5AA30}" srcOrd="1" destOrd="0" parTransId="{FD60869A-8DD7-4746-8ECB-09A6B8E9CBA7}" sibTransId="{BE1038DC-BE49-47D0-B0F9-6393A71C4543}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CE50AB15-BA42-494E-A919-39747061A6EE}" type="presOf" srcId="{01A763BE-7FC1-4530-BDDD-941855DB934B}" destId="{70020F42-1312-4FC3-B48A-BE01B60646B3}" srcOrd="0" destOrd="1" presId="urn:microsoft.com/office/officeart/2005/8/layout/hList6"/>
    <dgm:cxn modelId="{B3742906-8976-4069-BA08-11C378D8ACE8}" type="presOf" srcId="{9872561B-BD2A-4A3C-A84C-E534852034DE}" destId="{70020F42-1312-4FC3-B48A-BE01B60646B3}" srcOrd="0" destOrd="4" presId="urn:microsoft.com/office/officeart/2005/8/layout/hList6"/>
    <dgm:cxn modelId="{FD4F3DE6-3E40-47F6-B2D1-70DA834C7834}" srcId="{A8FCE61F-A15A-4480-80C2-FDE326DF738C}" destId="{7D995D31-8E0C-4AF4-AAE8-2B4A220BA505}" srcOrd="2" destOrd="0" parTransId="{A38713D2-A3B2-4C2D-A295-A1185F2F2E81}" sibTransId="{E57B8DF0-FD31-45ED-8A37-C69003C7EA5B}"/>
    <dgm:cxn modelId="{7FD41345-0923-4FD5-9A74-4738BD399518}" srcId="{05E947BB-49F7-45C2-9540-27ABD7007090}" destId="{A8FCE61F-A15A-4480-80C2-FDE326DF738C}" srcOrd="2" destOrd="0" parTransId="{B9861A4D-38D6-487D-B262-851AC5A27FA2}" sibTransId="{73D01D83-BE7C-4C2C-A24D-AFCEF38876A7}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9A1977CB-9343-4513-AF07-969EE06FBE65}" type="presOf" srcId="{E8E906C6-5412-498B-A285-A2D57907CD2E}" destId="{70020F42-1312-4FC3-B48A-BE01B60646B3}" srcOrd="0" destOrd="5" presId="urn:microsoft.com/office/officeart/2005/8/layout/hList6"/>
    <dgm:cxn modelId="{6CAC6A51-1F84-4FE8-A83D-C8FE4E5EAAED}" srcId="{A8FCE61F-A15A-4480-80C2-FDE326DF738C}" destId="{F52A6DBF-9872-4282-9420-4136870235CC}" srcOrd="6" destOrd="0" parTransId="{DBB8F175-6EE3-4AE9-8F83-467D03134F11}" sibTransId="{DA0CE3BD-00C3-4F17-AC19-0B3800DD9E56}"/>
    <dgm:cxn modelId="{5890EBA3-0169-47D5-A19B-42BAA56D4530}" srcId="{A8FCE61F-A15A-4480-80C2-FDE326DF738C}" destId="{01A763BE-7FC1-4530-BDDD-941855DB934B}" srcOrd="0" destOrd="0" parTransId="{E288F8E0-B177-4378-87DB-205D7A1DE3CE}" sibTransId="{97CA81B3-1BF6-4D56-A70B-FB5FA8378E18}"/>
    <dgm:cxn modelId="{4E0C47F4-38F4-4F3D-AFB1-FC941E36D6C8}" srcId="{A8FCE61F-A15A-4480-80C2-FDE326DF738C}" destId="{9872561B-BD2A-4A3C-A84C-E534852034DE}" srcOrd="3" destOrd="0" parTransId="{852FA6A2-C2A4-49A0-B66D-CDAFF12020CB}" sibTransId="{59A20DA9-6C53-47B5-94C8-8FC7D2147ACF}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14CE656C-1BFF-4443-AC16-2E6FF818BC2D}" type="presParOf" srcId="{5AB7F8E6-166B-4FB5-92F4-45E0D49B784D}" destId="{70020F42-1312-4FC3-B48A-BE01B60646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129146" y="1129146"/>
          <a:ext cx="3816423" cy="1558129"/>
        </a:xfrm>
        <a:prstGeom prst="flowChartManualOperation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Population jeune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Pôles porteurs : Saclay, </a:t>
          </a:r>
          <a:r>
            <a:rPr lang="fr-FR" sz="1400" b="1" kern="1200" dirty="0" err="1" smtClean="0"/>
            <a:t>Evry</a:t>
          </a:r>
          <a:r>
            <a:rPr lang="fr-FR" sz="1400" b="1" kern="1200" dirty="0" smtClean="0"/>
            <a:t>, Grand Orly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 rot="5400000">
        <a:off x="1" y="763284"/>
        <a:ext cx="1558129" cy="2289853"/>
      </dsp:txXfrm>
    </dsp:sp>
    <dsp:sp modelId="{0BE5650D-515E-4C97-BDBB-A4DFC786EDAC}">
      <dsp:nvSpPr>
        <dsp:cNvPr id="0" name=""/>
        <dsp:cNvSpPr/>
      </dsp:nvSpPr>
      <dsp:spPr>
        <a:xfrm rot="16200000">
          <a:off x="546442" y="1129146"/>
          <a:ext cx="3816423" cy="1558129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1800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ym typeface="Wingdings" panose="05000000000000000000" pitchFamily="2" charset="2"/>
            </a:rPr>
            <a:t>  </a:t>
          </a:r>
          <a:r>
            <a:rPr lang="fr-FR" sz="1400" b="1" kern="1200" dirty="0" smtClean="0"/>
            <a:t>Forte implantation du secteur sanitaire et social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sym typeface="Wingdings" panose="05000000000000000000" pitchFamily="2" charset="2"/>
            </a:rPr>
            <a:t> P</a:t>
          </a:r>
          <a:r>
            <a:rPr lang="fr-FR" sz="1400" b="1" kern="1200" dirty="0" smtClean="0"/>
            <a:t>lates-formes logistiques, dont Amazon Brétigny (1800 postes en CDI)</a:t>
          </a:r>
          <a:endParaRPr lang="fr-FR" sz="1400" b="1" kern="1200" dirty="0"/>
        </a:p>
      </dsp:txBody>
      <dsp:txXfrm rot="5400000">
        <a:off x="1675589" y="763284"/>
        <a:ext cx="1558129" cy="2289853"/>
      </dsp:txXfrm>
    </dsp:sp>
    <dsp:sp modelId="{70020F42-1312-4FC3-B48A-BE01B60646B3}">
      <dsp:nvSpPr>
        <dsp:cNvPr id="0" name=""/>
        <dsp:cNvSpPr/>
      </dsp:nvSpPr>
      <dsp:spPr>
        <a:xfrm rot="16200000">
          <a:off x="2221431" y="1129146"/>
          <a:ext cx="3816423" cy="1558129"/>
        </a:xfrm>
        <a:prstGeom prst="flowChartManualOperati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8769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Groupes recruteurs</a:t>
          </a:r>
          <a:endParaRPr lang="fr-FR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err="1" smtClean="0"/>
            <a:t>Solutia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Fédération hospitalière de France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err="1" smtClean="0"/>
            <a:t>AlcatelLucent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CEA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Safran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Danone</a:t>
          </a:r>
          <a:endParaRPr lang="fr-FR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/>
            <a:t>Sanofi</a:t>
          </a:r>
          <a:endParaRPr lang="fr-FR" sz="1300" b="1" kern="1200" dirty="0"/>
        </a:p>
      </dsp:txBody>
      <dsp:txXfrm rot="5400000">
        <a:off x="3350578" y="763284"/>
        <a:ext cx="1558129" cy="2289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707904" y="2283718"/>
            <a:ext cx="4968552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Bassin de Massy (91)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5763"/>
            <a:ext cx="1987296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exemples de métiers en évolution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7" y="1275605"/>
            <a:ext cx="1953929" cy="307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08" y="1232176"/>
            <a:ext cx="1826072" cy="311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229894"/>
            <a:ext cx="1965295" cy="312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663" y="1229894"/>
            <a:ext cx="1836985" cy="312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2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Massy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rgbClr val="0000CC"/>
                </a:solidFill>
              </a:rPr>
              <a:t/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Versailles </a:t>
            </a:r>
            <a:r>
              <a:rPr lang="en-US" sz="1575" b="1" dirty="0" err="1" smtClean="0">
                <a:solidFill>
                  <a:srgbClr val="0000CC"/>
                </a:solidFill>
              </a:rPr>
              <a:t>Saclay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3828" y="2934867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19777" y="3157891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32692" y="3133824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54296995"/>
              </p:ext>
            </p:extLst>
          </p:nvPr>
        </p:nvGraphicFramePr>
        <p:xfrm>
          <a:off x="1359705" y="699542"/>
          <a:ext cx="6503620" cy="41322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48072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849804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305744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1784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ACC.SOINS-SERV.PERS.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ACC.SOINS-SERV.PERS.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Henri Poincare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PALAISEAU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ANIMAT. ENFANCE&amp; PERSONNES AGEES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Henri Poincare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PALAISEAU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ARTIS. &amp; M.ART:MARCHANDISAGE VIS.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ETUD.DEFINITION PRDTS INDUSTRIELS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9338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93716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Henri Poincare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PALAISEAU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485290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MET.AGENC.MENUIS.AMEUB.2NDE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MET.ETUD.MODELIS.NUMER.2NDE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418139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LPO L'Essouriau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LES ULIS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20649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Parc de Vilgenis,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64194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MET.PIL.MAINT.INST.AUTO.2NDE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57427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MET.PIL.MAINT.INST.AUTO.2NDE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LPO L'Essouriau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LES ULIS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75078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78497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MET.REAL.ENS.MEC.IND.2NDE COMMUNE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Parc de Vilgenis,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784142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41563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85035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LPO L'Essouriau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LES ULIS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106711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Parc de Vilgenis,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84071"/>
                  </a:ext>
                </a:extLst>
              </a:tr>
              <a:tr h="18827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METIERS DE LA MODE - VÊTEMENT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5586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106888" y="1923678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991872" y="1635646"/>
            <a:ext cx="1044624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394840"/>
              </p:ext>
            </p:extLst>
          </p:nvPr>
        </p:nvGraphicFramePr>
        <p:xfrm>
          <a:off x="1547664" y="1203598"/>
          <a:ext cx="6548476" cy="177165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50109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876383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321984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ACCOMPAG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EDUCATIF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PETITE ENFANCE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 Jean Perrin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LONGJUMEAU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CONDUCT. INSTALLATIONS PRODUCTION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LPO L'Essouriau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LES ULIS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LPO Henri Poincare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PALAISEAU 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METIERS DE LA MODE-VÊTEMENT FLOU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SANITAIRES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83227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MONTEUR INSTALLATIONS THERMIQUES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7069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PEINTRE APPLICATEUR REVETEMENTS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280278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PROD.SERV.REST. (RAPID,COLL,CAFE)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LPO L'Essouriau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BF8F00"/>
                          </a:solidFill>
                          <a:effectLst/>
                          <a:latin typeface="Calibri" panose="020F0502020204030204" pitchFamily="34" charset="0"/>
                        </a:rPr>
                        <a:t>LES ULIS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387349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CARRELEUR MOSAISTE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706372"/>
                  </a:ext>
                </a:extLst>
              </a:tr>
              <a:tr h="12250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CHARPENTIER BOIS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Gustave Eiffel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MASSY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757296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251520" y="1635646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177149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336804"/>
              </p:ext>
            </p:extLst>
          </p:nvPr>
        </p:nvGraphicFramePr>
        <p:xfrm>
          <a:off x="1259632" y="1221431"/>
          <a:ext cx="7271860" cy="262106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LA RÉALISATION DE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PRODUITS MÉCANIQUES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Microtechniques, Traitement Matériaux, Fonderie, Technicien Usinage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PILOTAGE ET DE LA MAINTENANCE DES MATÉRIELS D’INSTALLATION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AUTOMATISÉES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PLP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Technicien de scierie,  Maintenance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Équipements Industriels, Procédés chimie-eau et papiers cartons…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254894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r>
                        <a:rPr lang="fr-FR" sz="900" b="0" i="0" cap="all" baseline="0" dirty="0" smtClean="0">
                          <a:latin typeface="+mn-lt"/>
                        </a:rPr>
                        <a:t>Métiers de l'agencement, de la menuiserie et de l'ameublement</a:t>
                      </a:r>
                      <a:endParaRPr lang="fr-FR" sz="900" b="0" i="0" cap="all" baseline="0" dirty="0">
                        <a:latin typeface="+mn-lt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 menuisier agenceur,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Étude et réalisation agencement, Technicien fabrication bois et matériaux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DES ÉTUDES ET DE LA MODÉLISATION NUMÉRIQUE</a:t>
                      </a:r>
                      <a:r>
                        <a:rPr lang="fr-FR" sz="900" u="none" strike="noStrike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DU BÂTIMENT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Technicien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d’études du bâtiment option A ou B….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37955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7744" y="4514465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09" y="934312"/>
            <a:ext cx="8136904" cy="352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163" y="1203598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400036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81" y="2150638"/>
            <a:ext cx="7236546" cy="2293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574"/>
            <a:ext cx="1748581" cy="183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0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95424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215110535"/>
              </p:ext>
            </p:extLst>
          </p:nvPr>
        </p:nvGraphicFramePr>
        <p:xfrm>
          <a:off x="4136934" y="699543"/>
          <a:ext cx="4909307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716" y="1734155"/>
            <a:ext cx="2893943" cy="1837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2" y="837463"/>
            <a:ext cx="874913" cy="9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2c7ddd52-0a06-43b1-a35c-dcb15ea2e3f4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839</Words>
  <Application>Microsoft Office PowerPoint</Application>
  <PresentationFormat>Affichage à l'écran (16:9)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158</cp:revision>
  <dcterms:created xsi:type="dcterms:W3CDTF">2020-03-05T15:21:24Z</dcterms:created>
  <dcterms:modified xsi:type="dcterms:W3CDTF">2021-12-06T09:16:46Z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