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326" r:id="rId5"/>
    <p:sldId id="352" r:id="rId6"/>
    <p:sldId id="353" r:id="rId7"/>
    <p:sldId id="363" r:id="rId8"/>
    <p:sldId id="354" r:id="rId9"/>
    <p:sldId id="349" r:id="rId10"/>
    <p:sldId id="366" r:id="rId11"/>
    <p:sldId id="367" r:id="rId12"/>
    <p:sldId id="368" r:id="rId13"/>
    <p:sldId id="356" r:id="rId14"/>
    <p:sldId id="357" r:id="rId15"/>
    <p:sldId id="358" r:id="rId16"/>
    <p:sldId id="359" r:id="rId17"/>
    <p:sldId id="362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3"/>
            <p14:sldId id="354"/>
            <p14:sldId id="349"/>
            <p14:sldId id="366"/>
            <p14:sldId id="367"/>
            <p14:sldId id="368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Taux de chômage faible</a:t>
          </a:r>
          <a:br>
            <a:rPr lang="fr-FR" sz="1200" b="1" dirty="0" smtClean="0"/>
          </a:b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65B734B3-E4B2-43C2-BF32-289AE0BF8BFD}">
      <dgm:prSet phldrT="[Texte]" custT="1"/>
      <dgm:spPr/>
      <dgm:t>
        <a:bodyPr/>
        <a:lstStyle/>
        <a:p>
          <a:r>
            <a:rPr lang="fr-FR" sz="1200" b="1" dirty="0" smtClean="0"/>
            <a:t>Métiers des supports des systèmes d’information ont dépassé ceux du technico-commercial</a:t>
          </a:r>
          <a:endParaRPr lang="fr-FR" sz="1200" b="1" dirty="0"/>
        </a:p>
      </dgm:t>
    </dgm:pt>
    <dgm:pt modelId="{7B662B87-3FAA-4ED3-93F9-12F42253A8C1}" type="parTrans" cxnId="{B0345698-C663-497B-AC22-86D55A0764B0}">
      <dgm:prSet/>
      <dgm:spPr/>
      <dgm:t>
        <a:bodyPr/>
        <a:lstStyle/>
        <a:p>
          <a:endParaRPr lang="fr-FR"/>
        </a:p>
      </dgm:t>
    </dgm:pt>
    <dgm:pt modelId="{78A9254C-52AC-4533-9298-BACC418DDDC9}" type="sibTrans" cxnId="{B0345698-C663-497B-AC22-86D55A0764B0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CF2FEFFC-F6A9-4767-B843-65AC8F2883D3}">
      <dgm:prSet phldrT="[Texte]" custT="1"/>
      <dgm:spPr/>
      <dgm:t>
        <a:bodyPr bIns="180000"/>
        <a:lstStyle/>
        <a:p>
          <a:r>
            <a:rPr lang="fr-FR" sz="1200" b="1" dirty="0" smtClean="0"/>
            <a:t>Forte présence du secteur tertiaire</a:t>
          </a:r>
          <a:endParaRPr lang="fr-FR" sz="1200" b="1" dirty="0"/>
        </a:p>
      </dgm:t>
    </dgm:pt>
    <dgm:pt modelId="{EF498190-925F-4A58-91CF-02521D39DF0B}" type="parTrans" cxnId="{AC931440-495F-4C3C-B92F-CAE72F9AACB1}">
      <dgm:prSet/>
      <dgm:spPr/>
      <dgm:t>
        <a:bodyPr/>
        <a:lstStyle/>
        <a:p>
          <a:endParaRPr lang="fr-FR"/>
        </a:p>
      </dgm:t>
    </dgm:pt>
    <dgm:pt modelId="{BC7EDD43-1B24-41DC-8AEC-508D27A1241E}" type="sibTrans" cxnId="{AC931440-495F-4C3C-B92F-CAE72F9AACB1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/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/>
      <dgm:t>
        <a:bodyPr/>
        <a:lstStyle/>
        <a:p>
          <a:r>
            <a:rPr lang="fr-FR" sz="1200" b="1" dirty="0" smtClean="0"/>
            <a:t>Bouygues Telecom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/>
      <dgm:t>
        <a:bodyPr/>
        <a:lstStyle/>
        <a:p>
          <a:r>
            <a:rPr lang="fr-FR" sz="1200" b="1" dirty="0" smtClean="0"/>
            <a:t>Thales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57405FE-0A34-417B-A0CA-2949A8D66785}">
      <dgm:prSet phldrT="[Texte]" custT="1"/>
      <dgm:spPr/>
      <dgm:t>
        <a:bodyPr bIns="180000"/>
        <a:lstStyle/>
        <a:p>
          <a:r>
            <a:rPr lang="fr-FR" sz="1200" b="1" dirty="0" smtClean="0"/>
            <a:t>Plus important quartier d’affaires (1500 sièges sociaux)</a:t>
          </a:r>
          <a:br>
            <a:rPr lang="fr-FR" sz="1200" b="1" dirty="0" smtClean="0"/>
          </a:br>
          <a:endParaRPr lang="fr-FR" sz="1200" b="1" dirty="0"/>
        </a:p>
      </dgm:t>
    </dgm:pt>
    <dgm:pt modelId="{59D7CFB7-0B83-4637-83AA-46B6C7D6564F}" type="sibTrans" cxnId="{44ED8D0C-6769-45BD-9A01-A5C2E96824BF}">
      <dgm:prSet/>
      <dgm:spPr/>
      <dgm:t>
        <a:bodyPr/>
        <a:lstStyle/>
        <a:p>
          <a:endParaRPr lang="fr-FR"/>
        </a:p>
      </dgm:t>
    </dgm:pt>
    <dgm:pt modelId="{E9CD9B2D-9271-4F0F-AE5B-1F6597374ADD}" type="parTrans" cxnId="{44ED8D0C-6769-45BD-9A01-A5C2E96824BF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/>
      <dgm:t>
        <a:bodyPr/>
        <a:lstStyle/>
        <a:p>
          <a:r>
            <a:rPr lang="fr-FR" sz="1200" b="1" dirty="0" smtClean="0"/>
            <a:t>KPMG France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EF4B06C8-87C5-48A7-9725-C77945C27DD4}">
      <dgm:prSet phldrT="[Texte]" custT="1"/>
      <dgm:spPr/>
      <dgm:t>
        <a:bodyPr/>
        <a:lstStyle/>
        <a:p>
          <a:r>
            <a:rPr lang="fr-FR" sz="1200" b="1" dirty="0" smtClean="0"/>
            <a:t>Framatome</a:t>
          </a:r>
          <a:endParaRPr lang="fr-FR" sz="1200" b="1" dirty="0"/>
        </a:p>
      </dgm:t>
    </dgm:pt>
    <dgm:pt modelId="{DF364AA8-EBB0-419F-B86A-73BAA009D16B}" type="parTrans" cxnId="{BD44245D-6693-4B87-BDE4-B1885B20FB6D}">
      <dgm:prSet/>
      <dgm:spPr/>
      <dgm:t>
        <a:bodyPr/>
        <a:lstStyle/>
        <a:p>
          <a:endParaRPr lang="fr-FR"/>
        </a:p>
      </dgm:t>
    </dgm:pt>
    <dgm:pt modelId="{96FC82AD-0239-45C0-8AE8-9F5FBBDBA143}" type="sibTrans" cxnId="{BD44245D-6693-4B87-BDE4-B1885B20FB6D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ED8D0C-6769-45BD-9A01-A5C2E96824BF}" srcId="{1FA9A236-25B3-42AC-B53B-D743AC0EAD42}" destId="{F57405FE-0A34-417B-A0CA-2949A8D66785}" srcOrd="0" destOrd="0" parTransId="{E9CD9B2D-9271-4F0F-AE5B-1F6597374ADD}" sibTransId="{59D7CFB7-0B83-4637-83AA-46B6C7D6564F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83D839B0-306D-4ADA-B2B8-1EACC043263C}" type="presOf" srcId="{CF2FEFFC-F6A9-4767-B843-65AC8F2883D3}" destId="{0BE5650D-515E-4C97-BDBB-A4DFC786EDAC}" srcOrd="0" destOrd="2" presId="urn:microsoft.com/office/officeart/2005/8/layout/hList6"/>
    <dgm:cxn modelId="{AC931440-495F-4C3C-B92F-CAE72F9AACB1}" srcId="{1FA9A236-25B3-42AC-B53B-D743AC0EAD42}" destId="{CF2FEFFC-F6A9-4767-B843-65AC8F2883D3}" srcOrd="1" destOrd="0" parTransId="{EF498190-925F-4A58-91CF-02521D39DF0B}" sibTransId="{BC7EDD43-1B24-41DC-8AEC-508D27A1241E}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1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E6C14645-E8C5-4E86-9E3F-06A882A12DF0}" type="presOf" srcId="{FEF85885-8B49-41C3-90F5-55C868EC0BC6}" destId="{BC3E125C-BD6A-4BEB-B9BA-C7F7E01EDA82}" srcOrd="0" destOrd="2" presId="urn:microsoft.com/office/officeart/2005/8/layout/hList6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B0345698-C663-497B-AC22-86D55A0764B0}" srcId="{76CCEF3F-FABC-4C27-8830-A6E4DA6B22D1}" destId="{65B734B3-E4B2-43C2-BF32-289AE0BF8BFD}" srcOrd="1" destOrd="0" parTransId="{7B662B87-3FAA-4ED3-93F9-12F42253A8C1}" sibTransId="{78A9254C-52AC-4533-9298-BACC418DDDC9}"/>
    <dgm:cxn modelId="{2ADAB5F0-5162-4046-BF4D-13A2D71455EA}" type="presOf" srcId="{65B734B3-E4B2-43C2-BF32-289AE0BF8BFD}" destId="{8CC38237-7BF6-450F-AD37-B309C0E88235}" srcOrd="0" destOrd="2" presId="urn:microsoft.com/office/officeart/2005/8/layout/hList6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BD44245D-6693-4B87-BDE4-B1885B20FB6D}" srcId="{E33784E3-66CA-4397-8C23-2058979BDD7D}" destId="{EF4B06C8-87C5-48A7-9725-C77945C27DD4}" srcOrd="3" destOrd="0" parTransId="{DF364AA8-EBB0-419F-B86A-73BAA009D16B}" sibTransId="{96FC82AD-0239-45C0-8AE8-9F5FBBDBA143}"/>
    <dgm:cxn modelId="{3836E577-924E-4B74-B08F-A9122C0DEA86}" type="presOf" srcId="{C70C96B9-CABC-4E11-AFEF-FA7EF9553802}" destId="{BC3E125C-BD6A-4BEB-B9BA-C7F7E01EDA82}" srcOrd="0" destOrd="3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78282E19-141A-425A-BB70-CFFB821D96C1}" type="presOf" srcId="{EF4B06C8-87C5-48A7-9725-C77945C27DD4}" destId="{BC3E125C-BD6A-4BEB-B9BA-C7F7E01EDA82}" srcOrd="0" destOrd="4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C5D29D8D-7529-4545-BEAE-E4ACBCB8C185}" srcId="{E33784E3-66CA-4397-8C23-2058979BDD7D}" destId="{C70C96B9-CABC-4E11-AFEF-FA7EF9553802}" srcOrd="2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A5DF73E-2083-4830-8C35-27634EA0F2DB}" type="presOf" srcId="{F57405FE-0A34-417B-A0CA-2949A8D66785}" destId="{0BE5650D-515E-4C97-BDBB-A4DFC786EDAC}" srcOrd="0" destOrd="1" presId="urn:microsoft.com/office/officeart/2005/8/layout/hList6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Taux de chômage faible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Métiers des supports des systèmes d’information ont dépassé ceux du technico-commercial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Plus important quartier d’affaires (1500 sièges sociaux)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Forte présence du secteur tertiaire</a:t>
          </a: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Bouygues Telecom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KPMG France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Thales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Framatome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923928" y="2283718"/>
            <a:ext cx="4752528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rgbClr val="7030A0"/>
                </a:solidFill>
              </a:rPr>
              <a:t>Bassin de </a:t>
            </a:r>
            <a:br>
              <a:rPr lang="fr-FR" sz="2800" b="1" dirty="0" smtClean="0">
                <a:solidFill>
                  <a:srgbClr val="7030A0"/>
                </a:solidFill>
              </a:rPr>
            </a:br>
            <a:r>
              <a:rPr lang="fr-FR" sz="2800" b="1" dirty="0" smtClean="0">
                <a:solidFill>
                  <a:srgbClr val="7030A0"/>
                </a:solidFill>
              </a:rPr>
              <a:t>Neuilly sur Seine (92)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0000"/>
            <a:ext cx="1517365" cy="234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Neuilly sur Seine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T4 Paris </a:t>
            </a:r>
            <a:r>
              <a:rPr lang="en-US" sz="1575" b="1" dirty="0" err="1" smtClean="0">
                <a:solidFill>
                  <a:srgbClr val="0000CC"/>
                </a:solidFill>
              </a:rPr>
              <a:t>Ouest</a:t>
            </a:r>
            <a:r>
              <a:rPr lang="en-US" sz="1575" b="1" dirty="0" smtClean="0">
                <a:solidFill>
                  <a:srgbClr val="0000CC"/>
                </a:solidFill>
              </a:rPr>
              <a:t> la </a:t>
            </a:r>
            <a:r>
              <a:rPr lang="en-US" sz="1575" b="1" dirty="0" err="1" smtClean="0">
                <a:solidFill>
                  <a:srgbClr val="0000CC"/>
                </a:solidFill>
              </a:rPr>
              <a:t>Défense</a:t>
            </a:r>
            <a:r>
              <a:rPr lang="en-US" sz="1575" b="1" dirty="0" smtClean="0">
                <a:solidFill>
                  <a:srgbClr val="0000CC"/>
                </a:solidFill>
              </a:rPr>
              <a:t> </a:t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&amp; T5 Boucle Nord de Seine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4150" y="2936102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29610" y="3159126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40290" y="3146219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67710805"/>
              </p:ext>
            </p:extLst>
          </p:nvPr>
        </p:nvGraphicFramePr>
        <p:xfrm>
          <a:off x="1373360" y="661181"/>
          <a:ext cx="6533908" cy="258801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63664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858419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311825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175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606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ACC.SOINS-SERV.PERS.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LP Vassily Kandinsky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Neuilly sur Seine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LP Daniel Balavoine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Bois 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 La Tournelle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La Garenne 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LP Paul Painlevé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Courbevoie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606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MET.BEAUTE&amp;BIEN-ETRE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LP Vassily Kandinsky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Neuilly sur Seine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LP Daniel Balavoine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Bois 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16109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 La Tournelle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La Garenne 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LP Paul Painlevé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Courbevoie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Léonard de Vinci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Levallois Perret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MET.INDUS.GRAPH.&amp;COMM.2NDE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</a:rPr>
                        <a:t>LPO Claude Garamont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CC"/>
                          </a:solidFill>
                          <a:effectLst/>
                          <a:latin typeface="Calibri" panose="020F0502020204030204" pitchFamily="34" charset="0"/>
                        </a:rPr>
                        <a:t>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8407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Léonard de Vinci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Levallois Perret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5586"/>
                  </a:ext>
                </a:extLst>
              </a:tr>
              <a:tr h="1979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 La Tournelle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La Garenne 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1492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Anatole-France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Colombes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88801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15916" y="1563638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750674"/>
              </p:ext>
            </p:extLst>
          </p:nvPr>
        </p:nvGraphicFramePr>
        <p:xfrm>
          <a:off x="1373360" y="3349822"/>
          <a:ext cx="6533908" cy="11158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2656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319044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230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ACCOMPAG. EDUCATIF PETITE ENFANCE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LP Vassily Kandinsky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Neuilly sur Seine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TECH. MILIEUX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FAMIL.COLLECT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Anatole-France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Colombes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ELECTRICIEN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Anatole-France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Colombes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LP Daniel Balavoine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Bois Colombes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ELECTRICIEN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 La Tournelle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La Garenne Colombes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650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PROD.SERV.REST. (RAPID,COLL,CAFE)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Anatole-France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Colombes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73219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98753" y="3605097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925932" y="1712271"/>
            <a:ext cx="1152128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232278"/>
              </p:ext>
            </p:extLst>
          </p:nvPr>
        </p:nvGraphicFramePr>
        <p:xfrm>
          <a:off x="1259632" y="1221431"/>
          <a:ext cx="7271860" cy="225843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DES INDUSTRIES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GRAPHIQUES &amp; COMMUNICATION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Façonnage produits imprimés…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 LA BEAUTÉ ET DU BIEN-ÊTRE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Esthétique, Métiers de la coiffure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27139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0289" y="437195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51985"/>
            <a:ext cx="573221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355363" y="1178300"/>
            <a:ext cx="36004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T4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21" y="1134020"/>
            <a:ext cx="3172946" cy="312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8584886" y="1156112"/>
            <a:ext cx="36004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T5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510147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15"/>
            <a:ext cx="1613040" cy="24888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02" y="892624"/>
            <a:ext cx="7250565" cy="195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95816"/>
            <a:ext cx="1608403" cy="21242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600" y="2968357"/>
            <a:ext cx="7271544" cy="197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8192"/>
            <a:ext cx="790537" cy="12241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me 18"/>
          <p:cNvGraphicFramePr/>
          <p:nvPr>
            <p:extLst/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141" y="2259439"/>
            <a:ext cx="3030139" cy="166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6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c7ddd52-0a06-43b1-a35c-dcb15ea2e3f4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710</Words>
  <Application>Microsoft Office PowerPoint</Application>
  <PresentationFormat>Affichage à l'écran (16:9)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137</cp:revision>
  <dcterms:created xsi:type="dcterms:W3CDTF">2020-03-05T15:21:24Z</dcterms:created>
  <dcterms:modified xsi:type="dcterms:W3CDTF">2021-12-06T09:18:57Z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