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326" r:id="rId5"/>
    <p:sldId id="352" r:id="rId6"/>
    <p:sldId id="353" r:id="rId7"/>
    <p:sldId id="363" r:id="rId8"/>
    <p:sldId id="354" r:id="rId9"/>
    <p:sldId id="349" r:id="rId10"/>
    <p:sldId id="366" r:id="rId11"/>
    <p:sldId id="367" r:id="rId12"/>
    <p:sldId id="368" r:id="rId13"/>
    <p:sldId id="356" r:id="rId14"/>
    <p:sldId id="357" r:id="rId15"/>
    <p:sldId id="358" r:id="rId16"/>
    <p:sldId id="359" r:id="rId17"/>
    <p:sldId id="362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3"/>
            <p14:sldId id="354"/>
            <p14:sldId id="349"/>
            <p14:sldId id="366"/>
            <p14:sldId id="367"/>
            <p14:sldId id="368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66"/>
    <a:srgbClr val="6699FF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/>
      <dgm:t>
        <a:bodyPr/>
        <a:lstStyle/>
        <a:p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9310C173-7E68-43BA-B2A7-32CA586A7B9F}">
      <dgm:prSet phldrT="[Texte]" custT="1"/>
      <dgm:spPr/>
      <dgm:t>
        <a:bodyPr/>
        <a:lstStyle/>
        <a:p>
          <a:r>
            <a:rPr lang="fr-FR" sz="1200" b="1" dirty="0" smtClean="0"/>
            <a:t>Reprise du trafic de la zone aéroportuaire de Roissy</a:t>
          </a:r>
          <a:endParaRPr lang="fr-FR" sz="1200" b="1" dirty="0"/>
        </a:p>
      </dgm:t>
    </dgm:pt>
    <dgm:pt modelId="{6250520E-3474-40C0-94DE-97550FFA93F6}" type="parTrans" cxnId="{69553684-D09B-43E2-AB2E-BC128C503D9C}">
      <dgm:prSet/>
      <dgm:spPr/>
      <dgm:t>
        <a:bodyPr/>
        <a:lstStyle/>
        <a:p>
          <a:endParaRPr lang="fr-FR"/>
        </a:p>
      </dgm:t>
    </dgm:pt>
    <dgm:pt modelId="{8804547D-E0BD-43F2-9E50-24E564CEFDA2}" type="sibTrans" cxnId="{69553684-D09B-43E2-AB2E-BC128C503D9C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/>
      <dgm:t>
        <a:bodyPr bIns="180000"/>
        <a:lstStyle/>
        <a:p>
          <a:endParaRPr lang="fr-FR" sz="1600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CF2FEFFC-F6A9-4767-B843-65AC8F2883D3}">
      <dgm:prSet phldrT="[Texte]" custT="1"/>
      <dgm:spPr/>
      <dgm:t>
        <a:bodyPr bIns="180000"/>
        <a:lstStyle/>
        <a:p>
          <a:r>
            <a:rPr lang="fr-FR" sz="1200" b="1" dirty="0" smtClean="0"/>
            <a:t>Secteurs porteurs :</a:t>
          </a:r>
          <a:endParaRPr lang="fr-FR" sz="1200" b="1" dirty="0"/>
        </a:p>
      </dgm:t>
    </dgm:pt>
    <dgm:pt modelId="{EF498190-925F-4A58-91CF-02521D39DF0B}" type="parTrans" cxnId="{AC931440-495F-4C3C-B92F-CAE72F9AACB1}">
      <dgm:prSet/>
      <dgm:spPr/>
      <dgm:t>
        <a:bodyPr/>
        <a:lstStyle/>
        <a:p>
          <a:endParaRPr lang="fr-FR"/>
        </a:p>
      </dgm:t>
    </dgm:pt>
    <dgm:pt modelId="{BC7EDD43-1B24-41DC-8AEC-508D27A1241E}" type="sibTrans" cxnId="{AC931440-495F-4C3C-B92F-CAE72F9AACB1}">
      <dgm:prSet/>
      <dgm:spPr/>
      <dgm:t>
        <a:bodyPr/>
        <a:lstStyle/>
        <a:p>
          <a:endParaRPr lang="fr-FR"/>
        </a:p>
      </dgm:t>
    </dgm:pt>
    <dgm:pt modelId="{E33784E3-66CA-4397-8C23-2058979BDD7D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fr-FR" sz="1400" b="1" dirty="0" smtClean="0"/>
        </a:p>
        <a:p>
          <a:r>
            <a:rPr lang="fr-FR" sz="1400" b="1" dirty="0" smtClean="0"/>
            <a:t>Groupes recruteurs</a:t>
          </a:r>
          <a:endParaRPr lang="fr-FR" sz="1400" b="1" dirty="0"/>
        </a:p>
      </dgm:t>
    </dgm:pt>
    <dgm:pt modelId="{C48CC27A-77B7-4EC7-BDD3-5BBAD28F025D}" type="parTrans" cxnId="{882C2F83-0BAD-48C9-A1D9-C30290D01719}">
      <dgm:prSet/>
      <dgm:spPr/>
      <dgm:t>
        <a:bodyPr/>
        <a:lstStyle/>
        <a:p>
          <a:endParaRPr lang="fr-FR"/>
        </a:p>
      </dgm:t>
    </dgm:pt>
    <dgm:pt modelId="{687AE976-C7EC-4DCA-9B36-E7541A8E5E58}" type="sibTrans" cxnId="{882C2F83-0BAD-48C9-A1D9-C30290D01719}">
      <dgm:prSet/>
      <dgm:spPr/>
      <dgm:t>
        <a:bodyPr/>
        <a:lstStyle/>
        <a:p>
          <a:endParaRPr lang="fr-FR"/>
        </a:p>
      </dgm:t>
    </dgm:pt>
    <dgm:pt modelId="{1D9B7359-D409-4A6B-8B3E-7DEF498E5490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Paris Aéroports</a:t>
          </a:r>
          <a:endParaRPr lang="fr-FR" sz="1200" b="1" dirty="0"/>
        </a:p>
      </dgm:t>
    </dgm:pt>
    <dgm:pt modelId="{037E7B62-FAFE-4D9D-A448-50343C494222}" type="parTrans" cxnId="{982A1C1A-C04E-4D60-A5E3-3F34E138AA3D}">
      <dgm:prSet/>
      <dgm:spPr/>
      <dgm:t>
        <a:bodyPr/>
        <a:lstStyle/>
        <a:p>
          <a:endParaRPr lang="fr-FR"/>
        </a:p>
      </dgm:t>
    </dgm:pt>
    <dgm:pt modelId="{BBBADF43-28FE-4FD3-BAEC-BA46F1CDC002}" type="sibTrans" cxnId="{982A1C1A-C04E-4D60-A5E3-3F34E138AA3D}">
      <dgm:prSet/>
      <dgm:spPr/>
      <dgm:t>
        <a:bodyPr/>
        <a:lstStyle/>
        <a:p>
          <a:endParaRPr lang="fr-FR"/>
        </a:p>
      </dgm:t>
    </dgm:pt>
    <dgm:pt modelId="{C70C96B9-CABC-4E11-AFEF-FA7EF9553802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Atos intégration</a:t>
          </a:r>
          <a:endParaRPr lang="fr-FR" sz="1200" b="1" dirty="0"/>
        </a:p>
      </dgm:t>
    </dgm:pt>
    <dgm:pt modelId="{F522CD03-09BC-4347-9D4F-CD9D2774F1F6}" type="parTrans" cxnId="{C5D29D8D-7529-4545-BEAE-E4ACBCB8C185}">
      <dgm:prSet/>
      <dgm:spPr/>
      <dgm:t>
        <a:bodyPr/>
        <a:lstStyle/>
        <a:p>
          <a:endParaRPr lang="fr-FR"/>
        </a:p>
      </dgm:t>
    </dgm:pt>
    <dgm:pt modelId="{7CA9051C-D350-4690-A519-F53978E0B005}" type="sibTrans" cxnId="{C5D29D8D-7529-4545-BEAE-E4ACBCB8C185}">
      <dgm:prSet/>
      <dgm:spPr/>
      <dgm:t>
        <a:bodyPr/>
        <a:lstStyle/>
        <a:p>
          <a:endParaRPr lang="fr-FR"/>
        </a:p>
      </dgm:t>
    </dgm:pt>
    <dgm:pt modelId="{FEF85885-8B49-41C3-90F5-55C868EC0BC6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Fedex</a:t>
          </a:r>
          <a:endParaRPr lang="fr-FR" sz="1200" b="1" dirty="0"/>
        </a:p>
      </dgm:t>
    </dgm:pt>
    <dgm:pt modelId="{B2E71A3E-5242-43E2-A7D8-816BD6BD6893}" type="parTrans" cxnId="{678FD961-C979-4188-89E6-9265A3EF922A}">
      <dgm:prSet/>
      <dgm:spPr/>
      <dgm:t>
        <a:bodyPr/>
        <a:lstStyle/>
        <a:p>
          <a:endParaRPr lang="fr-FR"/>
        </a:p>
      </dgm:t>
    </dgm:pt>
    <dgm:pt modelId="{137F63AC-86AC-44F4-8798-2F3AB8E2CD79}" type="sibTrans" cxnId="{678FD961-C979-4188-89E6-9265A3EF922A}">
      <dgm:prSet/>
      <dgm:spPr/>
      <dgm:t>
        <a:bodyPr/>
        <a:lstStyle/>
        <a:p>
          <a:endParaRPr lang="fr-FR"/>
        </a:p>
      </dgm:t>
    </dgm:pt>
    <dgm:pt modelId="{EF4B06C8-87C5-48A7-9725-C77945C27DD4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3M</a:t>
          </a:r>
          <a:endParaRPr lang="fr-FR" sz="1200" b="1" dirty="0"/>
        </a:p>
      </dgm:t>
    </dgm:pt>
    <dgm:pt modelId="{DF364AA8-EBB0-419F-B86A-73BAA009D16B}" type="parTrans" cxnId="{BD44245D-6693-4B87-BDE4-B1885B20FB6D}">
      <dgm:prSet/>
      <dgm:spPr/>
      <dgm:t>
        <a:bodyPr/>
        <a:lstStyle/>
        <a:p>
          <a:endParaRPr lang="fr-FR"/>
        </a:p>
      </dgm:t>
    </dgm:pt>
    <dgm:pt modelId="{96FC82AD-0239-45C0-8AE8-9F5FBBDBA143}" type="sibTrans" cxnId="{BD44245D-6693-4B87-BDE4-B1885B20FB6D}">
      <dgm:prSet/>
      <dgm:spPr/>
      <dgm:t>
        <a:bodyPr/>
        <a:lstStyle/>
        <a:p>
          <a:endParaRPr lang="fr-FR"/>
        </a:p>
      </dgm:t>
    </dgm:pt>
    <dgm:pt modelId="{95A2B868-3FEF-4739-8515-C0535A2CF6A3}">
      <dgm:prSet phldrT="[Texte]" custT="1"/>
      <dgm:spPr/>
      <dgm:t>
        <a:bodyPr bIns="180000"/>
        <a:lstStyle/>
        <a:p>
          <a:endParaRPr lang="fr-FR" sz="1200" b="1" dirty="0"/>
        </a:p>
      </dgm:t>
    </dgm:pt>
    <dgm:pt modelId="{A330EE82-3BA4-4E4E-886A-DAF2ECC6A999}" type="parTrans" cxnId="{0F36DB6D-6905-49E5-86AC-D3BA7A547DC4}">
      <dgm:prSet/>
      <dgm:spPr/>
      <dgm:t>
        <a:bodyPr/>
        <a:lstStyle/>
        <a:p>
          <a:endParaRPr lang="fr-FR"/>
        </a:p>
      </dgm:t>
    </dgm:pt>
    <dgm:pt modelId="{49148E5B-02D5-4908-90CC-1A10BCCB6558}" type="sibTrans" cxnId="{0F36DB6D-6905-49E5-86AC-D3BA7A547DC4}">
      <dgm:prSet/>
      <dgm:spPr/>
      <dgm:t>
        <a:bodyPr/>
        <a:lstStyle/>
        <a:p>
          <a:endParaRPr lang="fr-FR"/>
        </a:p>
      </dgm:t>
    </dgm:pt>
    <dgm:pt modelId="{410EBE39-53D9-4E27-814B-9E4F82F040D2}">
      <dgm:prSet phldrT="[Texte]" custT="1"/>
      <dgm:spPr/>
      <dgm:t>
        <a:bodyPr bIns="180000"/>
        <a:lstStyle/>
        <a:p>
          <a:r>
            <a:rPr lang="fr-FR" sz="1200" b="1" dirty="0" smtClean="0"/>
            <a:t>Logistique et e-commerce</a:t>
          </a:r>
          <a:endParaRPr lang="fr-FR" sz="1200" b="1" dirty="0"/>
        </a:p>
      </dgm:t>
    </dgm:pt>
    <dgm:pt modelId="{9F871948-0CC5-4865-8230-5A9E361FEA36}" type="parTrans" cxnId="{D181AB09-D19B-468D-A801-BF034030C22C}">
      <dgm:prSet/>
      <dgm:spPr/>
      <dgm:t>
        <a:bodyPr/>
        <a:lstStyle/>
        <a:p>
          <a:endParaRPr lang="fr-FR"/>
        </a:p>
      </dgm:t>
    </dgm:pt>
    <dgm:pt modelId="{76340346-F9DF-4D49-88AF-FA1683F615B2}" type="sibTrans" cxnId="{D181AB09-D19B-468D-A801-BF034030C22C}">
      <dgm:prSet/>
      <dgm:spPr/>
      <dgm:t>
        <a:bodyPr/>
        <a:lstStyle/>
        <a:p>
          <a:endParaRPr lang="fr-FR"/>
        </a:p>
      </dgm:t>
    </dgm:pt>
    <dgm:pt modelId="{FED3CE6F-64A6-4640-B2D8-5F7ACC2D87CE}">
      <dgm:prSet phldrT="[Texte]" custT="1"/>
      <dgm:spPr/>
      <dgm:t>
        <a:bodyPr bIns="180000"/>
        <a:lstStyle/>
        <a:p>
          <a:r>
            <a:rPr lang="fr-FR" sz="1200" b="1" dirty="0" smtClean="0"/>
            <a:t>Commerce de gros</a:t>
          </a:r>
          <a:endParaRPr lang="fr-FR" sz="1200" b="1" dirty="0"/>
        </a:p>
      </dgm:t>
    </dgm:pt>
    <dgm:pt modelId="{AE42ECC1-72A3-4D5A-97D3-B627AA673C23}" type="parTrans" cxnId="{045CD102-520D-48A6-9441-0FFF434617DE}">
      <dgm:prSet/>
      <dgm:spPr/>
      <dgm:t>
        <a:bodyPr/>
        <a:lstStyle/>
        <a:p>
          <a:endParaRPr lang="fr-FR"/>
        </a:p>
      </dgm:t>
    </dgm:pt>
    <dgm:pt modelId="{DCD7C31A-7A25-4BC5-8409-FEC43EC1043E}" type="sibTrans" cxnId="{045CD102-520D-48A6-9441-0FFF434617DE}">
      <dgm:prSet/>
      <dgm:spPr/>
      <dgm:t>
        <a:bodyPr/>
        <a:lstStyle/>
        <a:p>
          <a:endParaRPr lang="fr-FR"/>
        </a:p>
      </dgm:t>
    </dgm:pt>
    <dgm:pt modelId="{B40638DB-99B9-4E0D-B199-FAD32585F768}">
      <dgm:prSet phldrT="[Texte]" custT="1"/>
      <dgm:spPr/>
      <dgm:t>
        <a:bodyPr bIns="180000"/>
        <a:lstStyle/>
        <a:p>
          <a:r>
            <a:rPr lang="fr-FR" sz="1200" b="1" dirty="0" smtClean="0"/>
            <a:t>Action sociale</a:t>
          </a:r>
          <a:endParaRPr lang="fr-FR" sz="1200" b="1" dirty="0"/>
        </a:p>
      </dgm:t>
    </dgm:pt>
    <dgm:pt modelId="{D11BE58A-CBA2-4F81-99C2-DC842EB4E333}" type="parTrans" cxnId="{A52A98CE-4F00-420C-84F7-CEB923DCA072}">
      <dgm:prSet/>
      <dgm:spPr/>
      <dgm:t>
        <a:bodyPr/>
        <a:lstStyle/>
        <a:p>
          <a:endParaRPr lang="fr-FR"/>
        </a:p>
      </dgm:t>
    </dgm:pt>
    <dgm:pt modelId="{BE79DA19-9535-4546-AF30-8836667BF84B}" type="sibTrans" cxnId="{A52A98CE-4F00-420C-84F7-CEB923DCA072}">
      <dgm:prSet/>
      <dgm:spPr/>
      <dgm:t>
        <a:bodyPr/>
        <a:lstStyle/>
        <a:p>
          <a:endParaRPr lang="fr-FR"/>
        </a:p>
      </dgm:t>
    </dgm:pt>
    <dgm:pt modelId="{5566B7A2-A72D-4DDD-B61B-22B964A74D78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err="1" smtClean="0"/>
            <a:t>Seris</a:t>
          </a:r>
          <a:r>
            <a:rPr lang="fr-FR" sz="1200" b="1" dirty="0" smtClean="0"/>
            <a:t> Security</a:t>
          </a:r>
          <a:endParaRPr lang="fr-FR" sz="1200" b="1" dirty="0"/>
        </a:p>
      </dgm:t>
    </dgm:pt>
    <dgm:pt modelId="{41F1A99A-E092-4826-B6A7-A10166D2953B}" type="parTrans" cxnId="{0B82A12D-F84F-47FE-A12D-E42B9C41C8E1}">
      <dgm:prSet/>
      <dgm:spPr/>
      <dgm:t>
        <a:bodyPr/>
        <a:lstStyle/>
        <a:p>
          <a:endParaRPr lang="fr-FR"/>
        </a:p>
      </dgm:t>
    </dgm:pt>
    <dgm:pt modelId="{FB3E1246-0CCE-4AD1-BD65-92167C2B2B19}" type="sibTrans" cxnId="{0B82A12D-F84F-47FE-A12D-E42B9C41C8E1}">
      <dgm:prSet/>
      <dgm:spPr/>
      <dgm:t>
        <a:bodyPr/>
        <a:lstStyle/>
        <a:p>
          <a:endParaRPr lang="fr-FR"/>
        </a:p>
      </dgm:t>
    </dgm:pt>
    <dgm:pt modelId="{55D79618-BDC3-4820-8D3B-C05A4ECD7556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Air France KLM</a:t>
          </a:r>
          <a:endParaRPr lang="fr-FR" sz="1200" b="1" dirty="0"/>
        </a:p>
      </dgm:t>
    </dgm:pt>
    <dgm:pt modelId="{E9457A7E-B937-48E2-AA5D-1341921C4A84}" type="parTrans" cxnId="{90C5DC61-1BBE-4852-B17C-C51C8B98B400}">
      <dgm:prSet/>
      <dgm:spPr/>
      <dgm:t>
        <a:bodyPr/>
        <a:lstStyle/>
        <a:p>
          <a:endParaRPr lang="fr-FR"/>
        </a:p>
      </dgm:t>
    </dgm:pt>
    <dgm:pt modelId="{D62A19D9-B7DA-4804-A874-1AEBC1AEB98D}" type="sibTrans" cxnId="{90C5DC61-1BBE-4852-B17C-C51C8B98B400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BC3E125C-BD6A-4BEB-B9BA-C7F7E01EDA82}" type="pres">
      <dgm:prSet presAssocID="{E33784E3-66CA-4397-8C23-2058979BD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5CD102-520D-48A6-9441-0FFF434617DE}" srcId="{CF2FEFFC-F6A9-4767-B843-65AC8F2883D3}" destId="{FED3CE6F-64A6-4640-B2D8-5F7ACC2D87CE}" srcOrd="1" destOrd="0" parTransId="{AE42ECC1-72A3-4D5A-97D3-B627AA673C23}" sibTransId="{DCD7C31A-7A25-4BC5-8409-FEC43EC1043E}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83D839B0-306D-4ADA-B2B8-1EACC043263C}" type="presOf" srcId="{CF2FEFFC-F6A9-4767-B843-65AC8F2883D3}" destId="{0BE5650D-515E-4C97-BDBB-A4DFC786EDAC}" srcOrd="0" destOrd="1" presId="urn:microsoft.com/office/officeart/2005/8/layout/hList6"/>
    <dgm:cxn modelId="{BD7F683B-2AFF-4AD9-A048-61B0E3A3BFB8}" type="presOf" srcId="{B40638DB-99B9-4E0D-B199-FAD32585F768}" destId="{0BE5650D-515E-4C97-BDBB-A4DFC786EDAC}" srcOrd="0" destOrd="4" presId="urn:microsoft.com/office/officeart/2005/8/layout/hList6"/>
    <dgm:cxn modelId="{AC931440-495F-4C3C-B92F-CAE72F9AACB1}" srcId="{1FA9A236-25B3-42AC-B53B-D743AC0EAD42}" destId="{CF2FEFFC-F6A9-4767-B843-65AC8F2883D3}" srcOrd="0" destOrd="0" parTransId="{EF498190-925F-4A58-91CF-02521D39DF0B}" sibTransId="{BC7EDD43-1B24-41DC-8AEC-508D27A1241E}"/>
    <dgm:cxn modelId="{5ECC5A29-B2AA-48CF-9E10-F70178BEB740}" type="presOf" srcId="{E33784E3-66CA-4397-8C23-2058979BDD7D}" destId="{BC3E125C-BD6A-4BEB-B9BA-C7F7E01EDA82}" srcOrd="0" destOrd="0" presId="urn:microsoft.com/office/officeart/2005/8/layout/hList6"/>
    <dgm:cxn modelId="{678FD961-C979-4188-89E6-9265A3EF922A}" srcId="{E33784E3-66CA-4397-8C23-2058979BDD7D}" destId="{FEF85885-8B49-41C3-90F5-55C868EC0BC6}" srcOrd="2" destOrd="0" parTransId="{B2E71A3E-5242-43E2-A7D8-816BD6BD6893}" sibTransId="{137F63AC-86AC-44F4-8798-2F3AB8E2CD79}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D181AB09-D19B-468D-A801-BF034030C22C}" srcId="{CF2FEFFC-F6A9-4767-B843-65AC8F2883D3}" destId="{410EBE39-53D9-4E27-814B-9E4F82F040D2}" srcOrd="0" destOrd="0" parTransId="{9F871948-0CC5-4865-8230-5A9E361FEA36}" sibTransId="{76340346-F9DF-4D49-88AF-FA1683F615B2}"/>
    <dgm:cxn modelId="{E6C14645-E8C5-4E86-9E3F-06A882A12DF0}" type="presOf" srcId="{FEF85885-8B49-41C3-90F5-55C868EC0BC6}" destId="{BC3E125C-BD6A-4BEB-B9BA-C7F7E01EDA82}" srcOrd="0" destOrd="3" presId="urn:microsoft.com/office/officeart/2005/8/layout/hList6"/>
    <dgm:cxn modelId="{961A87B9-AA5D-419D-9418-0F166F203937}" type="presOf" srcId="{95A2B868-3FEF-4739-8515-C0535A2CF6A3}" destId="{0BE5650D-515E-4C97-BDBB-A4DFC786EDAC}" srcOrd="0" destOrd="5" presId="urn:microsoft.com/office/officeart/2005/8/layout/hList6"/>
    <dgm:cxn modelId="{90C5DC61-1BBE-4852-B17C-C51C8B98B400}" srcId="{E33784E3-66CA-4397-8C23-2058979BDD7D}" destId="{55D79618-BDC3-4820-8D3B-C05A4ECD7556}" srcOrd="1" destOrd="0" parTransId="{E9457A7E-B937-48E2-AA5D-1341921C4A84}" sibTransId="{D62A19D9-B7DA-4804-A874-1AEBC1AEB98D}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0F36DB6D-6905-49E5-86AC-D3BA7A547DC4}" srcId="{1FA9A236-25B3-42AC-B53B-D743AC0EAD42}" destId="{95A2B868-3FEF-4739-8515-C0535A2CF6A3}" srcOrd="1" destOrd="0" parTransId="{A330EE82-3BA4-4E4E-886A-DAF2ECC6A999}" sibTransId="{49148E5B-02D5-4908-90CC-1A10BCCB6558}"/>
    <dgm:cxn modelId="{0B82A12D-F84F-47FE-A12D-E42B9C41C8E1}" srcId="{E33784E3-66CA-4397-8C23-2058979BDD7D}" destId="{5566B7A2-A72D-4DDD-B61B-22B964A74D78}" srcOrd="4" destOrd="0" parTransId="{41F1A99A-E092-4826-B6A7-A10166D2953B}" sibTransId="{FB3E1246-0CCE-4AD1-BD65-92167C2B2B19}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882C2F83-0BAD-48C9-A1D9-C30290D01719}" srcId="{05E947BB-49F7-45C2-9540-27ABD7007090}" destId="{E33784E3-66CA-4397-8C23-2058979BDD7D}" srcOrd="2" destOrd="0" parTransId="{C48CC27A-77B7-4EC7-BDD3-5BBAD28F025D}" sibTransId="{687AE976-C7EC-4DCA-9B36-E7541A8E5E58}"/>
    <dgm:cxn modelId="{BD44245D-6693-4B87-BDE4-B1885B20FB6D}" srcId="{E33784E3-66CA-4397-8C23-2058979BDD7D}" destId="{EF4B06C8-87C5-48A7-9725-C77945C27DD4}" srcOrd="5" destOrd="0" parTransId="{DF364AA8-EBB0-419F-B86A-73BAA009D16B}" sibTransId="{96FC82AD-0239-45C0-8AE8-9F5FBBDBA143}"/>
    <dgm:cxn modelId="{EF849B58-3F65-4C26-B66A-F1D615F77A58}" type="presOf" srcId="{410EBE39-53D9-4E27-814B-9E4F82F040D2}" destId="{0BE5650D-515E-4C97-BDBB-A4DFC786EDAC}" srcOrd="0" destOrd="2" presId="urn:microsoft.com/office/officeart/2005/8/layout/hList6"/>
    <dgm:cxn modelId="{3836E577-924E-4B74-B08F-A9122C0DEA86}" type="presOf" srcId="{C70C96B9-CABC-4E11-AFEF-FA7EF9553802}" destId="{BC3E125C-BD6A-4BEB-B9BA-C7F7E01EDA82}" srcOrd="0" destOrd="4" presId="urn:microsoft.com/office/officeart/2005/8/layout/hList6"/>
    <dgm:cxn modelId="{E1B72438-DA4E-49D9-8B1B-51D9F6F9C160}" type="presOf" srcId="{55D79618-BDC3-4820-8D3B-C05A4ECD7556}" destId="{BC3E125C-BD6A-4BEB-B9BA-C7F7E01EDA82}" srcOrd="0" destOrd="2" presId="urn:microsoft.com/office/officeart/2005/8/layout/hList6"/>
    <dgm:cxn modelId="{8D3E3577-1FBF-4147-890B-D90424D8BCF9}" type="presOf" srcId="{1D9B7359-D409-4A6B-8B3E-7DEF498E5490}" destId="{BC3E125C-BD6A-4BEB-B9BA-C7F7E01EDA82}" srcOrd="0" destOrd="1" presId="urn:microsoft.com/office/officeart/2005/8/layout/hList6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78282E19-141A-425A-BB70-CFFB821D96C1}" type="presOf" srcId="{EF4B06C8-87C5-48A7-9725-C77945C27DD4}" destId="{BC3E125C-BD6A-4BEB-B9BA-C7F7E01EDA82}" srcOrd="0" destOrd="6" presId="urn:microsoft.com/office/officeart/2005/8/layout/hList6"/>
    <dgm:cxn modelId="{C5D29D8D-7529-4545-BEAE-E4ACBCB8C185}" srcId="{E33784E3-66CA-4397-8C23-2058979BDD7D}" destId="{C70C96B9-CABC-4E11-AFEF-FA7EF9553802}" srcOrd="3" destOrd="0" parTransId="{F522CD03-09BC-4347-9D4F-CD9D2774F1F6}" sibTransId="{7CA9051C-D350-4690-A519-F53978E0B005}"/>
    <dgm:cxn modelId="{5B2055CD-2B2A-4559-9773-76DE72E2292C}" type="presOf" srcId="{9310C173-7E68-43BA-B2A7-32CA586A7B9F}" destId="{8CC38237-7BF6-450F-AD37-B309C0E88235}" srcOrd="0" destOrd="1" presId="urn:microsoft.com/office/officeart/2005/8/layout/hList6"/>
    <dgm:cxn modelId="{530F6FAF-B971-4611-9949-2F58C8EEFCF5}" type="presOf" srcId="{FED3CE6F-64A6-4640-B2D8-5F7ACC2D87CE}" destId="{0BE5650D-515E-4C97-BDBB-A4DFC786EDAC}" srcOrd="0" destOrd="3" presId="urn:microsoft.com/office/officeart/2005/8/layout/hList6"/>
    <dgm:cxn modelId="{9A8AEAF1-4821-4316-80FB-68C6F1E83AA6}" type="presOf" srcId="{5566B7A2-A72D-4DDD-B61B-22B964A74D78}" destId="{BC3E125C-BD6A-4BEB-B9BA-C7F7E01EDA82}" srcOrd="0" destOrd="5" presId="urn:microsoft.com/office/officeart/2005/8/layout/hList6"/>
    <dgm:cxn modelId="{982A1C1A-C04E-4D60-A5E3-3F34E138AA3D}" srcId="{E33784E3-66CA-4397-8C23-2058979BDD7D}" destId="{1D9B7359-D409-4A6B-8B3E-7DEF498E5490}" srcOrd="0" destOrd="0" parTransId="{037E7B62-FAFE-4D9D-A448-50343C494222}" sibTransId="{BBBADF43-28FE-4FD3-BAEC-BA46F1CDC002}"/>
    <dgm:cxn modelId="{69553684-D09B-43E2-AB2E-BC128C503D9C}" srcId="{76CCEF3F-FABC-4C27-8830-A6E4DA6B22D1}" destId="{9310C173-7E68-43BA-B2A7-32CA586A7B9F}" srcOrd="0" destOrd="0" parTransId="{6250520E-3474-40C0-94DE-97550FFA93F6}" sibTransId="{8804547D-E0BD-43F2-9E50-24E564CEFDA2}"/>
    <dgm:cxn modelId="{A52A98CE-4F00-420C-84F7-CEB923DCA072}" srcId="{CF2FEFFC-F6A9-4767-B843-65AC8F2883D3}" destId="{B40638DB-99B9-4E0D-B199-FAD32585F768}" srcOrd="2" destOrd="0" parTransId="{D11BE58A-CBA2-4F81-99C2-DC842EB4E333}" sibTransId="{BE79DA19-9535-4546-AF30-8836667BF84B}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A0EEC798-E7C9-4734-BE0D-223D4D52F417}" type="presParOf" srcId="{5AB7F8E6-166B-4FB5-92F4-45E0D49B784D}" destId="{BC3E125C-BD6A-4BEB-B9BA-C7F7E01EDA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201389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Reprise du trafic de la zone aéroportuaire de Roissy</a:t>
          </a:r>
          <a:endParaRPr lang="fr-FR" sz="1200" b="1" kern="1200" dirty="0"/>
        </a:p>
      </dsp:txBody>
      <dsp:txXfrm rot="5400000">
        <a:off x="1" y="773087"/>
        <a:ext cx="1462662" cy="2319266"/>
      </dsp:txXfrm>
    </dsp:sp>
    <dsp:sp modelId="{0BE5650D-515E-4C97-BDBB-A4DFC786EDAC}">
      <dsp:nvSpPr>
        <dsp:cNvPr id="0" name=""/>
        <dsp:cNvSpPr/>
      </dsp:nvSpPr>
      <dsp:spPr>
        <a:xfrm rot="16200000">
          <a:off x="371534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-286333"/>
                <a:satOff val="0"/>
                <a:lumOff val="322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-286333"/>
                <a:satOff val="0"/>
                <a:lumOff val="322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-286333"/>
                <a:satOff val="0"/>
                <a:lumOff val="322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1800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Secteurs porteurs :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Logistique et e-commerce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Commerce de gros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Action sociale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1" kern="1200" dirty="0"/>
        </a:p>
      </dsp:txBody>
      <dsp:txXfrm rot="5400000">
        <a:off x="1572924" y="773087"/>
        <a:ext cx="1462662" cy="2319266"/>
      </dsp:txXfrm>
    </dsp:sp>
    <dsp:sp modelId="{BC3E125C-BD6A-4BEB-B9BA-C7F7E01EDA82}">
      <dsp:nvSpPr>
        <dsp:cNvPr id="0" name=""/>
        <dsp:cNvSpPr/>
      </dsp:nvSpPr>
      <dsp:spPr>
        <a:xfrm rot="16200000">
          <a:off x="1943896" y="1201389"/>
          <a:ext cx="3865442" cy="1462662"/>
        </a:xfrm>
        <a:prstGeom prst="flowChartManualOperati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Groupes recruteurs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Paris Aéroports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Air France KLM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Fedex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Atos intégration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/>
            <a:t>Seris</a:t>
          </a:r>
          <a:r>
            <a:rPr lang="fr-FR" sz="1200" b="1" kern="1200" dirty="0" smtClean="0"/>
            <a:t> Security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3M</a:t>
          </a:r>
          <a:endParaRPr lang="fr-FR" sz="1200" b="1" kern="1200" dirty="0"/>
        </a:p>
      </dsp:txBody>
      <dsp:txXfrm rot="5400000">
        <a:off x="3145286" y="773087"/>
        <a:ext cx="1462662" cy="231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3707904" y="2283718"/>
            <a:ext cx="4968552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Bassin de Sarcelles (95)</a:t>
            </a:r>
          </a:p>
          <a:p>
            <a:pPr algn="r"/>
            <a:endParaRPr lang="fr-FR" sz="2000" b="1" i="1" dirty="0" smtClean="0">
              <a:solidFill>
                <a:srgbClr val="7030A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Décembre 2021</a:t>
            </a:r>
            <a:endParaRPr lang="fr-FR" sz="700" b="1" i="1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8093"/>
            <a:ext cx="340186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bassin d’éducation de </a:t>
            </a:r>
            <a:r>
              <a:rPr lang="en-US" sz="1575" b="1" dirty="0" smtClean="0">
                <a:solidFill>
                  <a:srgbClr val="0000CC"/>
                </a:solidFill>
              </a:rPr>
              <a:t>Sarcelles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</a:t>
            </a:r>
            <a:r>
              <a:rPr lang="fr-FR" sz="1575" b="1" dirty="0" smtClean="0">
                <a:solidFill>
                  <a:schemeClr val="bg1"/>
                </a:solidFill>
              </a:rPr>
              <a:t>bassin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rgbClr val="0000CC"/>
                </a:solidFill>
              </a:rPr>
              <a:t/>
            </a:r>
            <a:br>
              <a:rPr lang="en-US" sz="1575" b="1" dirty="0" smtClean="0">
                <a:solidFill>
                  <a:srgbClr val="0000CC"/>
                </a:solidFill>
              </a:rPr>
            </a:br>
            <a:r>
              <a:rPr lang="en-US" sz="1575" b="1" dirty="0" smtClean="0">
                <a:solidFill>
                  <a:srgbClr val="0000CC"/>
                </a:solidFill>
              </a:rPr>
              <a:t>Est 95 &amp; Grand </a:t>
            </a:r>
            <a:r>
              <a:rPr lang="en-US" sz="1575" b="1" dirty="0" err="1" smtClean="0">
                <a:solidFill>
                  <a:srgbClr val="0000CC"/>
                </a:solidFill>
              </a:rPr>
              <a:t>Roissy</a:t>
            </a:r>
            <a:r>
              <a:rPr lang="en-US" sz="1575" b="1" dirty="0" smtClean="0">
                <a:solidFill>
                  <a:srgbClr val="0000CC"/>
                </a:solidFill>
              </a:rPr>
              <a:t> le Bourget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3828" y="2930256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39584" y="3153280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40290" y="3121594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38565816"/>
              </p:ext>
            </p:extLst>
          </p:nvPr>
        </p:nvGraphicFramePr>
        <p:xfrm>
          <a:off x="1388766" y="665182"/>
          <a:ext cx="6575628" cy="251699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85142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1870285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320201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2179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ACC.SOINS-SERV.PERS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Jean-Jacques Rousseau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SARCELLES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Jean Mermoz 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MONTSOULT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George Sand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DOMONT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MET.AGENC.MENUIS.AMEUB.2NDE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Pierre Mendès France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VILLIERS LE BEL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Jean Mermoz 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MONTSOULT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9338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Jean-Jacques Rousseau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SARCELLES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37160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MET.REAL.ENS.MEC.IND.2NDE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</a:rPr>
                        <a:t>LPO de La Tourelle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</a:rPr>
                        <a:t>SARCELLES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85290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Jean Mermoz 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MONTSOULT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2496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Pierre Mendès France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VILLIERS LE BEL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18139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</a:rPr>
                        <a:t>LPO de La Tourelle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</a:rPr>
                        <a:t>SARCELLES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28879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141565" y="1419622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043124" y="2139702"/>
            <a:ext cx="1044624" cy="1892826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6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144358"/>
              </p:ext>
            </p:extLst>
          </p:nvPr>
        </p:nvGraphicFramePr>
        <p:xfrm>
          <a:off x="1415918" y="3315501"/>
          <a:ext cx="6548476" cy="141732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50109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1876383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321984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ELECTRICIEN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Jean Mermoz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MONTSOULT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INSTALL. FROID CONDITIONN. D'AIR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Pierre Mendès France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VILLIERS LE BEL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INTERVENT. MAINTENANCE.TECHN.BAT.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Pierre Mendès France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VILLIERS LE BEL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9483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MENUISIER FABRICANT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Pierre Mendès France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VILLIERS LE BEL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MONTEUR INSTALLATIONS SANITAIRES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Pierre Mendès France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VILLIERS LE BEL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8322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MONTEUR INSTALLATIONS THERMIQUES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Pierre Mendès France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VILLIERS LE BEL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7069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EQUIPIER POLYVALENT DU COMMERCE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Jean Mermoz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MONTSOULT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80278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SIGNALETIQUE ET DECORS GRAPHIQUES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George Sand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DOMONT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87349"/>
                  </a:ext>
                </a:extLst>
              </a:tr>
            </a:tbl>
          </a:graphicData>
        </a:graphic>
      </p:graphicFrame>
      <p:sp>
        <p:nvSpPr>
          <p:cNvPr id="7" name="Rectangle avec flèche vers la droite 6"/>
          <p:cNvSpPr/>
          <p:nvPr/>
        </p:nvSpPr>
        <p:spPr>
          <a:xfrm>
            <a:off x="141565" y="3664121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100094"/>
              </p:ext>
            </p:extLst>
          </p:nvPr>
        </p:nvGraphicFramePr>
        <p:xfrm>
          <a:off x="1259632" y="1221431"/>
          <a:ext cx="7271860" cy="202611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MÉTIERS DE LA RELATION CLIENT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AGEC (commerce) 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PVOC (Vente) , Métiers de l’accueil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RÉALISATION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MÉCANIQUES</a:t>
                      </a: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Microtechniques, Traitement Matériaux, Fonderie, Technicien Usinage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GESTION ADMINISTRATIVE DU TRANSPORT</a:t>
                      </a:r>
                      <a:r>
                        <a:rPr lang="it-IT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r>
                        <a:rPr lang="fr-FR" sz="900" b="0" i="0" cap="all" baseline="0" dirty="0" smtClean="0">
                          <a:latin typeface="Arial" panose="020B0604020202020204" pitchFamily="34" charset="0"/>
                        </a:rPr>
                        <a:t>Métiers de l'agencement, de la menuiserie et de l'ameublement</a:t>
                      </a:r>
                      <a:endParaRPr lang="fr-FR" sz="900" b="0" i="0" cap="all" baseline="0" dirty="0">
                        <a:latin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Technicien menuisier agenceur,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Étude et réalisation agencement, Technicien fabrication bois et matériaux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1907704" y="3932506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728" y="4876310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" y="1031062"/>
            <a:ext cx="540060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890065" y="1047857"/>
            <a:ext cx="579275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rgbClr val="FF0000"/>
                </a:solidFill>
              </a:rPr>
              <a:t>GRLB</a:t>
            </a: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049932"/>
            <a:ext cx="352839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8316416" y="1047857"/>
            <a:ext cx="648072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EST95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1800" y="510147"/>
            <a:ext cx="61861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sz="1400" b="1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BMO</a:t>
            </a: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  </a:t>
            </a: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400036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5" y="2787772"/>
            <a:ext cx="2212508" cy="20920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03" y="2931790"/>
            <a:ext cx="6700297" cy="213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9" y="832992"/>
            <a:ext cx="2177867" cy="19367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288" y="812310"/>
            <a:ext cx="6663192" cy="195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5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251519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50" y="968107"/>
            <a:ext cx="1829426" cy="1108147"/>
          </a:xfrm>
          <a:prstGeom prst="rect">
            <a:avLst/>
          </a:prstGeom>
        </p:spPr>
      </p:pic>
      <p:graphicFrame>
        <p:nvGraphicFramePr>
          <p:cNvPr id="24" name="Diagramme 23"/>
          <p:cNvGraphicFramePr/>
          <p:nvPr>
            <p:extLst/>
          </p:nvPr>
        </p:nvGraphicFramePr>
        <p:xfrm>
          <a:off x="4316494" y="866548"/>
          <a:ext cx="4608511" cy="386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75" y="2189810"/>
            <a:ext cx="2913536" cy="183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2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exemples de métiers en évolution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7" y="1275605"/>
            <a:ext cx="1953929" cy="30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08" y="1232176"/>
            <a:ext cx="1826072" cy="311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29894"/>
            <a:ext cx="1965295" cy="312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663" y="1229894"/>
            <a:ext cx="1836985" cy="312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1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2c7ddd52-0a06-43b1-a35c-dcb15ea2e3f4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675</Words>
  <Application>Microsoft Office PowerPoint</Application>
  <PresentationFormat>Affichage à l'écran (16:9)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162</cp:revision>
  <dcterms:created xsi:type="dcterms:W3CDTF">2020-03-05T15:21:24Z</dcterms:created>
  <dcterms:modified xsi:type="dcterms:W3CDTF">2021-12-06T09:09:23Z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