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8"/>
  </p:notesMasterIdLst>
  <p:handoutMasterIdLst>
    <p:handoutMasterId r:id="rId19"/>
  </p:handoutMasterIdLst>
  <p:sldIdLst>
    <p:sldId id="326" r:id="rId5"/>
    <p:sldId id="352" r:id="rId6"/>
    <p:sldId id="353" r:id="rId7"/>
    <p:sldId id="363" r:id="rId8"/>
    <p:sldId id="354" r:id="rId9"/>
    <p:sldId id="349" r:id="rId10"/>
    <p:sldId id="348" r:id="rId11"/>
    <p:sldId id="366" r:id="rId12"/>
    <p:sldId id="356" r:id="rId13"/>
    <p:sldId id="357" r:id="rId14"/>
    <p:sldId id="358" r:id="rId15"/>
    <p:sldId id="359" r:id="rId16"/>
    <p:sldId id="362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3"/>
            <p14:sldId id="354"/>
            <p14:sldId id="349"/>
            <p14:sldId id="348"/>
            <p14:sldId id="366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Taux de chômage le plus bas d’Ile de France</a:t>
          </a:r>
          <a:br>
            <a:rPr lang="fr-FR" sz="1200" b="1" dirty="0" smtClean="0"/>
          </a:b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65B734B3-E4B2-43C2-BF32-289AE0BF8BFD}">
      <dgm:prSet phldrT="[Texte]" custT="1"/>
      <dgm:spPr/>
      <dgm:t>
        <a:bodyPr/>
        <a:lstStyle/>
        <a:p>
          <a:r>
            <a:rPr lang="fr-FR" sz="1200" b="1" dirty="0" smtClean="0"/>
            <a:t>Forte reprise des secteurs : commerce, industrie, service à la personne </a:t>
          </a:r>
          <a:endParaRPr lang="fr-FR" sz="1200" b="1" dirty="0"/>
        </a:p>
      </dgm:t>
    </dgm:pt>
    <dgm:pt modelId="{7B662B87-3FAA-4ED3-93F9-12F42253A8C1}" type="parTrans" cxnId="{B0345698-C663-497B-AC22-86D55A0764B0}">
      <dgm:prSet/>
      <dgm:spPr/>
      <dgm:t>
        <a:bodyPr/>
        <a:lstStyle/>
        <a:p>
          <a:endParaRPr lang="fr-FR"/>
        </a:p>
      </dgm:t>
    </dgm:pt>
    <dgm:pt modelId="{78A9254C-52AC-4533-9298-BACC418DDDC9}" type="sibTrans" cxnId="{B0345698-C663-497B-AC22-86D55A0764B0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/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/>
      <dgm:t>
        <a:bodyPr/>
        <a:lstStyle/>
        <a:p>
          <a:r>
            <a:rPr lang="fr-FR" sz="1200" b="1" dirty="0" smtClean="0"/>
            <a:t>Thalès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/>
      <dgm:t>
        <a:bodyPr/>
        <a:lstStyle/>
        <a:p>
          <a:r>
            <a:rPr lang="fr-FR" sz="1200" b="1" dirty="0" err="1" smtClean="0"/>
            <a:t>Korian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57405FE-0A34-417B-A0CA-2949A8D66785}">
      <dgm:prSet phldrT="[Texte]" custT="1"/>
      <dgm:spPr/>
      <dgm:t>
        <a:bodyPr bIns="180000"/>
        <a:lstStyle/>
        <a:p>
          <a:r>
            <a:rPr lang="fr-FR" sz="1200" b="1" dirty="0" smtClean="0"/>
            <a:t>Département qui concentre ¾ des effectifs de la filière automobile Ile de France mais des réorganisations prévues</a:t>
          </a:r>
          <a:endParaRPr lang="fr-FR" sz="1200" b="1" dirty="0"/>
        </a:p>
      </dgm:t>
    </dgm:pt>
    <dgm:pt modelId="{59D7CFB7-0B83-4637-83AA-46B6C7D6564F}" type="sibTrans" cxnId="{44ED8D0C-6769-45BD-9A01-A5C2E96824BF}">
      <dgm:prSet/>
      <dgm:spPr/>
      <dgm:t>
        <a:bodyPr/>
        <a:lstStyle/>
        <a:p>
          <a:endParaRPr lang="fr-FR"/>
        </a:p>
      </dgm:t>
    </dgm:pt>
    <dgm:pt modelId="{E9CD9B2D-9271-4F0F-AE5B-1F6597374ADD}" type="parTrans" cxnId="{44ED8D0C-6769-45BD-9A01-A5C2E96824BF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/>
      <dgm:t>
        <a:bodyPr/>
        <a:lstStyle/>
        <a:p>
          <a:r>
            <a:rPr lang="fr-FR" sz="1200" b="1" dirty="0" smtClean="0"/>
            <a:t>Bouygues Construction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ED8D0C-6769-45BD-9A01-A5C2E96824BF}" srcId="{1FA9A236-25B3-42AC-B53B-D743AC0EAD42}" destId="{F57405FE-0A34-417B-A0CA-2949A8D66785}" srcOrd="0" destOrd="0" parTransId="{E9CD9B2D-9271-4F0F-AE5B-1F6597374ADD}" sibTransId="{59D7CFB7-0B83-4637-83AA-46B6C7D6564F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1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E6C14645-E8C5-4E86-9E3F-06A882A12DF0}" type="presOf" srcId="{FEF85885-8B49-41C3-90F5-55C868EC0BC6}" destId="{BC3E125C-BD6A-4BEB-B9BA-C7F7E01EDA82}" srcOrd="0" destOrd="2" presId="urn:microsoft.com/office/officeart/2005/8/layout/hList6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B0345698-C663-497B-AC22-86D55A0764B0}" srcId="{76CCEF3F-FABC-4C27-8830-A6E4DA6B22D1}" destId="{65B734B3-E4B2-43C2-BF32-289AE0BF8BFD}" srcOrd="1" destOrd="0" parTransId="{7B662B87-3FAA-4ED3-93F9-12F42253A8C1}" sibTransId="{78A9254C-52AC-4533-9298-BACC418DDDC9}"/>
    <dgm:cxn modelId="{2ADAB5F0-5162-4046-BF4D-13A2D71455EA}" type="presOf" srcId="{65B734B3-E4B2-43C2-BF32-289AE0BF8BFD}" destId="{8CC38237-7BF6-450F-AD37-B309C0E88235}" srcOrd="0" destOrd="2" presId="urn:microsoft.com/office/officeart/2005/8/layout/hList6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3836E577-924E-4B74-B08F-A9122C0DEA86}" type="presOf" srcId="{C70C96B9-CABC-4E11-AFEF-FA7EF9553802}" destId="{BC3E125C-BD6A-4BEB-B9BA-C7F7E01EDA82}" srcOrd="0" destOrd="3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C5D29D8D-7529-4545-BEAE-E4ACBCB8C185}" srcId="{E33784E3-66CA-4397-8C23-2058979BDD7D}" destId="{C70C96B9-CABC-4E11-AFEF-FA7EF9553802}" srcOrd="2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A5DF73E-2083-4830-8C35-27634EA0F2DB}" type="presOf" srcId="{F57405FE-0A34-417B-A0CA-2949A8D66785}" destId="{0BE5650D-515E-4C97-BDBB-A4DFC786EDAC}" srcOrd="0" destOrd="1" presId="urn:microsoft.com/office/officeart/2005/8/layout/hList6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Taux de chômage le plus bas d’Ile de France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Forte reprise des secteurs : commerce, industrie, service à la personne 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Département qui concentre ¾ des effectifs de la filière automobile Ile de France mais des réorganisations prévues</a:t>
          </a: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Thalès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Bouygues Construction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/>
            <a:t>Korian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2915816" y="2715767"/>
            <a:ext cx="6048672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rgbClr val="92D050"/>
                </a:solidFill>
              </a:rPr>
              <a:t>Bassin Saint Germain en Laye (78)</a:t>
            </a:r>
          </a:p>
          <a:p>
            <a:pPr algn="r"/>
            <a:endParaRPr lang="fr-FR" sz="2000" b="1" i="1" dirty="0" smtClean="0">
              <a:solidFill>
                <a:srgbClr val="92D05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92D050"/>
                </a:solidFill>
              </a:rPr>
              <a:t>Décembre 2021</a:t>
            </a:r>
            <a:endParaRPr lang="fr-FR" sz="700" b="1" i="1" dirty="0">
              <a:solidFill>
                <a:srgbClr val="92D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8162"/>
            <a:ext cx="1365622" cy="17558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</a:t>
            </a:r>
            <a:r>
              <a:rPr lang="fr-FR" sz="1575" b="1" dirty="0" smtClean="0"/>
              <a:t>bassin</a:t>
            </a:r>
            <a:r>
              <a:rPr lang="en-US" sz="1575" b="1" dirty="0" smtClean="0"/>
              <a:t> </a:t>
            </a:r>
            <a:r>
              <a:rPr lang="fr-FR" sz="1575" b="1" dirty="0" smtClean="0"/>
              <a:t>d’éducation</a:t>
            </a:r>
            <a:r>
              <a:rPr lang="en-US" sz="1575" b="1" dirty="0" smtClean="0"/>
              <a:t> </a:t>
            </a:r>
            <a:r>
              <a:rPr lang="en-US" sz="1575" b="1" dirty="0" smtClean="0">
                <a:solidFill>
                  <a:srgbClr val="0000CC"/>
                </a:solidFill>
              </a:rPr>
              <a:t>Saint Germain en Laye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bassin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en-US" sz="1575" b="1" dirty="0" smtClean="0">
                <a:solidFill>
                  <a:srgbClr val="0000CC"/>
                </a:solidFill>
              </a:rPr>
              <a:t>Seine Aval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3147" y="2961897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26133" y="3185890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32692" y="3165490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48038311"/>
              </p:ext>
            </p:extLst>
          </p:nvPr>
        </p:nvGraphicFramePr>
        <p:xfrm>
          <a:off x="1404595" y="699542"/>
          <a:ext cx="6292552" cy="258067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7405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MET.PIL.MAINT.INST.AUTO.2NDE </a:t>
                      </a:r>
                      <a:r>
                        <a:rPr lang="fr-FR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LEONARD DE VINCI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St Germain en Laye</a:t>
                      </a:r>
                      <a:endParaRPr lang="fr-FR" sz="900" b="0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MAINTEN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MATÉRIELS  VÉHICULES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LUCIEN RENE DUCHESNE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JEAN BAPTISTE POQUELIN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 Germain en Laye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PIERRE CORNEILLE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La Celle St</a:t>
                      </a:r>
                      <a:r>
                        <a:rPr lang="fr-FR" sz="900" b="0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Cloud</a:t>
                      </a:r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MET.GEST.ADM.,TRA.&amp;LOG.2NDE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JEAN BAPTISTE POQUELIN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 Germain en Laye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MÉTIERS  NUM. TRANSITION ENERGET.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LEONARD DE VINCI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 Germain en Laye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METIERS REAL. PRODUITS MECANIQUES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LUCIEN RENE DUCHESNE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5586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2NDPRO </a:t>
                      </a:r>
                      <a:r>
                        <a:rPr lang="fr-FR" sz="9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RÉPARATION 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 CARROSSERIES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LUCIEN </a:t>
                      </a:r>
                      <a:r>
                        <a:rPr lang="fr-FR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RENE</a:t>
                      </a: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DUCHESNE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14921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41690" y="1460427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93882"/>
              </p:ext>
            </p:extLst>
          </p:nvPr>
        </p:nvGraphicFramePr>
        <p:xfrm>
          <a:off x="1404594" y="3585571"/>
          <a:ext cx="6335759" cy="92468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56501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595081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2103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CAP ELECTRICIEN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LEONARD DE VINCI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Germain en Laye</a:t>
                      </a:r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CAP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PIERRE CORNEILLE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CAP MAINT.VEHIC.OPTA VOIT.PARTICUL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LUCIEN RENE DUCHESNE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CAP REPARATION DES CARROSSERIES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LUCIEN RENE DUCHESNE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Celle St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Cloud</a:t>
                      </a:r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650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CAP ELECTRICIEN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LEONARD DE VINCI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Germain en Laye</a:t>
                      </a:r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73219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122412" y="3589504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884368" y="2034352"/>
            <a:ext cx="1152128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805672"/>
              </p:ext>
            </p:extLst>
          </p:nvPr>
        </p:nvGraphicFramePr>
        <p:xfrm>
          <a:off x="1259632" y="1221431"/>
          <a:ext cx="7271860" cy="233883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DU PILOTAGE ET DE LA MAINTENANCE DES MATÉRIELS D’INSTALLATION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AUTOMATISÉES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PLP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Technicien de scierie,  Maintenance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Équipements Industriels, Procédés chimie-eau et papiers cartons…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4132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GESTION ADMINISTRATIVE DU TRANSPORT</a:t>
                      </a:r>
                      <a:r>
                        <a:rPr lang="it-IT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MAINTENANCE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MATÉRIELS ET DES VÉHICULES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Maintenance des véhicules option A, B ou C, Bac Pro des Matériels option A, B ou C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2123728" y="3965082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550484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46" y="1108332"/>
            <a:ext cx="7635837" cy="324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409" y="1475818"/>
            <a:ext cx="2909258" cy="614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BMO 2021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722882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8678"/>
            <a:ext cx="2132643" cy="2202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11710"/>
            <a:ext cx="68407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149409724"/>
              </p:ext>
            </p:extLst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699543"/>
            <a:ext cx="948851" cy="1224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1620815"/>
            <a:ext cx="2733675" cy="2085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c7ddd52-0a06-43b1-a35c-dcb15ea2e3f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687</Words>
  <Application>Microsoft Office PowerPoint</Application>
  <PresentationFormat>Affichage à l'écran (16:9)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119</cp:revision>
  <dcterms:created xsi:type="dcterms:W3CDTF">2020-03-05T15:21:24Z</dcterms:created>
  <dcterms:modified xsi:type="dcterms:W3CDTF">2021-12-06T09:24:39Z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