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9"/>
  </p:notesMasterIdLst>
  <p:handoutMasterIdLst>
    <p:handoutMasterId r:id="rId20"/>
  </p:handoutMasterIdLst>
  <p:sldIdLst>
    <p:sldId id="326" r:id="rId5"/>
    <p:sldId id="352" r:id="rId6"/>
    <p:sldId id="353" r:id="rId7"/>
    <p:sldId id="363" r:id="rId8"/>
    <p:sldId id="354" r:id="rId9"/>
    <p:sldId id="349" r:id="rId10"/>
    <p:sldId id="348" r:id="rId11"/>
    <p:sldId id="366" r:id="rId12"/>
    <p:sldId id="367" r:id="rId13"/>
    <p:sldId id="356" r:id="rId14"/>
    <p:sldId id="357" r:id="rId15"/>
    <p:sldId id="358" r:id="rId16"/>
    <p:sldId id="359" r:id="rId17"/>
    <p:sldId id="362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3"/>
            <p14:sldId id="354"/>
            <p14:sldId id="349"/>
            <p14:sldId id="348"/>
            <p14:sldId id="366"/>
            <p14:sldId id="367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Taux de chômage le plus bas d’Ile de France</a:t>
          </a:r>
          <a:br>
            <a:rPr lang="fr-FR" sz="1200" b="1" dirty="0" smtClean="0"/>
          </a:b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65B734B3-E4B2-43C2-BF32-289AE0BF8BFD}">
      <dgm:prSet phldrT="[Texte]" custT="1"/>
      <dgm:spPr/>
      <dgm:t>
        <a:bodyPr/>
        <a:lstStyle/>
        <a:p>
          <a:r>
            <a:rPr lang="fr-FR" sz="1200" b="1" dirty="0" smtClean="0"/>
            <a:t>Forte reprise des secteurs : commerce, industrie, service à la personne </a:t>
          </a:r>
          <a:endParaRPr lang="fr-FR" sz="1200" b="1" dirty="0"/>
        </a:p>
      </dgm:t>
    </dgm:pt>
    <dgm:pt modelId="{7B662B87-3FAA-4ED3-93F9-12F42253A8C1}" type="parTrans" cxnId="{B0345698-C663-497B-AC22-86D55A0764B0}">
      <dgm:prSet/>
      <dgm:spPr/>
      <dgm:t>
        <a:bodyPr/>
        <a:lstStyle/>
        <a:p>
          <a:endParaRPr lang="fr-FR"/>
        </a:p>
      </dgm:t>
    </dgm:pt>
    <dgm:pt modelId="{78A9254C-52AC-4533-9298-BACC418DDDC9}" type="sibTrans" cxnId="{B0345698-C663-497B-AC22-86D55A0764B0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/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/>
      <dgm:t>
        <a:bodyPr/>
        <a:lstStyle/>
        <a:p>
          <a:r>
            <a:rPr lang="fr-FR" sz="1200" b="1" dirty="0" smtClean="0"/>
            <a:t>Thalès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/>
      <dgm:t>
        <a:bodyPr/>
        <a:lstStyle/>
        <a:p>
          <a:r>
            <a:rPr lang="fr-FR" sz="1200" b="1" dirty="0" err="1" smtClean="0"/>
            <a:t>Korian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57405FE-0A34-417B-A0CA-2949A8D66785}">
      <dgm:prSet phldrT="[Texte]" custT="1"/>
      <dgm:spPr/>
      <dgm:t>
        <a:bodyPr bIns="180000"/>
        <a:lstStyle/>
        <a:p>
          <a:r>
            <a:rPr lang="fr-FR" sz="1200" b="1" dirty="0" smtClean="0"/>
            <a:t>Département qui concentre ¾ des effectifs de la filière automobile Ile de France mais des réorganisations prévues</a:t>
          </a:r>
          <a:endParaRPr lang="fr-FR" sz="1200" b="1" dirty="0"/>
        </a:p>
      </dgm:t>
    </dgm:pt>
    <dgm:pt modelId="{59D7CFB7-0B83-4637-83AA-46B6C7D6564F}" type="sibTrans" cxnId="{44ED8D0C-6769-45BD-9A01-A5C2E96824BF}">
      <dgm:prSet/>
      <dgm:spPr/>
      <dgm:t>
        <a:bodyPr/>
        <a:lstStyle/>
        <a:p>
          <a:endParaRPr lang="fr-FR"/>
        </a:p>
      </dgm:t>
    </dgm:pt>
    <dgm:pt modelId="{E9CD9B2D-9271-4F0F-AE5B-1F6597374ADD}" type="parTrans" cxnId="{44ED8D0C-6769-45BD-9A01-A5C2E96824BF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/>
      <dgm:t>
        <a:bodyPr/>
        <a:lstStyle/>
        <a:p>
          <a:r>
            <a:rPr lang="fr-FR" sz="1200" b="1" dirty="0" smtClean="0"/>
            <a:t>Bouygues Construction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ED8D0C-6769-45BD-9A01-A5C2E96824BF}" srcId="{1FA9A236-25B3-42AC-B53B-D743AC0EAD42}" destId="{F57405FE-0A34-417B-A0CA-2949A8D66785}" srcOrd="0" destOrd="0" parTransId="{E9CD9B2D-9271-4F0F-AE5B-1F6597374ADD}" sibTransId="{59D7CFB7-0B83-4637-83AA-46B6C7D6564F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1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E6C14645-E8C5-4E86-9E3F-06A882A12DF0}" type="presOf" srcId="{FEF85885-8B49-41C3-90F5-55C868EC0BC6}" destId="{BC3E125C-BD6A-4BEB-B9BA-C7F7E01EDA82}" srcOrd="0" destOrd="2" presId="urn:microsoft.com/office/officeart/2005/8/layout/hList6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B0345698-C663-497B-AC22-86D55A0764B0}" srcId="{76CCEF3F-FABC-4C27-8830-A6E4DA6B22D1}" destId="{65B734B3-E4B2-43C2-BF32-289AE0BF8BFD}" srcOrd="1" destOrd="0" parTransId="{7B662B87-3FAA-4ED3-93F9-12F42253A8C1}" sibTransId="{78A9254C-52AC-4533-9298-BACC418DDDC9}"/>
    <dgm:cxn modelId="{2ADAB5F0-5162-4046-BF4D-13A2D71455EA}" type="presOf" srcId="{65B734B3-E4B2-43C2-BF32-289AE0BF8BFD}" destId="{8CC38237-7BF6-450F-AD37-B309C0E88235}" srcOrd="0" destOrd="2" presId="urn:microsoft.com/office/officeart/2005/8/layout/hList6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3836E577-924E-4B74-B08F-A9122C0DEA86}" type="presOf" srcId="{C70C96B9-CABC-4E11-AFEF-FA7EF9553802}" destId="{BC3E125C-BD6A-4BEB-B9BA-C7F7E01EDA82}" srcOrd="0" destOrd="3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C5D29D8D-7529-4545-BEAE-E4ACBCB8C185}" srcId="{E33784E3-66CA-4397-8C23-2058979BDD7D}" destId="{C70C96B9-CABC-4E11-AFEF-FA7EF9553802}" srcOrd="2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A5DF73E-2083-4830-8C35-27634EA0F2DB}" type="presOf" srcId="{F57405FE-0A34-417B-A0CA-2949A8D66785}" destId="{0BE5650D-515E-4C97-BDBB-A4DFC786EDAC}" srcOrd="0" destOrd="1" presId="urn:microsoft.com/office/officeart/2005/8/layout/hList6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Taux de chômage le plus bas d’Ile de France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Forte reprise des secteurs : commerce, industrie, service à la personne 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Département qui concentre ¾ des effectifs de la filière automobile Ile de France mais des réorganisations prévues</a:t>
          </a: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Thalès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Bouygues Construction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/>
            <a:t>Korian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923928" y="2715766"/>
            <a:ext cx="4752528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rgbClr val="92D050"/>
                </a:solidFill>
              </a:rPr>
              <a:t>Bassin de Saint Quentin en Yvelines (78)</a:t>
            </a:r>
          </a:p>
          <a:p>
            <a:pPr algn="r"/>
            <a:endParaRPr lang="fr-FR" sz="2000" b="1" i="1" dirty="0" smtClean="0">
              <a:solidFill>
                <a:srgbClr val="92D05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92D050"/>
                </a:solidFill>
              </a:rPr>
              <a:t>Décembre 2021</a:t>
            </a:r>
            <a:endParaRPr lang="fr-FR" sz="700" b="1" i="1" dirty="0">
              <a:solidFill>
                <a:srgbClr val="92D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8162"/>
            <a:ext cx="1365622" cy="175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Saint Quentin en Yvelines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en-US" sz="1575" b="1" dirty="0" smtClean="0">
                <a:solidFill>
                  <a:srgbClr val="0000CC"/>
                </a:solidFill>
              </a:rPr>
              <a:t>Versailles Saclay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4893" y="2961897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28662" y="3184921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20965" y="3146768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0595282"/>
              </p:ext>
            </p:extLst>
          </p:nvPr>
        </p:nvGraphicFramePr>
        <p:xfrm>
          <a:off x="1380806" y="694224"/>
          <a:ext cx="6292552" cy="249839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39413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2531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8476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ACC.SOINS-SERV.PERS.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2F75B5"/>
                          </a:solidFill>
                          <a:effectLst/>
                          <a:latin typeface="+mn-lt"/>
                        </a:rPr>
                        <a:t>HENRI MATISSE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Trappes </a:t>
                      </a:r>
                      <a:endParaRPr lang="fr-FR" sz="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19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MET.PIL.MAINT.INST.AUTO.2NDE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BLERIOT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341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DE L'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HOTELLERIE ET TOURISME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Guyancourt</a:t>
                      </a:r>
                      <a:endParaRPr lang="fr-FR" sz="9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619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2F75B5"/>
                          </a:solidFill>
                          <a:effectLst/>
                          <a:latin typeface="+mn-lt"/>
                        </a:rPr>
                        <a:t>HENRI MATISSE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847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DUMONT D'URVILLE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Maurepas</a:t>
                      </a:r>
                      <a:endParaRPr lang="fr-FR" sz="900" b="0" i="0" u="none" strike="noStrike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341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MET.HOTEL.-RESTAUR.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HOTELLERIE ET TOURISME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Guyancourt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26192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MÉTIERS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SÉCURITÉ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BLERIOT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5586"/>
                  </a:ext>
                </a:extLst>
              </a:tr>
              <a:tr h="17908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MÉTIERS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REAL. PRODUITS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MECANIQUES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EMILIE DE BRETEUIL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Montigny</a:t>
                      </a:r>
                      <a:r>
                        <a:rPr lang="fr-FR" sz="900" b="0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 le Bretonneux</a:t>
                      </a:r>
                      <a:endParaRPr lang="fr-FR" sz="9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14921"/>
                  </a:ext>
                </a:extLst>
              </a:tr>
              <a:tr h="26192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</a:rPr>
                        <a:t>2NDPRO MÉTIERS </a:t>
                      </a:r>
                      <a:r>
                        <a:rPr lang="fr-FR" sz="900" u="none" strike="noStrike" dirty="0" err="1" smtClean="0">
                          <a:effectLst/>
                        </a:rPr>
                        <a:t>NUM</a:t>
                      </a:r>
                      <a:r>
                        <a:rPr lang="fr-FR" sz="900" u="none" strike="noStrike" dirty="0" smtClean="0">
                          <a:effectLst/>
                        </a:rPr>
                        <a:t> TRANSITION </a:t>
                      </a:r>
                      <a:r>
                        <a:rPr lang="fr-FR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900" u="none" strike="noStrike" baseline="0" dirty="0" err="1" smtClean="0">
                          <a:effectLst/>
                        </a:rPr>
                        <a:t>ENERGET</a:t>
                      </a:r>
                      <a:r>
                        <a:rPr lang="fr-FR" sz="900" u="none" strike="noStrike" baseline="0" dirty="0" smtClean="0">
                          <a:effectLst/>
                        </a:rPr>
                        <a:t>. </a:t>
                      </a:r>
                      <a:r>
                        <a:rPr lang="fr-FR" sz="900" u="none" strike="noStrike" baseline="0" dirty="0" err="1" smtClean="0">
                          <a:effectLst/>
                        </a:rPr>
                        <a:t>COMM</a:t>
                      </a:r>
                      <a:r>
                        <a:rPr lang="fr-FR" sz="900" u="none" strike="noStrike" baseline="0" dirty="0" smtClean="0">
                          <a:effectLst/>
                        </a:rPr>
                        <a:t>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</a:t>
                      </a:r>
                      <a:r>
                        <a:rPr lang="fr-F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BLERIOT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88801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85691" y="1491353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40658"/>
              </p:ext>
            </p:extLst>
          </p:nvPr>
        </p:nvGraphicFramePr>
        <p:xfrm>
          <a:off x="1380806" y="3306713"/>
          <a:ext cx="6292552" cy="155503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28826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424989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638737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20114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AGENT DE SECURITE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</a:t>
                      </a:r>
                      <a:r>
                        <a:rPr lang="fr-F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BLERIOT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ASS. TECH. MILIEUX FAMIL.COLLECT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</a:t>
                      </a:r>
                      <a:r>
                        <a:rPr lang="fr-F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BLERIOT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25488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COMMER.SERV.HOTEL-CAFE-RESTAURANT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HOTELLERIE ET TOURISME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Guyancourt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CUISINE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HOTELLERIE ET TOURISME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Guyancourt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ELECTRICIEN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</a:t>
                      </a:r>
                      <a:r>
                        <a:rPr lang="fr-F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BLERIOT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6507"/>
                  </a:ext>
                </a:extLst>
              </a:tr>
              <a:tr h="1474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2F75B5"/>
                          </a:solidFill>
                          <a:effectLst/>
                          <a:latin typeface="+mn-lt"/>
                        </a:rPr>
                        <a:t>HENRI MATISSE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73219"/>
                  </a:ext>
                </a:extLst>
              </a:tr>
              <a:tr h="2547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PROD.SERV.REST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(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RAPID,COLL,CAFE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LOUIS </a:t>
                      </a:r>
                      <a:r>
                        <a:rPr lang="fr-F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BLERIOT</a:t>
                      </a:r>
                      <a:endParaRPr lang="fr-FR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Trappes </a:t>
                      </a:r>
                    </a:p>
                  </a:txBody>
                  <a:tcPr marL="7918" marR="7918" marT="7918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44768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120227" y="3579862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874752" y="2055636"/>
            <a:ext cx="1152128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736273"/>
              </p:ext>
            </p:extLst>
          </p:nvPr>
        </p:nvGraphicFramePr>
        <p:xfrm>
          <a:off x="1259632" y="1221431"/>
          <a:ext cx="7271860" cy="257115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 L’ALIMENTATION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Boulanger-Pâtissier, Boucher-charcutier traiteur…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PRODUITS MÉCANIQUES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PILOTAGE ET DE LA MAINTENANCE DES MATÉRIELS D’INSTALLATION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AUTOMATISÉES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PLP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Technicien de scierie,  Maintenance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Équipements Industriels, Procédés chimie-eau et papiers cartons…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434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 L’HÔTELLERIE RESTAURATION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Cuisine,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Commercialisation et services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2123728" y="4016681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550484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002719"/>
            <a:ext cx="7577282" cy="336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409" y="1475818"/>
            <a:ext cx="2909258" cy="614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BMO 2021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722882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29925"/>
            <a:ext cx="2022005" cy="21204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83718"/>
            <a:ext cx="658939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149409724"/>
              </p:ext>
            </p:extLst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699543"/>
            <a:ext cx="948851" cy="1224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1603676"/>
            <a:ext cx="2733675" cy="20859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c7ddd52-0a06-43b1-a35c-dcb15ea2e3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668</Words>
  <Application>Microsoft Office PowerPoint</Application>
  <PresentationFormat>Affichage à l'écran (16:9)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117</cp:revision>
  <dcterms:created xsi:type="dcterms:W3CDTF">2020-03-05T15:21:24Z</dcterms:created>
  <dcterms:modified xsi:type="dcterms:W3CDTF">2021-12-06T09:17:45Z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