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0"/>
  </p:notesMasterIdLst>
  <p:handoutMasterIdLst>
    <p:handoutMasterId r:id="rId21"/>
  </p:handoutMasterIdLst>
  <p:sldIdLst>
    <p:sldId id="326" r:id="rId5"/>
    <p:sldId id="352" r:id="rId6"/>
    <p:sldId id="353" r:id="rId7"/>
    <p:sldId id="366" r:id="rId8"/>
    <p:sldId id="363" r:id="rId9"/>
    <p:sldId id="354" r:id="rId10"/>
    <p:sldId id="349" r:id="rId11"/>
    <p:sldId id="367" r:id="rId12"/>
    <p:sldId id="368" r:id="rId13"/>
    <p:sldId id="369" r:id="rId14"/>
    <p:sldId id="356" r:id="rId15"/>
    <p:sldId id="357" r:id="rId16"/>
    <p:sldId id="358" r:id="rId17"/>
    <p:sldId id="359" r:id="rId18"/>
    <p:sldId id="362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52"/>
            <p14:sldId id="353"/>
            <p14:sldId id="366"/>
            <p14:sldId id="363"/>
            <p14:sldId id="354"/>
            <p14:sldId id="349"/>
            <p14:sldId id="367"/>
            <p14:sldId id="368"/>
            <p14:sldId id="369"/>
            <p14:sldId id="356"/>
            <p14:sldId id="357"/>
            <p14:sldId id="358"/>
            <p14:sldId id="359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CC"/>
    <a:srgbClr val="0000FF"/>
    <a:srgbClr val="00CC66"/>
    <a:srgbClr val="FF99CC"/>
    <a:srgbClr val="FF99FF"/>
    <a:srgbClr val="99CCFF"/>
    <a:srgbClr val="ECA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60"/>
  </p:normalViewPr>
  <p:slideViewPr>
    <p:cSldViewPr showGuides="1">
      <p:cViewPr varScale="1">
        <p:scale>
          <a:sx n="92" d="100"/>
          <a:sy n="92" d="100"/>
        </p:scale>
        <p:origin x="672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947BB-49F7-45C2-9540-27ABD7007090}" type="doc">
      <dgm:prSet loTypeId="urn:microsoft.com/office/officeart/2005/8/layout/hList6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76CCEF3F-FABC-4C27-8830-A6E4DA6B22D1}">
      <dgm:prSet phldrT="[Texte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endParaRPr lang="fr-FR" sz="1600" b="1" dirty="0" smtClean="0"/>
        </a:p>
        <a:p>
          <a:pPr algn="l"/>
          <a:endParaRPr lang="fr-FR" sz="1600" b="1" dirty="0" smtClean="0"/>
        </a:p>
        <a:p>
          <a:pPr algn="l"/>
          <a:endParaRPr lang="fr-FR" sz="1600" b="1" dirty="0" smtClean="0"/>
        </a:p>
        <a:p>
          <a:pPr algn="l"/>
          <a:endParaRPr lang="fr-FR" sz="1400" b="1" dirty="0" smtClean="0"/>
        </a:p>
        <a:p>
          <a:pPr algn="l"/>
          <a:r>
            <a:rPr lang="fr-FR" sz="1400" b="1" dirty="0" smtClean="0"/>
            <a:t>Population jeune</a:t>
          </a:r>
        </a:p>
        <a:p>
          <a:pPr algn="l"/>
          <a:endParaRPr lang="fr-FR" sz="1400" b="1" dirty="0" smtClean="0"/>
        </a:p>
        <a:p>
          <a:pPr algn="l"/>
          <a:r>
            <a:rPr lang="fr-FR" sz="1400" b="1" dirty="0" smtClean="0"/>
            <a:t>Pôles porteurs : Saclay, </a:t>
          </a:r>
          <a:r>
            <a:rPr lang="fr-FR" sz="1400" b="1" dirty="0" err="1" smtClean="0"/>
            <a:t>Evry</a:t>
          </a:r>
          <a:r>
            <a:rPr lang="fr-FR" sz="1400" b="1" dirty="0" smtClean="0"/>
            <a:t>, Grand Orly</a:t>
          </a:r>
        </a:p>
        <a:p>
          <a:pPr algn="l"/>
          <a:endParaRPr lang="fr-FR" sz="1600" b="1" dirty="0" smtClean="0"/>
        </a:p>
        <a:p>
          <a:pPr algn="l"/>
          <a:endParaRPr lang="fr-FR" sz="1600" b="1" dirty="0" smtClean="0"/>
        </a:p>
        <a:p>
          <a:pPr algn="l"/>
          <a:endParaRPr lang="fr-FR" sz="1600" b="1" dirty="0" smtClean="0"/>
        </a:p>
        <a:p>
          <a:pPr algn="l"/>
          <a:endParaRPr lang="fr-FR" sz="1600" b="1" dirty="0"/>
        </a:p>
      </dgm:t>
    </dgm:pt>
    <dgm:pt modelId="{2C1A110C-39EE-4034-9C29-202FE7907941}" type="parTrans" cxnId="{5969925E-3C31-49F6-AE1F-F4EF18886CD8}">
      <dgm:prSet/>
      <dgm:spPr/>
      <dgm:t>
        <a:bodyPr/>
        <a:lstStyle/>
        <a:p>
          <a:endParaRPr lang="fr-FR"/>
        </a:p>
      </dgm:t>
    </dgm:pt>
    <dgm:pt modelId="{DBA7E558-8EB8-488D-9C6C-A520F4A612EE}" type="sibTrans" cxnId="{5969925E-3C31-49F6-AE1F-F4EF18886CD8}">
      <dgm:prSet/>
      <dgm:spPr/>
      <dgm:t>
        <a:bodyPr/>
        <a:lstStyle/>
        <a:p>
          <a:endParaRPr lang="fr-FR"/>
        </a:p>
      </dgm:t>
    </dgm:pt>
    <dgm:pt modelId="{1FA9A236-25B3-42AC-B53B-D743AC0EAD42}">
      <dgm:prSet phldrT="[Texte]" custT="1"/>
      <dgm:spPr>
        <a:solidFill>
          <a:srgbClr val="0070C0"/>
        </a:solidFill>
      </dgm:spPr>
      <dgm:t>
        <a:bodyPr bIns="180000"/>
        <a:lstStyle/>
        <a:p>
          <a:pPr algn="l"/>
          <a:r>
            <a:rPr lang="fr-FR" sz="1500" b="1" dirty="0" smtClean="0">
              <a:sym typeface="Wingdings" panose="05000000000000000000" pitchFamily="2" charset="2"/>
            </a:rPr>
            <a:t>  </a:t>
          </a:r>
          <a:r>
            <a:rPr lang="fr-FR" sz="1400" b="1" dirty="0" smtClean="0"/>
            <a:t>Forte implantation du secteur sanitaire et social</a:t>
          </a:r>
        </a:p>
        <a:p>
          <a:pPr algn="l"/>
          <a:endParaRPr lang="fr-FR" sz="1400" b="1" dirty="0" smtClean="0"/>
        </a:p>
        <a:p>
          <a:pPr algn="l"/>
          <a:r>
            <a:rPr lang="fr-FR" sz="1400" b="1" dirty="0" smtClean="0">
              <a:sym typeface="Wingdings" panose="05000000000000000000" pitchFamily="2" charset="2"/>
            </a:rPr>
            <a:t> P</a:t>
          </a:r>
          <a:r>
            <a:rPr lang="fr-FR" sz="1400" b="1" dirty="0" smtClean="0"/>
            <a:t>lates-formes logistiques, dont Amazon Brétigny (1800 postes en CDI)</a:t>
          </a:r>
          <a:endParaRPr lang="fr-FR" sz="1400" b="1" dirty="0"/>
        </a:p>
      </dgm:t>
    </dgm:pt>
    <dgm:pt modelId="{E3AF757C-6C5F-4756-B825-B0B1EDF9C1C1}" type="parTrans" cxnId="{39D5303B-D5FA-420B-A005-719B0BA20CCB}">
      <dgm:prSet/>
      <dgm:spPr/>
      <dgm:t>
        <a:bodyPr/>
        <a:lstStyle/>
        <a:p>
          <a:endParaRPr lang="fr-FR"/>
        </a:p>
      </dgm:t>
    </dgm:pt>
    <dgm:pt modelId="{4039970F-9BD6-407A-8DF8-CAEEDEE08F73}" type="sibTrans" cxnId="{39D5303B-D5FA-420B-A005-719B0BA20CCB}">
      <dgm:prSet/>
      <dgm:spPr/>
      <dgm:t>
        <a:bodyPr/>
        <a:lstStyle/>
        <a:p>
          <a:endParaRPr lang="fr-FR"/>
        </a:p>
      </dgm:t>
    </dgm:pt>
    <dgm:pt modelId="{A8FCE61F-A15A-4480-80C2-FDE326DF738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Groupes recruteurs</a:t>
          </a:r>
          <a:endParaRPr lang="fr-FR" b="1" dirty="0"/>
        </a:p>
      </dgm:t>
    </dgm:pt>
    <dgm:pt modelId="{B9861A4D-38D6-487D-B262-851AC5A27FA2}" type="parTrans" cxnId="{7FD41345-0923-4FD5-9A74-4738BD399518}">
      <dgm:prSet/>
      <dgm:spPr/>
      <dgm:t>
        <a:bodyPr/>
        <a:lstStyle/>
        <a:p>
          <a:endParaRPr lang="fr-FR"/>
        </a:p>
      </dgm:t>
    </dgm:pt>
    <dgm:pt modelId="{73D01D83-BE7C-4C2C-A24D-AFCEF38876A7}" type="sibTrans" cxnId="{7FD41345-0923-4FD5-9A74-4738BD399518}">
      <dgm:prSet/>
      <dgm:spPr/>
      <dgm:t>
        <a:bodyPr/>
        <a:lstStyle/>
        <a:p>
          <a:endParaRPr lang="fr-FR"/>
        </a:p>
      </dgm:t>
    </dgm:pt>
    <dgm:pt modelId="{01A763BE-7FC1-4530-BDDD-941855DB934B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err="1" smtClean="0"/>
            <a:t>Solutia</a:t>
          </a:r>
          <a:endParaRPr lang="fr-FR" b="1" dirty="0"/>
        </a:p>
      </dgm:t>
    </dgm:pt>
    <dgm:pt modelId="{E288F8E0-B177-4378-87DB-205D7A1DE3CE}" type="parTrans" cxnId="{5890EBA3-0169-47D5-A19B-42BAA56D4530}">
      <dgm:prSet/>
      <dgm:spPr/>
      <dgm:t>
        <a:bodyPr/>
        <a:lstStyle/>
        <a:p>
          <a:endParaRPr lang="fr-FR"/>
        </a:p>
      </dgm:t>
    </dgm:pt>
    <dgm:pt modelId="{97CA81B3-1BF6-4D56-A70B-FB5FA8378E18}" type="sibTrans" cxnId="{5890EBA3-0169-47D5-A19B-42BAA56D4530}">
      <dgm:prSet/>
      <dgm:spPr/>
      <dgm:t>
        <a:bodyPr/>
        <a:lstStyle/>
        <a:p>
          <a:endParaRPr lang="fr-FR"/>
        </a:p>
      </dgm:t>
    </dgm:pt>
    <dgm:pt modelId="{4684196B-A41E-4E92-A1EB-675C43D5AA30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Fédération hospitalière de France</a:t>
          </a:r>
          <a:endParaRPr lang="fr-FR" b="1" dirty="0"/>
        </a:p>
      </dgm:t>
    </dgm:pt>
    <dgm:pt modelId="{FD60869A-8DD7-4746-8ECB-09A6B8E9CBA7}" type="parTrans" cxnId="{78537B78-E64C-438E-AAA5-D32134704226}">
      <dgm:prSet/>
      <dgm:spPr/>
      <dgm:t>
        <a:bodyPr/>
        <a:lstStyle/>
        <a:p>
          <a:endParaRPr lang="fr-FR"/>
        </a:p>
      </dgm:t>
    </dgm:pt>
    <dgm:pt modelId="{BE1038DC-BE49-47D0-B0F9-6393A71C4543}" type="sibTrans" cxnId="{78537B78-E64C-438E-AAA5-D32134704226}">
      <dgm:prSet/>
      <dgm:spPr/>
      <dgm:t>
        <a:bodyPr/>
        <a:lstStyle/>
        <a:p>
          <a:endParaRPr lang="fr-FR"/>
        </a:p>
      </dgm:t>
    </dgm:pt>
    <dgm:pt modelId="{7D995D31-8E0C-4AF4-AAE8-2B4A220BA50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err="1" smtClean="0"/>
            <a:t>AlcatelLucent</a:t>
          </a:r>
          <a:endParaRPr lang="fr-FR" b="1" dirty="0"/>
        </a:p>
      </dgm:t>
    </dgm:pt>
    <dgm:pt modelId="{A38713D2-A3B2-4C2D-A295-A1185F2F2E81}" type="parTrans" cxnId="{FD4F3DE6-3E40-47F6-B2D1-70DA834C7834}">
      <dgm:prSet/>
      <dgm:spPr/>
      <dgm:t>
        <a:bodyPr/>
        <a:lstStyle/>
        <a:p>
          <a:endParaRPr lang="fr-FR"/>
        </a:p>
      </dgm:t>
    </dgm:pt>
    <dgm:pt modelId="{E57B8DF0-FD31-45ED-8A37-C69003C7EA5B}" type="sibTrans" cxnId="{FD4F3DE6-3E40-47F6-B2D1-70DA834C7834}">
      <dgm:prSet/>
      <dgm:spPr/>
      <dgm:t>
        <a:bodyPr/>
        <a:lstStyle/>
        <a:p>
          <a:endParaRPr lang="fr-FR"/>
        </a:p>
      </dgm:t>
    </dgm:pt>
    <dgm:pt modelId="{9872561B-BD2A-4A3C-A84C-E534852034DE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CEA</a:t>
          </a:r>
          <a:endParaRPr lang="fr-FR" b="1" dirty="0"/>
        </a:p>
      </dgm:t>
    </dgm:pt>
    <dgm:pt modelId="{852FA6A2-C2A4-49A0-B66D-CDAFF12020CB}" type="parTrans" cxnId="{4E0C47F4-38F4-4F3D-AFB1-FC941E36D6C8}">
      <dgm:prSet/>
      <dgm:spPr/>
      <dgm:t>
        <a:bodyPr/>
        <a:lstStyle/>
        <a:p>
          <a:endParaRPr lang="fr-FR"/>
        </a:p>
      </dgm:t>
    </dgm:pt>
    <dgm:pt modelId="{59A20DA9-6C53-47B5-94C8-8FC7D2147ACF}" type="sibTrans" cxnId="{4E0C47F4-38F4-4F3D-AFB1-FC941E36D6C8}">
      <dgm:prSet/>
      <dgm:spPr/>
      <dgm:t>
        <a:bodyPr/>
        <a:lstStyle/>
        <a:p>
          <a:endParaRPr lang="fr-FR"/>
        </a:p>
      </dgm:t>
    </dgm:pt>
    <dgm:pt modelId="{E8E906C6-5412-498B-A285-A2D57907CD2E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Safran</a:t>
          </a:r>
          <a:endParaRPr lang="fr-FR" b="1" dirty="0"/>
        </a:p>
      </dgm:t>
    </dgm:pt>
    <dgm:pt modelId="{E3DDC810-12DA-4FE4-91A8-DB017FF54032}" type="parTrans" cxnId="{6473D2D1-16AC-4E3D-AD38-70ADCE627ECA}">
      <dgm:prSet/>
      <dgm:spPr/>
      <dgm:t>
        <a:bodyPr/>
        <a:lstStyle/>
        <a:p>
          <a:endParaRPr lang="fr-FR"/>
        </a:p>
      </dgm:t>
    </dgm:pt>
    <dgm:pt modelId="{B9F9A4C9-8BBA-47AF-8B38-77FFA34BEACF}" type="sibTrans" cxnId="{6473D2D1-16AC-4E3D-AD38-70ADCE627ECA}">
      <dgm:prSet/>
      <dgm:spPr/>
      <dgm:t>
        <a:bodyPr/>
        <a:lstStyle/>
        <a:p>
          <a:endParaRPr lang="fr-FR"/>
        </a:p>
      </dgm:t>
    </dgm:pt>
    <dgm:pt modelId="{47D8EA9C-7590-482D-BB82-4B14C31E4A6B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Danone</a:t>
          </a:r>
          <a:endParaRPr lang="fr-FR" b="1" dirty="0"/>
        </a:p>
      </dgm:t>
    </dgm:pt>
    <dgm:pt modelId="{AFD4A278-8E88-4ABE-A675-D08F4DEC5AB6}" type="parTrans" cxnId="{AAD7951F-8CDE-42E6-8FC3-76D511258B44}">
      <dgm:prSet/>
      <dgm:spPr/>
      <dgm:t>
        <a:bodyPr/>
        <a:lstStyle/>
        <a:p>
          <a:endParaRPr lang="fr-FR"/>
        </a:p>
      </dgm:t>
    </dgm:pt>
    <dgm:pt modelId="{ABEF7163-9C26-4B92-8C26-ACF401D4943B}" type="sibTrans" cxnId="{AAD7951F-8CDE-42E6-8FC3-76D511258B44}">
      <dgm:prSet/>
      <dgm:spPr/>
      <dgm:t>
        <a:bodyPr/>
        <a:lstStyle/>
        <a:p>
          <a:endParaRPr lang="fr-FR"/>
        </a:p>
      </dgm:t>
    </dgm:pt>
    <dgm:pt modelId="{F52A6DBF-9872-4282-9420-4136870235C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Sanofi</a:t>
          </a:r>
          <a:endParaRPr lang="fr-FR" b="1" dirty="0"/>
        </a:p>
      </dgm:t>
    </dgm:pt>
    <dgm:pt modelId="{DBB8F175-6EE3-4AE9-8F83-467D03134F11}" type="parTrans" cxnId="{6CAC6A51-1F84-4FE8-A83D-C8FE4E5EAAED}">
      <dgm:prSet/>
      <dgm:spPr/>
      <dgm:t>
        <a:bodyPr/>
        <a:lstStyle/>
        <a:p>
          <a:endParaRPr lang="fr-FR"/>
        </a:p>
      </dgm:t>
    </dgm:pt>
    <dgm:pt modelId="{DA0CE3BD-00C3-4F17-AC19-0B3800DD9E56}" type="sibTrans" cxnId="{6CAC6A51-1F84-4FE8-A83D-C8FE4E5EAAED}">
      <dgm:prSet/>
      <dgm:spPr/>
      <dgm:t>
        <a:bodyPr/>
        <a:lstStyle/>
        <a:p>
          <a:endParaRPr lang="fr-FR"/>
        </a:p>
      </dgm:t>
    </dgm:pt>
    <dgm:pt modelId="{5AB7F8E6-166B-4FB5-92F4-45E0D49B784D}" type="pres">
      <dgm:prSet presAssocID="{05E947BB-49F7-45C2-9540-27ABD70070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C38237-7BF6-450F-AD37-B309C0E88235}" type="pres">
      <dgm:prSet presAssocID="{76CCEF3F-FABC-4C27-8830-A6E4DA6B22D1}" presName="node" presStyleLbl="node1" presStyleIdx="0" presStyleCnt="3" custLinFactNeighborX="-44364" custLinFactNeighborY="-12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55BE09-252E-4BC0-BD11-87F4E73271AB}" type="pres">
      <dgm:prSet presAssocID="{DBA7E558-8EB8-488D-9C6C-A520F4A612EE}" presName="sibTrans" presStyleCnt="0"/>
      <dgm:spPr/>
      <dgm:t>
        <a:bodyPr/>
        <a:lstStyle/>
        <a:p>
          <a:endParaRPr lang="fr-FR"/>
        </a:p>
      </dgm:t>
    </dgm:pt>
    <dgm:pt modelId="{0BE5650D-515E-4C97-BDBB-A4DFC786EDAC}" type="pres">
      <dgm:prSet presAssocID="{1FA9A236-25B3-42AC-B53B-D743AC0EAD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24DAB-7144-41FA-A2AB-29DDD1809E66}" type="pres">
      <dgm:prSet presAssocID="{4039970F-9BD6-407A-8DF8-CAEEDEE08F73}" presName="sibTrans" presStyleCnt="0"/>
      <dgm:spPr/>
      <dgm:t>
        <a:bodyPr/>
        <a:lstStyle/>
        <a:p>
          <a:endParaRPr lang="fr-FR"/>
        </a:p>
      </dgm:t>
    </dgm:pt>
    <dgm:pt modelId="{70020F42-1312-4FC3-B48A-BE01B60646B3}" type="pres">
      <dgm:prSet presAssocID="{A8FCE61F-A15A-4480-80C2-FDE326DF73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1BE775-25A6-4463-94A0-2D77034C1E96}" type="presOf" srcId="{47D8EA9C-7590-482D-BB82-4B14C31E4A6B}" destId="{70020F42-1312-4FC3-B48A-BE01B60646B3}" srcOrd="0" destOrd="6" presId="urn:microsoft.com/office/officeart/2005/8/layout/hList6"/>
    <dgm:cxn modelId="{E537F7B1-2B51-42AA-B641-050EB1104CE8}" type="presOf" srcId="{76CCEF3F-FABC-4C27-8830-A6E4DA6B22D1}" destId="{8CC38237-7BF6-450F-AD37-B309C0E88235}" srcOrd="0" destOrd="0" presId="urn:microsoft.com/office/officeart/2005/8/layout/hList6"/>
    <dgm:cxn modelId="{AAD7951F-8CDE-42E6-8FC3-76D511258B44}" srcId="{A8FCE61F-A15A-4480-80C2-FDE326DF738C}" destId="{47D8EA9C-7590-482D-BB82-4B14C31E4A6B}" srcOrd="5" destOrd="0" parTransId="{AFD4A278-8E88-4ABE-A675-D08F4DEC5AB6}" sibTransId="{ABEF7163-9C26-4B92-8C26-ACF401D4943B}"/>
    <dgm:cxn modelId="{6473D2D1-16AC-4E3D-AD38-70ADCE627ECA}" srcId="{A8FCE61F-A15A-4480-80C2-FDE326DF738C}" destId="{E8E906C6-5412-498B-A285-A2D57907CD2E}" srcOrd="4" destOrd="0" parTransId="{E3DDC810-12DA-4FE4-91A8-DB017FF54032}" sibTransId="{B9F9A4C9-8BBA-47AF-8B38-77FFA34BEACF}"/>
    <dgm:cxn modelId="{CA4024C1-2897-4114-878F-2E6E228076DE}" type="presOf" srcId="{F52A6DBF-9872-4282-9420-4136870235CC}" destId="{70020F42-1312-4FC3-B48A-BE01B60646B3}" srcOrd="0" destOrd="7" presId="urn:microsoft.com/office/officeart/2005/8/layout/hList6"/>
    <dgm:cxn modelId="{8ED746D6-5A5C-4898-AE6E-7E07C0A99165}" type="presOf" srcId="{4684196B-A41E-4E92-A1EB-675C43D5AA30}" destId="{70020F42-1312-4FC3-B48A-BE01B60646B3}" srcOrd="0" destOrd="2" presId="urn:microsoft.com/office/officeart/2005/8/layout/hList6"/>
    <dgm:cxn modelId="{555C45CF-7FD4-4613-94C8-3044D9D46E92}" type="presOf" srcId="{A8FCE61F-A15A-4480-80C2-FDE326DF738C}" destId="{70020F42-1312-4FC3-B48A-BE01B60646B3}" srcOrd="0" destOrd="0" presId="urn:microsoft.com/office/officeart/2005/8/layout/hList6"/>
    <dgm:cxn modelId="{39D5303B-D5FA-420B-A005-719B0BA20CCB}" srcId="{05E947BB-49F7-45C2-9540-27ABD7007090}" destId="{1FA9A236-25B3-42AC-B53B-D743AC0EAD42}" srcOrd="1" destOrd="0" parTransId="{E3AF757C-6C5F-4756-B825-B0B1EDF9C1C1}" sibTransId="{4039970F-9BD6-407A-8DF8-CAEEDEE08F73}"/>
    <dgm:cxn modelId="{C601B062-418B-4CAD-8F62-91D2D399B9BF}" type="presOf" srcId="{7D995D31-8E0C-4AF4-AAE8-2B4A220BA505}" destId="{70020F42-1312-4FC3-B48A-BE01B60646B3}" srcOrd="0" destOrd="3" presId="urn:microsoft.com/office/officeart/2005/8/layout/hList6"/>
    <dgm:cxn modelId="{78537B78-E64C-438E-AAA5-D32134704226}" srcId="{A8FCE61F-A15A-4480-80C2-FDE326DF738C}" destId="{4684196B-A41E-4E92-A1EB-675C43D5AA30}" srcOrd="1" destOrd="0" parTransId="{FD60869A-8DD7-4746-8ECB-09A6B8E9CBA7}" sibTransId="{BE1038DC-BE49-47D0-B0F9-6393A71C4543}"/>
    <dgm:cxn modelId="{1E4D6CAD-15D9-4884-ABF3-87E592A099C9}" type="presOf" srcId="{1FA9A236-25B3-42AC-B53B-D743AC0EAD42}" destId="{0BE5650D-515E-4C97-BDBB-A4DFC786EDAC}" srcOrd="0" destOrd="0" presId="urn:microsoft.com/office/officeart/2005/8/layout/hList6"/>
    <dgm:cxn modelId="{5969925E-3C31-49F6-AE1F-F4EF18886CD8}" srcId="{05E947BB-49F7-45C2-9540-27ABD7007090}" destId="{76CCEF3F-FABC-4C27-8830-A6E4DA6B22D1}" srcOrd="0" destOrd="0" parTransId="{2C1A110C-39EE-4034-9C29-202FE7907941}" sibTransId="{DBA7E558-8EB8-488D-9C6C-A520F4A612EE}"/>
    <dgm:cxn modelId="{CE50AB15-BA42-494E-A919-39747061A6EE}" type="presOf" srcId="{01A763BE-7FC1-4530-BDDD-941855DB934B}" destId="{70020F42-1312-4FC3-B48A-BE01B60646B3}" srcOrd="0" destOrd="1" presId="urn:microsoft.com/office/officeart/2005/8/layout/hList6"/>
    <dgm:cxn modelId="{B3742906-8976-4069-BA08-11C378D8ACE8}" type="presOf" srcId="{9872561B-BD2A-4A3C-A84C-E534852034DE}" destId="{70020F42-1312-4FC3-B48A-BE01B60646B3}" srcOrd="0" destOrd="4" presId="urn:microsoft.com/office/officeart/2005/8/layout/hList6"/>
    <dgm:cxn modelId="{FD4F3DE6-3E40-47F6-B2D1-70DA834C7834}" srcId="{A8FCE61F-A15A-4480-80C2-FDE326DF738C}" destId="{7D995D31-8E0C-4AF4-AAE8-2B4A220BA505}" srcOrd="2" destOrd="0" parTransId="{A38713D2-A3B2-4C2D-A295-A1185F2F2E81}" sibTransId="{E57B8DF0-FD31-45ED-8A37-C69003C7EA5B}"/>
    <dgm:cxn modelId="{7FD41345-0923-4FD5-9A74-4738BD399518}" srcId="{05E947BB-49F7-45C2-9540-27ABD7007090}" destId="{A8FCE61F-A15A-4480-80C2-FDE326DF738C}" srcOrd="2" destOrd="0" parTransId="{B9861A4D-38D6-487D-B262-851AC5A27FA2}" sibTransId="{73D01D83-BE7C-4C2C-A24D-AFCEF38876A7}"/>
    <dgm:cxn modelId="{FEA96BBB-9E8F-46B0-A27F-73B73D304D5C}" type="presOf" srcId="{05E947BB-49F7-45C2-9540-27ABD7007090}" destId="{5AB7F8E6-166B-4FB5-92F4-45E0D49B784D}" srcOrd="0" destOrd="0" presId="urn:microsoft.com/office/officeart/2005/8/layout/hList6"/>
    <dgm:cxn modelId="{9A1977CB-9343-4513-AF07-969EE06FBE65}" type="presOf" srcId="{E8E906C6-5412-498B-A285-A2D57907CD2E}" destId="{70020F42-1312-4FC3-B48A-BE01B60646B3}" srcOrd="0" destOrd="5" presId="urn:microsoft.com/office/officeart/2005/8/layout/hList6"/>
    <dgm:cxn modelId="{6CAC6A51-1F84-4FE8-A83D-C8FE4E5EAAED}" srcId="{A8FCE61F-A15A-4480-80C2-FDE326DF738C}" destId="{F52A6DBF-9872-4282-9420-4136870235CC}" srcOrd="6" destOrd="0" parTransId="{DBB8F175-6EE3-4AE9-8F83-467D03134F11}" sibTransId="{DA0CE3BD-00C3-4F17-AC19-0B3800DD9E56}"/>
    <dgm:cxn modelId="{5890EBA3-0169-47D5-A19B-42BAA56D4530}" srcId="{A8FCE61F-A15A-4480-80C2-FDE326DF738C}" destId="{01A763BE-7FC1-4530-BDDD-941855DB934B}" srcOrd="0" destOrd="0" parTransId="{E288F8E0-B177-4378-87DB-205D7A1DE3CE}" sibTransId="{97CA81B3-1BF6-4D56-A70B-FB5FA8378E18}"/>
    <dgm:cxn modelId="{4E0C47F4-38F4-4F3D-AFB1-FC941E36D6C8}" srcId="{A8FCE61F-A15A-4480-80C2-FDE326DF738C}" destId="{9872561B-BD2A-4A3C-A84C-E534852034DE}" srcOrd="3" destOrd="0" parTransId="{852FA6A2-C2A4-49A0-B66D-CDAFF12020CB}" sibTransId="{59A20DA9-6C53-47B5-94C8-8FC7D2147ACF}"/>
    <dgm:cxn modelId="{12E07767-CE1D-4FD6-A61A-ADB7064B93E9}" type="presParOf" srcId="{5AB7F8E6-166B-4FB5-92F4-45E0D49B784D}" destId="{8CC38237-7BF6-450F-AD37-B309C0E88235}" srcOrd="0" destOrd="0" presId="urn:microsoft.com/office/officeart/2005/8/layout/hList6"/>
    <dgm:cxn modelId="{5EF87EFF-1FB8-48DD-87A4-4C3C1660CCA2}" type="presParOf" srcId="{5AB7F8E6-166B-4FB5-92F4-45E0D49B784D}" destId="{9955BE09-252E-4BC0-BD11-87F4E73271AB}" srcOrd="1" destOrd="0" presId="urn:microsoft.com/office/officeart/2005/8/layout/hList6"/>
    <dgm:cxn modelId="{13756D75-960C-4191-BDAF-0BAE1C4FC412}" type="presParOf" srcId="{5AB7F8E6-166B-4FB5-92F4-45E0D49B784D}" destId="{0BE5650D-515E-4C97-BDBB-A4DFC786EDAC}" srcOrd="2" destOrd="0" presId="urn:microsoft.com/office/officeart/2005/8/layout/hList6"/>
    <dgm:cxn modelId="{170DE402-0FAF-43F0-BB27-6BC969EF66A1}" type="presParOf" srcId="{5AB7F8E6-166B-4FB5-92F4-45E0D49B784D}" destId="{8F024DAB-7144-41FA-A2AB-29DDD1809E66}" srcOrd="3" destOrd="0" presId="urn:microsoft.com/office/officeart/2005/8/layout/hList6"/>
    <dgm:cxn modelId="{14CE656C-1BFF-4443-AC16-2E6FF818BC2D}" type="presParOf" srcId="{5AB7F8E6-166B-4FB5-92F4-45E0D49B784D}" destId="{70020F42-1312-4FC3-B48A-BE01B60646B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EDB3C-3863-4AA1-8DFC-DB9E3CC98CBF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F5EA623-DB6B-4A52-8604-0540C88BE759}">
      <dgm:prSet phldrT="[Texte]" custT="1"/>
      <dgm:spPr/>
      <dgm:t>
        <a:bodyPr/>
        <a:lstStyle/>
        <a:p>
          <a:r>
            <a:rPr lang="fr-FR" sz="1400" dirty="0" smtClean="0"/>
            <a:t>Conseil et assistance</a:t>
          </a:r>
          <a:endParaRPr lang="fr-FR" sz="1400" dirty="0"/>
        </a:p>
      </dgm:t>
    </dgm:pt>
    <dgm:pt modelId="{0B06DDAB-7F73-4A13-890F-616E0CD77B76}" type="parTrans" cxnId="{F81995A3-7A1B-4C05-A2BB-7661DBA7C182}">
      <dgm:prSet/>
      <dgm:spPr/>
      <dgm:t>
        <a:bodyPr/>
        <a:lstStyle/>
        <a:p>
          <a:endParaRPr lang="fr-FR"/>
        </a:p>
      </dgm:t>
    </dgm:pt>
    <dgm:pt modelId="{6CFE0A1B-DB78-4102-A2CE-A202D4DA502D}" type="sibTrans" cxnId="{F81995A3-7A1B-4C05-A2BB-7661DBA7C182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DC99B549-C7BF-4182-97D1-FE823AB50631}">
      <dgm:prSet phldrT="[Texte]" custT="1"/>
      <dgm:spPr/>
      <dgm:t>
        <a:bodyPr/>
        <a:lstStyle/>
        <a:p>
          <a:r>
            <a:rPr lang="fr-FR" sz="1400" dirty="0" smtClean="0"/>
            <a:t>Distribution</a:t>
          </a:r>
          <a:endParaRPr lang="fr-FR" sz="1400" dirty="0"/>
        </a:p>
      </dgm:t>
    </dgm:pt>
    <dgm:pt modelId="{2C77DD24-52C7-484B-9C0B-CD0CFE7A1CBE}" type="parTrans" cxnId="{314616E4-ADFB-45EF-BD5C-0EBE8CDC0F8E}">
      <dgm:prSet/>
      <dgm:spPr/>
      <dgm:t>
        <a:bodyPr/>
        <a:lstStyle/>
        <a:p>
          <a:endParaRPr lang="fr-FR"/>
        </a:p>
      </dgm:t>
    </dgm:pt>
    <dgm:pt modelId="{45164B7E-5E74-4CD9-8530-9B0BBDCEC517}" type="sibTrans" cxnId="{314616E4-ADFB-45EF-BD5C-0EBE8CDC0F8E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55F08F6-FF19-45E5-AB55-C998ECFA3CF0}">
      <dgm:prSet custT="1"/>
      <dgm:spPr/>
      <dgm:t>
        <a:bodyPr/>
        <a:lstStyle/>
        <a:p>
          <a:r>
            <a:rPr lang="fr-FR" sz="1400" dirty="0" smtClean="0"/>
            <a:t>Construction</a:t>
          </a:r>
          <a:endParaRPr lang="fr-FR" sz="1400" dirty="0"/>
        </a:p>
      </dgm:t>
    </dgm:pt>
    <dgm:pt modelId="{7269AF8D-E335-41E2-8A63-3D304D50E1E3}" type="parTrans" cxnId="{1A263874-F54F-4F35-B07C-0F7BDF9699E6}">
      <dgm:prSet/>
      <dgm:spPr/>
      <dgm:t>
        <a:bodyPr/>
        <a:lstStyle/>
        <a:p>
          <a:endParaRPr lang="fr-FR"/>
        </a:p>
      </dgm:t>
    </dgm:pt>
    <dgm:pt modelId="{E6AA568A-EF1F-42B2-951B-136F6E624E49}" type="sibTrans" cxnId="{1A263874-F54F-4F35-B07C-0F7BDF9699E6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A6D95C11-3E4D-41A5-92E0-87C184967607}">
      <dgm:prSet custT="1"/>
      <dgm:spPr/>
      <dgm:t>
        <a:bodyPr/>
        <a:lstStyle/>
        <a:p>
          <a:r>
            <a:rPr lang="fr-FR" sz="1400" dirty="0" smtClean="0"/>
            <a:t>Santé, action sociale</a:t>
          </a:r>
          <a:endParaRPr lang="fr-FR" sz="1400" dirty="0"/>
        </a:p>
      </dgm:t>
    </dgm:pt>
    <dgm:pt modelId="{0E995C6F-7917-417C-A1EF-031D6BF575C8}" type="parTrans" cxnId="{B9D211AC-081C-4684-B94F-67F92D2F2239}">
      <dgm:prSet/>
      <dgm:spPr/>
      <dgm:t>
        <a:bodyPr/>
        <a:lstStyle/>
        <a:p>
          <a:endParaRPr lang="fr-FR"/>
        </a:p>
      </dgm:t>
    </dgm:pt>
    <dgm:pt modelId="{41771415-F4C6-44D9-8385-A9A9C77F4D8E}" type="sibTrans" cxnId="{B9D211AC-081C-4684-B94F-67F92D2F2239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CCA9B20-E709-406E-B966-626EA55A2AFC}">
      <dgm:prSet phldrT="[Texte]" custT="1"/>
      <dgm:spPr/>
      <dgm:t>
        <a:bodyPr/>
        <a:lstStyle/>
        <a:p>
          <a:r>
            <a:rPr lang="fr-FR" sz="1400" dirty="0" smtClean="0"/>
            <a:t>Transports</a:t>
          </a:r>
          <a:endParaRPr lang="fr-FR" sz="1400" dirty="0"/>
        </a:p>
      </dgm:t>
    </dgm:pt>
    <dgm:pt modelId="{CA3186E0-2C13-4F99-87AA-CDEDD5F75E0F}" type="sibTrans" cxnId="{385A9129-4BBE-486C-A98B-2873A7170516}">
      <dgm:prSet/>
      <dgm:spPr/>
      <dgm:t>
        <a:bodyPr/>
        <a:lstStyle/>
        <a:p>
          <a:endParaRPr lang="fr-FR"/>
        </a:p>
      </dgm:t>
    </dgm:pt>
    <dgm:pt modelId="{475E26D1-E8B6-4C48-B136-F2B4FAA12B3F}" type="parTrans" cxnId="{385A9129-4BBE-486C-A98B-2873A7170516}">
      <dgm:prSet/>
      <dgm:spPr/>
      <dgm:t>
        <a:bodyPr/>
        <a:lstStyle/>
        <a:p>
          <a:endParaRPr lang="fr-FR"/>
        </a:p>
      </dgm:t>
    </dgm:pt>
    <dgm:pt modelId="{D315D7BC-DB77-45B5-B143-FF71991BAEC4}">
      <dgm:prSet phldrT="[Texte]"/>
      <dgm:spPr/>
      <dgm:t>
        <a:bodyPr/>
        <a:lstStyle/>
        <a:p>
          <a:endParaRPr lang="fr-FR"/>
        </a:p>
      </dgm:t>
    </dgm:pt>
    <dgm:pt modelId="{FA34DACF-3770-4C9F-8C09-B14F6C4F6759}" type="parTrans" cxnId="{6F4E8923-E5C9-4853-AB92-A2F2B27FDC3D}">
      <dgm:prSet/>
      <dgm:spPr/>
      <dgm:t>
        <a:bodyPr/>
        <a:lstStyle/>
        <a:p>
          <a:endParaRPr lang="fr-FR"/>
        </a:p>
      </dgm:t>
    </dgm:pt>
    <dgm:pt modelId="{CEEEF0E4-8378-4CA4-A7F7-E6C2B438237C}" type="sibTrans" cxnId="{6F4E8923-E5C9-4853-AB92-A2F2B27FDC3D}">
      <dgm:prSet/>
      <dgm:spPr/>
      <dgm:t>
        <a:bodyPr/>
        <a:lstStyle/>
        <a:p>
          <a:endParaRPr lang="fr-FR"/>
        </a:p>
      </dgm:t>
    </dgm:pt>
    <dgm:pt modelId="{B9F6A608-1262-4E1C-8599-89B66AB28EF9}" type="pres">
      <dgm:prSet presAssocID="{F0BEDB3C-3863-4AA1-8DFC-DB9E3CC98C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4B7DD5-2362-4815-AC38-DBF2515EFCB2}" type="pres">
      <dgm:prSet presAssocID="{F0BEDB3C-3863-4AA1-8DFC-DB9E3CC98CBF}" presName="dummyMaxCanvas" presStyleCnt="0">
        <dgm:presLayoutVars/>
      </dgm:prSet>
      <dgm:spPr/>
    </dgm:pt>
    <dgm:pt modelId="{55661D19-6E10-4EA5-A5F9-811449525839}" type="pres">
      <dgm:prSet presAssocID="{F0BEDB3C-3863-4AA1-8DFC-DB9E3CC98CB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60352-95A5-4D64-A248-394D953CA08A}" type="pres">
      <dgm:prSet presAssocID="{F0BEDB3C-3863-4AA1-8DFC-DB9E3CC98CB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EC74D1-8762-4EE4-894D-FD235964997E}" type="pres">
      <dgm:prSet presAssocID="{F0BEDB3C-3863-4AA1-8DFC-DB9E3CC98CB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FAD83C-77B2-4B5F-8CCE-695283417C8C}" type="pres">
      <dgm:prSet presAssocID="{F0BEDB3C-3863-4AA1-8DFC-DB9E3CC98CB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699C0F-EE09-4B69-A354-AD62DBFB5B59}" type="pres">
      <dgm:prSet presAssocID="{F0BEDB3C-3863-4AA1-8DFC-DB9E3CC98CB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316C28-8CDD-4960-8A68-6D63E46F8F6F}" type="pres">
      <dgm:prSet presAssocID="{F0BEDB3C-3863-4AA1-8DFC-DB9E3CC98CB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0A2570-5F2B-4E0C-9AB0-7C18D24C55E2}" type="pres">
      <dgm:prSet presAssocID="{F0BEDB3C-3863-4AA1-8DFC-DB9E3CC98CB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7BF7EA-F1C0-4D3B-925A-ED80C59AE04C}" type="pres">
      <dgm:prSet presAssocID="{F0BEDB3C-3863-4AA1-8DFC-DB9E3CC98CB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2C3EB0-D708-43E7-9733-5D9E4400C65D}" type="pres">
      <dgm:prSet presAssocID="{F0BEDB3C-3863-4AA1-8DFC-DB9E3CC98CB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935A40-0060-41A4-BE91-DCB2D5777D6E}" type="pres">
      <dgm:prSet presAssocID="{F0BEDB3C-3863-4AA1-8DFC-DB9E3CC98CB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60FDEF-3A2E-4D27-9403-C4C8D6FCD482}" type="pres">
      <dgm:prSet presAssocID="{F0BEDB3C-3863-4AA1-8DFC-DB9E3CC98CB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3BB3AE-C7AB-4F61-9414-E5B77059FF3C}" type="pres">
      <dgm:prSet presAssocID="{F0BEDB3C-3863-4AA1-8DFC-DB9E3CC98CB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A014D-4854-410D-A967-984E2ED9A0A7}" type="pres">
      <dgm:prSet presAssocID="{F0BEDB3C-3863-4AA1-8DFC-DB9E3CC98CB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7E825-D0FE-46E1-9757-BEF8F58C7F63}" type="pres">
      <dgm:prSet presAssocID="{F0BEDB3C-3863-4AA1-8DFC-DB9E3CC98CB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418B1A-2E84-423F-84BF-ABD65264C45C}" type="presOf" srcId="{A6D95C11-3E4D-41A5-92E0-87C184967607}" destId="{D1EC74D1-8762-4EE4-894D-FD235964997E}" srcOrd="0" destOrd="0" presId="urn:microsoft.com/office/officeart/2005/8/layout/vProcess5"/>
    <dgm:cxn modelId="{20A8CD39-7B9D-4A2A-AA9C-54D9250040D9}" type="presOf" srcId="{41771415-F4C6-44D9-8385-A9A9C77F4D8E}" destId="{F07BF7EA-F1C0-4D3B-925A-ED80C59AE04C}" srcOrd="0" destOrd="0" presId="urn:microsoft.com/office/officeart/2005/8/layout/vProcess5"/>
    <dgm:cxn modelId="{195944C2-6873-4C0D-A957-4276B3A7EC2D}" type="presOf" srcId="{CCCA9B20-E709-406E-B966-626EA55A2AFC}" destId="{FD699C0F-EE09-4B69-A354-AD62DBFB5B59}" srcOrd="0" destOrd="0" presId="urn:microsoft.com/office/officeart/2005/8/layout/vProcess5"/>
    <dgm:cxn modelId="{43A2980A-830B-4AC4-9E01-B5B9C1F8389B}" type="presOf" srcId="{45164B7E-5E74-4CD9-8530-9B0BBDCEC517}" destId="{D72C3EB0-D708-43E7-9733-5D9E4400C65D}" srcOrd="0" destOrd="0" presId="urn:microsoft.com/office/officeart/2005/8/layout/vProcess5"/>
    <dgm:cxn modelId="{B9D211AC-081C-4684-B94F-67F92D2F2239}" srcId="{F0BEDB3C-3863-4AA1-8DFC-DB9E3CC98CBF}" destId="{A6D95C11-3E4D-41A5-92E0-87C184967607}" srcOrd="2" destOrd="0" parTransId="{0E995C6F-7917-417C-A1EF-031D6BF575C8}" sibTransId="{41771415-F4C6-44D9-8385-A9A9C77F4D8E}"/>
    <dgm:cxn modelId="{5D7AEE96-5757-43EC-AC07-1600FF713F92}" type="presOf" srcId="{CF5EA623-DB6B-4A52-8604-0540C88BE759}" destId="{0B935A40-0060-41A4-BE91-DCB2D5777D6E}" srcOrd="1" destOrd="0" presId="urn:microsoft.com/office/officeart/2005/8/layout/vProcess5"/>
    <dgm:cxn modelId="{6F4E8923-E5C9-4853-AB92-A2F2B27FDC3D}" srcId="{F0BEDB3C-3863-4AA1-8DFC-DB9E3CC98CBF}" destId="{D315D7BC-DB77-45B5-B143-FF71991BAEC4}" srcOrd="5" destOrd="0" parTransId="{FA34DACF-3770-4C9F-8C09-B14F6C4F6759}" sibTransId="{CEEEF0E4-8378-4CA4-A7F7-E6C2B438237C}"/>
    <dgm:cxn modelId="{B56B3129-1497-4918-9EC9-8D855B33BCBF}" type="presOf" srcId="{CCCA9B20-E709-406E-B966-626EA55A2AFC}" destId="{5EA7E825-D0FE-46E1-9757-BEF8F58C7F63}" srcOrd="1" destOrd="0" presId="urn:microsoft.com/office/officeart/2005/8/layout/vProcess5"/>
    <dgm:cxn modelId="{F81995A3-7A1B-4C05-A2BB-7661DBA7C182}" srcId="{F0BEDB3C-3863-4AA1-8DFC-DB9E3CC98CBF}" destId="{CF5EA623-DB6B-4A52-8604-0540C88BE759}" srcOrd="0" destOrd="0" parTransId="{0B06DDAB-7F73-4A13-890F-616E0CD77B76}" sibTransId="{6CFE0A1B-DB78-4102-A2CE-A202D4DA502D}"/>
    <dgm:cxn modelId="{5A29FF25-7C2F-4238-901D-48BF2A08DE96}" type="presOf" srcId="{E6AA568A-EF1F-42B2-951B-136F6E624E49}" destId="{B50A2570-5F2B-4E0C-9AB0-7C18D24C55E2}" srcOrd="0" destOrd="0" presId="urn:microsoft.com/office/officeart/2005/8/layout/vProcess5"/>
    <dgm:cxn modelId="{AA7F0E80-3AA4-4555-A4D1-CA4B7DD63306}" type="presOf" srcId="{6CFE0A1B-DB78-4102-A2CE-A202D4DA502D}" destId="{54316C28-8CDD-4960-8A68-6D63E46F8F6F}" srcOrd="0" destOrd="0" presId="urn:microsoft.com/office/officeart/2005/8/layout/vProcess5"/>
    <dgm:cxn modelId="{314616E4-ADFB-45EF-BD5C-0EBE8CDC0F8E}" srcId="{F0BEDB3C-3863-4AA1-8DFC-DB9E3CC98CBF}" destId="{DC99B549-C7BF-4182-97D1-FE823AB50631}" srcOrd="3" destOrd="0" parTransId="{2C77DD24-52C7-484B-9C0B-CD0CFE7A1CBE}" sibTransId="{45164B7E-5E74-4CD9-8530-9B0BBDCEC517}"/>
    <dgm:cxn modelId="{EC172E51-FA89-49C6-ACC0-0A0740C9F9C0}" type="presOf" srcId="{A6D95C11-3E4D-41A5-92E0-87C184967607}" destId="{853BB3AE-C7AB-4F61-9414-E5B77059FF3C}" srcOrd="1" destOrd="0" presId="urn:microsoft.com/office/officeart/2005/8/layout/vProcess5"/>
    <dgm:cxn modelId="{4BFD065C-DA32-4E59-AED2-C799CB11C3BF}" type="presOf" srcId="{F0BEDB3C-3863-4AA1-8DFC-DB9E3CC98CBF}" destId="{B9F6A608-1262-4E1C-8599-89B66AB28EF9}" srcOrd="0" destOrd="0" presId="urn:microsoft.com/office/officeart/2005/8/layout/vProcess5"/>
    <dgm:cxn modelId="{135F135E-34F6-4953-A451-70DF199D41C8}" type="presOf" srcId="{DC99B549-C7BF-4182-97D1-FE823AB50631}" destId="{F8FA014D-4854-410D-A967-984E2ED9A0A7}" srcOrd="1" destOrd="0" presId="urn:microsoft.com/office/officeart/2005/8/layout/vProcess5"/>
    <dgm:cxn modelId="{97CD309C-CBDD-4CF0-9CB1-2C29B1C8BE27}" type="presOf" srcId="{C55F08F6-FF19-45E5-AB55-C998ECFA3CF0}" destId="{AA260352-95A5-4D64-A248-394D953CA08A}" srcOrd="0" destOrd="0" presId="urn:microsoft.com/office/officeart/2005/8/layout/vProcess5"/>
    <dgm:cxn modelId="{1CF091EE-0E1B-42A3-8F25-B776B82B5F90}" type="presOf" srcId="{C55F08F6-FF19-45E5-AB55-C998ECFA3CF0}" destId="{5E60FDEF-3A2E-4D27-9403-C4C8D6FCD482}" srcOrd="1" destOrd="0" presId="urn:microsoft.com/office/officeart/2005/8/layout/vProcess5"/>
    <dgm:cxn modelId="{E7830F6F-456A-4C84-BB25-99B74C2FB1DA}" type="presOf" srcId="{DC99B549-C7BF-4182-97D1-FE823AB50631}" destId="{8FFAD83C-77B2-4B5F-8CCE-695283417C8C}" srcOrd="0" destOrd="0" presId="urn:microsoft.com/office/officeart/2005/8/layout/vProcess5"/>
    <dgm:cxn modelId="{385A9129-4BBE-486C-A98B-2873A7170516}" srcId="{F0BEDB3C-3863-4AA1-8DFC-DB9E3CC98CBF}" destId="{CCCA9B20-E709-406E-B966-626EA55A2AFC}" srcOrd="4" destOrd="0" parTransId="{475E26D1-E8B6-4C48-B136-F2B4FAA12B3F}" sibTransId="{CA3186E0-2C13-4F99-87AA-CDEDD5F75E0F}"/>
    <dgm:cxn modelId="{3F066471-B3B4-480B-B4FF-8A909B3C3BBC}" type="presOf" srcId="{CF5EA623-DB6B-4A52-8604-0540C88BE759}" destId="{55661D19-6E10-4EA5-A5F9-811449525839}" srcOrd="0" destOrd="0" presId="urn:microsoft.com/office/officeart/2005/8/layout/vProcess5"/>
    <dgm:cxn modelId="{1A263874-F54F-4F35-B07C-0F7BDF9699E6}" srcId="{F0BEDB3C-3863-4AA1-8DFC-DB9E3CC98CBF}" destId="{C55F08F6-FF19-45E5-AB55-C998ECFA3CF0}" srcOrd="1" destOrd="0" parTransId="{7269AF8D-E335-41E2-8A63-3D304D50E1E3}" sibTransId="{E6AA568A-EF1F-42B2-951B-136F6E624E49}"/>
    <dgm:cxn modelId="{8F5B80E6-7AD6-4669-8D61-07D2021A1205}" type="presParOf" srcId="{B9F6A608-1262-4E1C-8599-89B66AB28EF9}" destId="{104B7DD5-2362-4815-AC38-DBF2515EFCB2}" srcOrd="0" destOrd="0" presId="urn:microsoft.com/office/officeart/2005/8/layout/vProcess5"/>
    <dgm:cxn modelId="{46ACF546-D08D-4626-9675-92B4A4938A32}" type="presParOf" srcId="{B9F6A608-1262-4E1C-8599-89B66AB28EF9}" destId="{55661D19-6E10-4EA5-A5F9-811449525839}" srcOrd="1" destOrd="0" presId="urn:microsoft.com/office/officeart/2005/8/layout/vProcess5"/>
    <dgm:cxn modelId="{2FEFB565-A839-405E-9866-8FE56F2AF3A1}" type="presParOf" srcId="{B9F6A608-1262-4E1C-8599-89B66AB28EF9}" destId="{AA260352-95A5-4D64-A248-394D953CA08A}" srcOrd="2" destOrd="0" presId="urn:microsoft.com/office/officeart/2005/8/layout/vProcess5"/>
    <dgm:cxn modelId="{01950829-76BE-48C2-9CC4-DBE23358AEC0}" type="presParOf" srcId="{B9F6A608-1262-4E1C-8599-89B66AB28EF9}" destId="{D1EC74D1-8762-4EE4-894D-FD235964997E}" srcOrd="3" destOrd="0" presId="urn:microsoft.com/office/officeart/2005/8/layout/vProcess5"/>
    <dgm:cxn modelId="{053A985E-92D2-487B-9A73-3868B281EE7D}" type="presParOf" srcId="{B9F6A608-1262-4E1C-8599-89B66AB28EF9}" destId="{8FFAD83C-77B2-4B5F-8CCE-695283417C8C}" srcOrd="4" destOrd="0" presId="urn:microsoft.com/office/officeart/2005/8/layout/vProcess5"/>
    <dgm:cxn modelId="{B8C10BD5-FF09-4A9E-8478-6550AB7571C4}" type="presParOf" srcId="{B9F6A608-1262-4E1C-8599-89B66AB28EF9}" destId="{FD699C0F-EE09-4B69-A354-AD62DBFB5B59}" srcOrd="5" destOrd="0" presId="urn:microsoft.com/office/officeart/2005/8/layout/vProcess5"/>
    <dgm:cxn modelId="{6224E62E-B22B-4B73-AB34-BF39F36DC7E3}" type="presParOf" srcId="{B9F6A608-1262-4E1C-8599-89B66AB28EF9}" destId="{54316C28-8CDD-4960-8A68-6D63E46F8F6F}" srcOrd="6" destOrd="0" presId="urn:microsoft.com/office/officeart/2005/8/layout/vProcess5"/>
    <dgm:cxn modelId="{8D45B305-1BAF-4DEC-B4C5-0BB16B95E37F}" type="presParOf" srcId="{B9F6A608-1262-4E1C-8599-89B66AB28EF9}" destId="{B50A2570-5F2B-4E0C-9AB0-7C18D24C55E2}" srcOrd="7" destOrd="0" presId="urn:microsoft.com/office/officeart/2005/8/layout/vProcess5"/>
    <dgm:cxn modelId="{7B30637D-F650-4C56-A035-8E33BDFC41C4}" type="presParOf" srcId="{B9F6A608-1262-4E1C-8599-89B66AB28EF9}" destId="{F07BF7EA-F1C0-4D3B-925A-ED80C59AE04C}" srcOrd="8" destOrd="0" presId="urn:microsoft.com/office/officeart/2005/8/layout/vProcess5"/>
    <dgm:cxn modelId="{94BAD28E-C839-46C5-8B0A-7FBE49D18AD9}" type="presParOf" srcId="{B9F6A608-1262-4E1C-8599-89B66AB28EF9}" destId="{D72C3EB0-D708-43E7-9733-5D9E4400C65D}" srcOrd="9" destOrd="0" presId="urn:microsoft.com/office/officeart/2005/8/layout/vProcess5"/>
    <dgm:cxn modelId="{9E4C44C2-842A-423B-837D-243FEC8392C9}" type="presParOf" srcId="{B9F6A608-1262-4E1C-8599-89B66AB28EF9}" destId="{0B935A40-0060-41A4-BE91-DCB2D5777D6E}" srcOrd="10" destOrd="0" presId="urn:microsoft.com/office/officeart/2005/8/layout/vProcess5"/>
    <dgm:cxn modelId="{419E989A-40BE-478E-A33A-F145569E9897}" type="presParOf" srcId="{B9F6A608-1262-4E1C-8599-89B66AB28EF9}" destId="{5E60FDEF-3A2E-4D27-9403-C4C8D6FCD482}" srcOrd="11" destOrd="0" presId="urn:microsoft.com/office/officeart/2005/8/layout/vProcess5"/>
    <dgm:cxn modelId="{C443AEBB-EE9D-4C62-A7D3-BA7D9F32C128}" type="presParOf" srcId="{B9F6A608-1262-4E1C-8599-89B66AB28EF9}" destId="{853BB3AE-C7AB-4F61-9414-E5B77059FF3C}" srcOrd="12" destOrd="0" presId="urn:microsoft.com/office/officeart/2005/8/layout/vProcess5"/>
    <dgm:cxn modelId="{B026308D-EE9B-409E-8ACD-B88AA8EDED34}" type="presParOf" srcId="{B9F6A608-1262-4E1C-8599-89B66AB28EF9}" destId="{F8FA014D-4854-410D-A967-984E2ED9A0A7}" srcOrd="13" destOrd="0" presId="urn:microsoft.com/office/officeart/2005/8/layout/vProcess5"/>
    <dgm:cxn modelId="{159516D3-F0A9-4CFE-BAFB-A008341598B9}" type="presParOf" srcId="{B9F6A608-1262-4E1C-8599-89B66AB28EF9}" destId="{5EA7E825-D0FE-46E1-9757-BEF8F58C7F63}" srcOrd="14" destOrd="0" presId="urn:microsoft.com/office/officeart/2005/8/layout/vProcess5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9DF06-01ED-4AE0-9B03-82136516A0C3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EEB2E19-6477-4319-A58A-7C712D5345F3}">
      <dgm:prSet custT="1"/>
      <dgm:spPr/>
      <dgm:t>
        <a:bodyPr/>
        <a:lstStyle/>
        <a:p>
          <a:pPr algn="ctr"/>
          <a:r>
            <a:rPr lang="fr-FR" sz="1400" b="0" i="0" dirty="0" smtClean="0"/>
            <a:t>Quelques secteurs d’activité</a:t>
          </a:r>
          <a:br>
            <a:rPr lang="fr-FR" sz="1400" b="0" i="0" dirty="0" smtClean="0"/>
          </a:br>
          <a:r>
            <a:rPr lang="fr-FR" sz="1400" b="0" i="0" dirty="0" smtClean="0"/>
            <a:t> créateurs d’emploi </a:t>
          </a:r>
          <a:br>
            <a:rPr lang="fr-FR" sz="1400" b="0" i="0" dirty="0" smtClean="0"/>
          </a:br>
          <a:r>
            <a:rPr lang="fr-FR" sz="1400" b="0" i="0" dirty="0" smtClean="0"/>
            <a:t>à l’horizon de </a:t>
          </a:r>
          <a:r>
            <a:rPr lang="fr-FR" sz="1400" b="1" i="0" dirty="0" smtClean="0"/>
            <a:t>2030</a:t>
          </a:r>
          <a:r>
            <a:rPr lang="fr-FR" sz="1400" b="0" i="0" dirty="0" smtClean="0"/>
            <a:t> en Ile de France</a:t>
          </a:r>
          <a:endParaRPr lang="fr-FR" sz="1400" b="0" i="0" dirty="0"/>
        </a:p>
      </dgm:t>
    </dgm:pt>
    <dgm:pt modelId="{A6C7C10E-7E1D-4C30-9D11-A8192FDBA7C7}" type="parTrans" cxnId="{57384D1C-EBC8-4450-930F-AC95E9D0674E}">
      <dgm:prSet/>
      <dgm:spPr/>
      <dgm:t>
        <a:bodyPr/>
        <a:lstStyle/>
        <a:p>
          <a:endParaRPr lang="fr-FR"/>
        </a:p>
      </dgm:t>
    </dgm:pt>
    <dgm:pt modelId="{26838419-85A2-4317-8EA8-5D1834960118}" type="sibTrans" cxnId="{57384D1C-EBC8-4450-930F-AC95E9D0674E}">
      <dgm:prSet/>
      <dgm:spPr/>
      <dgm:t>
        <a:bodyPr/>
        <a:lstStyle/>
        <a:p>
          <a:endParaRPr lang="fr-FR"/>
        </a:p>
      </dgm:t>
    </dgm:pt>
    <dgm:pt modelId="{22CD2964-9E18-48E6-93BA-6FD33EEA1218}" type="pres">
      <dgm:prSet presAssocID="{6E19DF06-01ED-4AE0-9B03-82136516A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472AB1-FCA4-4C6D-81D1-FC6F62D4A37D}" type="pres">
      <dgm:prSet presAssocID="{CEEB2E19-6477-4319-A58A-7C712D5345F3}" presName="parentText" presStyleLbl="node1" presStyleIdx="0" presStyleCnt="1" custScaleY="189251" custLinFactNeighborX="7744" custLinFactNeighborY="52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CD9594-D796-43A3-90FA-54F80CB713D3}" type="presOf" srcId="{CEEB2E19-6477-4319-A58A-7C712D5345F3}" destId="{79472AB1-FCA4-4C6D-81D1-FC6F62D4A37D}" srcOrd="0" destOrd="0" presId="urn:microsoft.com/office/officeart/2005/8/layout/vList2"/>
    <dgm:cxn modelId="{57384D1C-EBC8-4450-930F-AC95E9D0674E}" srcId="{6E19DF06-01ED-4AE0-9B03-82136516A0C3}" destId="{CEEB2E19-6477-4319-A58A-7C712D5345F3}" srcOrd="0" destOrd="0" parTransId="{A6C7C10E-7E1D-4C30-9D11-A8192FDBA7C7}" sibTransId="{26838419-85A2-4317-8EA8-5D1834960118}"/>
    <dgm:cxn modelId="{45A882AC-39EC-46E6-B70A-53EBE23A4D48}" type="presOf" srcId="{6E19DF06-01ED-4AE0-9B03-82136516A0C3}" destId="{22CD2964-9E18-48E6-93BA-6FD33EEA1218}" srcOrd="0" destOrd="0" presId="urn:microsoft.com/office/officeart/2005/8/layout/vList2"/>
    <dgm:cxn modelId="{B1437B52-A1FC-4769-B14A-D255047BA15E}" type="presParOf" srcId="{22CD2964-9E18-48E6-93BA-6FD33EEA1218}" destId="{79472AB1-FCA4-4C6D-81D1-FC6F62D4A3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38237-7BF6-450F-AD37-B309C0E88235}">
      <dsp:nvSpPr>
        <dsp:cNvPr id="0" name=""/>
        <dsp:cNvSpPr/>
      </dsp:nvSpPr>
      <dsp:spPr>
        <a:xfrm rot="16200000">
          <a:off x="-1129146" y="1129146"/>
          <a:ext cx="3816423" cy="1558129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Population jeune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Pôles porteurs : Saclay, </a:t>
          </a:r>
          <a:r>
            <a:rPr lang="fr-FR" sz="1400" b="1" kern="1200" dirty="0" err="1" smtClean="0"/>
            <a:t>Evry</a:t>
          </a:r>
          <a:r>
            <a:rPr lang="fr-FR" sz="1400" b="1" kern="1200" dirty="0" smtClean="0"/>
            <a:t>, Grand Orly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</dsp:txBody>
      <dsp:txXfrm rot="5400000">
        <a:off x="1" y="763284"/>
        <a:ext cx="1558129" cy="2289853"/>
      </dsp:txXfrm>
    </dsp:sp>
    <dsp:sp modelId="{0BE5650D-515E-4C97-BDBB-A4DFC786EDAC}">
      <dsp:nvSpPr>
        <dsp:cNvPr id="0" name=""/>
        <dsp:cNvSpPr/>
      </dsp:nvSpPr>
      <dsp:spPr>
        <a:xfrm rot="16200000">
          <a:off x="546442" y="1129146"/>
          <a:ext cx="3816423" cy="1558129"/>
        </a:xfrm>
        <a:prstGeom prst="flowChartManualOperati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1800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ym typeface="Wingdings" panose="05000000000000000000" pitchFamily="2" charset="2"/>
            </a:rPr>
            <a:t>  </a:t>
          </a:r>
          <a:r>
            <a:rPr lang="fr-FR" sz="1400" b="1" kern="1200" dirty="0" smtClean="0"/>
            <a:t>Forte implantation du secteur sanitaire et social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ym typeface="Wingdings" panose="05000000000000000000" pitchFamily="2" charset="2"/>
            </a:rPr>
            <a:t> P</a:t>
          </a:r>
          <a:r>
            <a:rPr lang="fr-FR" sz="1400" b="1" kern="1200" dirty="0" smtClean="0"/>
            <a:t>lates-formes logistiques, dont Amazon Brétigny (1800 postes en CDI)</a:t>
          </a:r>
          <a:endParaRPr lang="fr-FR" sz="1400" b="1" kern="1200" dirty="0"/>
        </a:p>
      </dsp:txBody>
      <dsp:txXfrm rot="5400000">
        <a:off x="1675589" y="763284"/>
        <a:ext cx="1558129" cy="2289853"/>
      </dsp:txXfrm>
    </dsp:sp>
    <dsp:sp modelId="{70020F42-1312-4FC3-B48A-BE01B60646B3}">
      <dsp:nvSpPr>
        <dsp:cNvPr id="0" name=""/>
        <dsp:cNvSpPr/>
      </dsp:nvSpPr>
      <dsp:spPr>
        <a:xfrm rot="16200000">
          <a:off x="2221431" y="1129146"/>
          <a:ext cx="3816423" cy="1558129"/>
        </a:xfrm>
        <a:prstGeom prst="flowChartManualOperati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8769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Groupes recruteurs</a:t>
          </a:r>
          <a:endParaRPr lang="fr-FR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err="1" smtClean="0"/>
            <a:t>Solutia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Fédération hospitalière de France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err="1" smtClean="0"/>
            <a:t>AlcatelLucent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CEA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Safran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Danone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Sanofi</a:t>
          </a:r>
          <a:endParaRPr lang="fr-FR" sz="1300" b="1" kern="1200" dirty="0"/>
        </a:p>
      </dsp:txBody>
      <dsp:txXfrm rot="5400000">
        <a:off x="3350578" y="763284"/>
        <a:ext cx="1558129" cy="2289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1D19-6E10-4EA5-A5F9-811449525839}">
      <dsp:nvSpPr>
        <dsp:cNvPr id="0" name=""/>
        <dsp:cNvSpPr/>
      </dsp:nvSpPr>
      <dsp:spPr>
        <a:xfrm>
          <a:off x="0" y="0"/>
          <a:ext cx="2615894" cy="3419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Conseil et assistance</a:t>
          </a:r>
          <a:endParaRPr lang="fr-FR" sz="1400" kern="1200" dirty="0"/>
        </a:p>
      </dsp:txBody>
      <dsp:txXfrm>
        <a:off x="10014" y="10014"/>
        <a:ext cx="2206954" cy="321872"/>
      </dsp:txXfrm>
    </dsp:sp>
    <dsp:sp modelId="{AA260352-95A5-4D64-A248-394D953CA08A}">
      <dsp:nvSpPr>
        <dsp:cNvPr id="0" name=""/>
        <dsp:cNvSpPr/>
      </dsp:nvSpPr>
      <dsp:spPr>
        <a:xfrm>
          <a:off x="195342" y="389386"/>
          <a:ext cx="2615894" cy="3419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Construction</a:t>
          </a:r>
          <a:endParaRPr lang="fr-FR" sz="1400" kern="1200" dirty="0"/>
        </a:p>
      </dsp:txBody>
      <dsp:txXfrm>
        <a:off x="205356" y="399400"/>
        <a:ext cx="2178288" cy="321872"/>
      </dsp:txXfrm>
    </dsp:sp>
    <dsp:sp modelId="{D1EC74D1-8762-4EE4-894D-FD235964997E}">
      <dsp:nvSpPr>
        <dsp:cNvPr id="0" name=""/>
        <dsp:cNvSpPr/>
      </dsp:nvSpPr>
      <dsp:spPr>
        <a:xfrm>
          <a:off x="390685" y="778773"/>
          <a:ext cx="2615894" cy="341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Santé, action sociale</a:t>
          </a:r>
          <a:endParaRPr lang="fr-FR" sz="1400" kern="1200" dirty="0"/>
        </a:p>
      </dsp:txBody>
      <dsp:txXfrm>
        <a:off x="400699" y="788787"/>
        <a:ext cx="2178288" cy="321872"/>
      </dsp:txXfrm>
    </dsp:sp>
    <dsp:sp modelId="{8FFAD83C-77B2-4B5F-8CCE-695283417C8C}">
      <dsp:nvSpPr>
        <dsp:cNvPr id="0" name=""/>
        <dsp:cNvSpPr/>
      </dsp:nvSpPr>
      <dsp:spPr>
        <a:xfrm>
          <a:off x="586028" y="1168160"/>
          <a:ext cx="2615894" cy="3419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Distribution</a:t>
          </a:r>
          <a:endParaRPr lang="fr-FR" sz="1400" kern="1200" dirty="0"/>
        </a:p>
      </dsp:txBody>
      <dsp:txXfrm>
        <a:off x="596042" y="1178174"/>
        <a:ext cx="2178288" cy="321872"/>
      </dsp:txXfrm>
    </dsp:sp>
    <dsp:sp modelId="{FD699C0F-EE09-4B69-A354-AD62DBFB5B59}">
      <dsp:nvSpPr>
        <dsp:cNvPr id="0" name=""/>
        <dsp:cNvSpPr/>
      </dsp:nvSpPr>
      <dsp:spPr>
        <a:xfrm>
          <a:off x="781371" y="1557547"/>
          <a:ext cx="2615894" cy="3419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Transports</a:t>
          </a:r>
          <a:endParaRPr lang="fr-FR" sz="1400" kern="1200" dirty="0"/>
        </a:p>
      </dsp:txBody>
      <dsp:txXfrm>
        <a:off x="791385" y="1567561"/>
        <a:ext cx="2178288" cy="321872"/>
      </dsp:txXfrm>
    </dsp:sp>
    <dsp:sp modelId="{54316C28-8CDD-4960-8A68-6D63E46F8F6F}">
      <dsp:nvSpPr>
        <dsp:cNvPr id="0" name=""/>
        <dsp:cNvSpPr/>
      </dsp:nvSpPr>
      <dsp:spPr>
        <a:xfrm>
          <a:off x="2393659" y="249777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443662" y="249777"/>
        <a:ext cx="122229" cy="167232"/>
      </dsp:txXfrm>
    </dsp:sp>
    <dsp:sp modelId="{B50A2570-5F2B-4E0C-9AB0-7C18D24C55E2}">
      <dsp:nvSpPr>
        <dsp:cNvPr id="0" name=""/>
        <dsp:cNvSpPr/>
      </dsp:nvSpPr>
      <dsp:spPr>
        <a:xfrm>
          <a:off x="2589002" y="639164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639005" y="639164"/>
        <a:ext cx="122229" cy="167232"/>
      </dsp:txXfrm>
    </dsp:sp>
    <dsp:sp modelId="{F07BF7EA-F1C0-4D3B-925A-ED80C59AE04C}">
      <dsp:nvSpPr>
        <dsp:cNvPr id="0" name=""/>
        <dsp:cNvSpPr/>
      </dsp:nvSpPr>
      <dsp:spPr>
        <a:xfrm>
          <a:off x="2784344" y="1022852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834347" y="1022852"/>
        <a:ext cx="122229" cy="167232"/>
      </dsp:txXfrm>
    </dsp:sp>
    <dsp:sp modelId="{D72C3EB0-D708-43E7-9733-5D9E4400C65D}">
      <dsp:nvSpPr>
        <dsp:cNvPr id="0" name=""/>
        <dsp:cNvSpPr/>
      </dsp:nvSpPr>
      <dsp:spPr>
        <a:xfrm>
          <a:off x="2979687" y="1416038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3029690" y="1416038"/>
        <a:ext cx="122229" cy="167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72AB1-FCA4-4C6D-81D1-FC6F62D4A37D}">
      <dsp:nvSpPr>
        <dsp:cNvPr id="0" name=""/>
        <dsp:cNvSpPr/>
      </dsp:nvSpPr>
      <dsp:spPr>
        <a:xfrm>
          <a:off x="0" y="5054"/>
          <a:ext cx="3419775" cy="641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i="0" kern="1200" dirty="0" smtClean="0"/>
            <a:t>Quelques secteurs d’activité</a:t>
          </a:r>
          <a:br>
            <a:rPr lang="fr-FR" sz="1400" b="0" i="0" kern="1200" dirty="0" smtClean="0"/>
          </a:br>
          <a:r>
            <a:rPr lang="fr-FR" sz="1400" b="0" i="0" kern="1200" dirty="0" smtClean="0"/>
            <a:t> créateurs d’emploi </a:t>
          </a:r>
          <a:br>
            <a:rPr lang="fr-FR" sz="1400" b="0" i="0" kern="1200" dirty="0" smtClean="0"/>
          </a:br>
          <a:r>
            <a:rPr lang="fr-FR" sz="1400" b="0" i="0" kern="1200" dirty="0" smtClean="0"/>
            <a:t>à l’horizon de </a:t>
          </a:r>
          <a:r>
            <a:rPr lang="fr-FR" sz="1400" b="1" i="0" kern="1200" dirty="0" smtClean="0"/>
            <a:t>2030</a:t>
          </a:r>
          <a:r>
            <a:rPr lang="fr-FR" sz="1400" b="0" i="0" kern="1200" dirty="0" smtClean="0"/>
            <a:t> en Ile de France</a:t>
          </a:r>
          <a:endParaRPr lang="fr-FR" sz="1400" b="0" i="0" kern="1200" dirty="0"/>
        </a:p>
      </dsp:txBody>
      <dsp:txXfrm>
        <a:off x="31315" y="36369"/>
        <a:ext cx="3357145" cy="57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4A3E-45A4-4CDB-BA8F-22CCBD89057B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DDF3-7232-4648-9E6E-59BB6E8655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0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06/12/2021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608"/>
            <a:ext cx="4262004" cy="32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881"/>
            <a:ext cx="2152829" cy="16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968"/>
            <a:ext cx="755765" cy="581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riane.info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iew.genial.ly/60237d296d07560d174f781e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oie-professionnelle.ac-versailles.fr/semaine-des-lycees-professionne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oie-professionnelle.ac-versailles.fr/" TargetMode="External"/><Relationship Id="rId2" Type="http://schemas.openxmlformats.org/officeDocument/2006/relationships/hyperlink" Target="https://padlet.com/Voie_Professionnelle_Versailles/dd0bvsxy8hq0akm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nserjeunes.education.gouv.fr/diffusion/accuei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ietedugrandparis.fr/gpe/visiter-la-fabrique-du-metro" TargetMode="External"/><Relationship Id="rId3" Type="http://schemas.openxmlformats.org/officeDocument/2006/relationships/hyperlink" Target="https://www.defi-metiers.fr/breves/des-outils-pour-vous-guider-dans-les-metiers-du-grand-paris-express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channel/UCofh-A69kG5S0cxANpAYos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fa-academie-versailles.fr/7-le-cfa-academique/presentati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document/6047/download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fi-metiers.fr/tdb-bassins-emploi-formatio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3563888" y="2283718"/>
            <a:ext cx="5112568" cy="22477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Semaine de la </a:t>
            </a:r>
            <a:b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Voie Professionnelle</a:t>
            </a:r>
          </a:p>
          <a:p>
            <a:r>
              <a:rPr lang="fr-F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Bassin de Sud Essonne (91)</a:t>
            </a:r>
          </a:p>
          <a:p>
            <a:pPr algn="r"/>
            <a:endParaRPr lang="fr-FR" sz="2000" b="1" i="1" dirty="0" smtClean="0">
              <a:solidFill>
                <a:srgbClr val="7030A0"/>
              </a:solidFill>
            </a:endParaRPr>
          </a:p>
          <a:p>
            <a:pPr algn="r"/>
            <a:r>
              <a:rPr lang="fr-FR" sz="2000" b="1" i="1" dirty="0" smtClean="0">
                <a:solidFill>
                  <a:srgbClr val="7030A0"/>
                </a:solidFill>
              </a:rPr>
              <a:t>Décembre 2021</a:t>
            </a:r>
            <a:endParaRPr lang="fr-FR" sz="700" b="1" i="1" dirty="0">
              <a:solidFill>
                <a:srgbClr val="7030A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5763"/>
            <a:ext cx="1987296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exemples de métiers en évolution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7" y="1275605"/>
            <a:ext cx="1953929" cy="307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08" y="1232176"/>
            <a:ext cx="1826072" cy="311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229894"/>
            <a:ext cx="1965295" cy="312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663" y="1229894"/>
            <a:ext cx="1836985" cy="312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4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87853" y="993443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Portail Oriane de la Région Ile de France</a:t>
            </a:r>
          </a:p>
          <a:p>
            <a:r>
              <a:rPr lang="fr-FR" sz="1400" b="1" dirty="0">
                <a:solidFill>
                  <a:srgbClr val="0070C0"/>
                </a:solidFill>
                <a:hlinkClick r:id="rId2"/>
              </a:rPr>
              <a:t>https://www.oriane.info</a:t>
            </a:r>
            <a:r>
              <a:rPr lang="fr-FR" sz="1400" b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rgbClr val="0070C0"/>
                </a:solidFill>
              </a:rPr>
              <a:t> 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79662"/>
            <a:ext cx="6840760" cy="291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092280" y="2211710"/>
            <a:ext cx="1512168" cy="1512168"/>
          </a:xfrm>
        </p:spPr>
        <p:txBody>
          <a:bodyPr/>
          <a:lstStyle/>
          <a:p>
            <a:pPr algn="ctr"/>
            <a:r>
              <a:rPr lang="fr-FR" sz="1100" b="0" dirty="0" smtClean="0">
                <a:solidFill>
                  <a:srgbClr val="0000CC"/>
                </a:solidFill>
              </a:rPr>
              <a:t/>
            </a:r>
            <a:br>
              <a:rPr lang="fr-FR" sz="1100" b="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>La voie professionnelle : </a:t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/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b="0" dirty="0" smtClean="0">
                <a:solidFill>
                  <a:srgbClr val="0000CC"/>
                </a:solidFill>
                <a:hlinkClick r:id="rId2"/>
              </a:rPr>
              <a:t>https</a:t>
            </a:r>
            <a:r>
              <a:rPr lang="fr-FR" sz="1200" b="0" dirty="0">
                <a:solidFill>
                  <a:srgbClr val="0000CC"/>
                </a:solidFill>
                <a:hlinkClick r:id="rId2"/>
              </a:rPr>
              <a:t>://view.genial.ly/60237d296d07560d174f781e/</a:t>
            </a:r>
            <a:r>
              <a:rPr lang="fr-FR" sz="1200" b="0" dirty="0">
                <a:solidFill>
                  <a:srgbClr val="0000CC"/>
                </a:solidFill>
              </a:rPr>
              <a:t/>
            </a:r>
            <a:br>
              <a:rPr lang="fr-FR" sz="1200" b="0" dirty="0">
                <a:solidFill>
                  <a:srgbClr val="0000CC"/>
                </a:solidFill>
              </a:rPr>
            </a:br>
            <a:endParaRPr lang="fr-FR" sz="1200" b="0" dirty="0">
              <a:solidFill>
                <a:srgbClr val="0000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83" y="1731930"/>
            <a:ext cx="5378604" cy="29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437485" y="1378745"/>
            <a:ext cx="716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00CC"/>
                </a:solidFill>
                <a:hlinkClick r:id="rId4"/>
              </a:rPr>
              <a:t>https://</a:t>
            </a:r>
            <a:r>
              <a:rPr lang="fr-FR" sz="1200" b="1" u="sng" dirty="0" smtClean="0">
                <a:solidFill>
                  <a:srgbClr val="0000CC"/>
                </a:solidFill>
                <a:hlinkClick r:id="rId4"/>
              </a:rPr>
              <a:t>voie-professionnelle.ac-versailles.fr/semaine-des-lycees-professionnels</a:t>
            </a:r>
            <a:r>
              <a:rPr lang="fr-FR" sz="1200" u="sng" dirty="0" smtClean="0">
                <a:solidFill>
                  <a:srgbClr val="0000CC"/>
                </a:solidFill>
              </a:rPr>
              <a:t> </a:t>
            </a:r>
            <a:endParaRPr lang="fr-FR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454851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7030A0"/>
                </a:solidFill>
              </a:rPr>
              <a:t>P</a:t>
            </a:r>
            <a:r>
              <a:rPr lang="fr-FR" sz="1100" b="1" dirty="0" smtClean="0">
                <a:solidFill>
                  <a:srgbClr val="7030A0"/>
                </a:solidFill>
              </a:rPr>
              <a:t>adlet « </a:t>
            </a:r>
            <a:r>
              <a:rPr lang="fr-FR" sz="1100" b="1" dirty="0">
                <a:solidFill>
                  <a:srgbClr val="7030A0"/>
                </a:solidFill>
              </a:rPr>
              <a:t>Réussir mon parcours d'orientation dans la voie professionnelle </a:t>
            </a:r>
            <a:r>
              <a:rPr lang="fr-FR" sz="1100" b="1" dirty="0" smtClean="0">
                <a:solidFill>
                  <a:srgbClr val="7030A0"/>
                </a:solidFill>
              </a:rPr>
              <a:t>» : </a:t>
            </a:r>
            <a:r>
              <a:rPr lang="fr-FR" sz="1100" u="sng" dirty="0">
                <a:solidFill>
                  <a:srgbClr val="7030A0"/>
                </a:solidFill>
                <a:hlinkClick r:id="rId2"/>
              </a:rPr>
              <a:t>https://padlet.com/Voie_Professionnelle_Versailles/dd0bvsxy8hq0akms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79450" y="1414016"/>
            <a:ext cx="385956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Promotion des actions menées dans la voie professionnelle : </a:t>
            </a:r>
          </a:p>
          <a:p>
            <a:r>
              <a:rPr lang="fr-FR" sz="1100" u="sng" dirty="0" smtClean="0">
                <a:solidFill>
                  <a:srgbClr val="7030A0"/>
                </a:solidFill>
                <a:hlinkClick r:id="rId3"/>
              </a:rPr>
              <a:t>https</a:t>
            </a:r>
            <a:r>
              <a:rPr lang="fr-FR" sz="1100" u="sng" dirty="0">
                <a:solidFill>
                  <a:srgbClr val="7030A0"/>
                </a:solidFill>
                <a:hlinkClick r:id="rId3"/>
              </a:rPr>
              <a:t>://voie-professionnelle.ac-versailles.fr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09" y="2224292"/>
            <a:ext cx="482647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936" y="2224292"/>
            <a:ext cx="361806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2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9975" y="987574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La plateforme Inserjeunes</a:t>
            </a:r>
          </a:p>
          <a:p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https://www.inserjeunes.education.gouv.fr/diffusion/accueil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03" y="1635646"/>
            <a:ext cx="7144716" cy="301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6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79512" y="1354714"/>
            <a:ext cx="1203190" cy="10010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200" dirty="0" smtClean="0">
                <a:solidFill>
                  <a:srgbClr val="7030A0"/>
                </a:solidFill>
              </a:rPr>
              <a:t/>
            </a:r>
            <a:br>
              <a:rPr lang="fr-FR" sz="1200" dirty="0" smtClean="0">
                <a:solidFill>
                  <a:srgbClr val="7030A0"/>
                </a:solidFill>
              </a:rPr>
            </a:br>
            <a:r>
              <a:rPr lang="fr-FR" sz="1200" dirty="0" smtClean="0">
                <a:solidFill>
                  <a:srgbClr val="7030A0"/>
                </a:solidFill>
              </a:rPr>
              <a:t>Découvrir </a:t>
            </a:r>
            <a:r>
              <a:rPr lang="fr-FR" sz="1200" dirty="0">
                <a:solidFill>
                  <a:srgbClr val="7030A0"/>
                </a:solidFill>
              </a:rPr>
              <a:t>les métiers </a:t>
            </a:r>
            <a:r>
              <a:rPr lang="fr-FR" sz="1200" dirty="0" smtClean="0">
                <a:solidFill>
                  <a:srgbClr val="7030A0"/>
                </a:solidFill>
              </a:rPr>
              <a:t>du territoire du </a:t>
            </a:r>
            <a:r>
              <a:rPr lang="fr-FR" sz="1200" dirty="0">
                <a:solidFill>
                  <a:srgbClr val="7030A0"/>
                </a:solidFill>
              </a:rPr>
              <a:t>Grand Paris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94" y="669741"/>
            <a:ext cx="2193443" cy="300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251358" y="866034"/>
            <a:ext cx="3294366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3"/>
              </a:rPr>
              <a:t>https://www.defi-metiers.fr/breves/des-outils-pour-vous-guider-dans-les-metiers-du-grand-paris-express</a:t>
            </a:r>
            <a:r>
              <a:rPr lang="fr-FR" sz="788" b="1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8361" y="1541449"/>
            <a:ext cx="3240360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4"/>
              </a:rPr>
              <a:t>https://www.youtube.com/channel/UCofh-A69kG5S0cxANpAYosA</a:t>
            </a:r>
            <a:r>
              <a:rPr lang="fr-FR" sz="788" b="1" dirty="0"/>
              <a:t>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945" y="954582"/>
            <a:ext cx="1114375" cy="203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8" y="2875539"/>
            <a:ext cx="1958087" cy="173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797" y="2657360"/>
            <a:ext cx="2859782" cy="193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278361" y="2216864"/>
            <a:ext cx="3429000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8"/>
              </a:rPr>
              <a:t>https://www.societedugrandparis.fr/gpe/visiter-la-fabrique-du-metro</a:t>
            </a:r>
            <a:r>
              <a:rPr lang="fr-FR" sz="788" b="1" dirty="0"/>
              <a:t> </a:t>
            </a:r>
          </a:p>
        </p:txBody>
      </p:sp>
      <p:sp>
        <p:nvSpPr>
          <p:cNvPr id="20" name="Pentagon 47"/>
          <p:cNvSpPr/>
          <p:nvPr/>
        </p:nvSpPr>
        <p:spPr>
          <a:xfrm>
            <a:off x="1403648" y="53776"/>
            <a:ext cx="7380350" cy="544508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7"/>
          <p:cNvSpPr/>
          <p:nvPr/>
        </p:nvSpPr>
        <p:spPr>
          <a:xfrm>
            <a:off x="3853741" y="678536"/>
            <a:ext cx="4606692" cy="730958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après </a:t>
            </a:r>
            <a:r>
              <a:rPr lang="en-US" sz="1575" b="1" dirty="0"/>
              <a:t>la </a:t>
            </a:r>
            <a:r>
              <a:rPr lang="en-US" sz="1575" b="1" dirty="0" smtClean="0"/>
              <a:t>3ème dans le bassin d’éducation de </a:t>
            </a:r>
            <a:r>
              <a:rPr lang="en-US" sz="1575" b="1" dirty="0" err="1" smtClean="0">
                <a:solidFill>
                  <a:srgbClr val="0000CC"/>
                </a:solidFill>
              </a:rPr>
              <a:t>Sud</a:t>
            </a:r>
            <a:r>
              <a:rPr lang="en-US" sz="1575" b="1" dirty="0" smtClean="0">
                <a:solidFill>
                  <a:srgbClr val="0000CC"/>
                </a:solidFill>
              </a:rPr>
              <a:t> Essonne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8" name="Pentagon 32"/>
          <p:cNvSpPr/>
          <p:nvPr/>
        </p:nvSpPr>
        <p:spPr>
          <a:xfrm>
            <a:off x="3814769" y="1476760"/>
            <a:ext cx="460669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: </a:t>
            </a:r>
            <a:r>
              <a:rPr lang="fr-FR" sz="1575" b="1" dirty="0" smtClean="0">
                <a:solidFill>
                  <a:schemeClr val="bg1"/>
                </a:solidFill>
              </a:rPr>
              <a:t>bassin</a:t>
            </a:r>
            <a:r>
              <a:rPr lang="en-US" sz="1575" b="1" dirty="0" smtClean="0">
                <a:solidFill>
                  <a:schemeClr val="bg1"/>
                </a:solidFill>
              </a:rPr>
              <a:t> </a:t>
            </a:r>
            <a:r>
              <a:rPr lang="fr-FR" sz="1575" b="1" dirty="0" smtClean="0">
                <a:solidFill>
                  <a:schemeClr val="bg1"/>
                </a:solidFill>
              </a:rPr>
              <a:t>d’emploi</a:t>
            </a:r>
            <a:r>
              <a:rPr lang="en-US" sz="1575" b="1" dirty="0" smtClean="0">
                <a:solidFill>
                  <a:srgbClr val="0000CC"/>
                </a:solidFill>
              </a:rPr>
              <a:t/>
            </a:r>
            <a:br>
              <a:rPr lang="en-US" sz="1575" b="1" dirty="0" smtClean="0">
                <a:solidFill>
                  <a:srgbClr val="0000CC"/>
                </a:solidFill>
              </a:rPr>
            </a:br>
            <a:r>
              <a:rPr lang="en-US" sz="1575" b="1" dirty="0" err="1" smtClean="0">
                <a:solidFill>
                  <a:srgbClr val="0000CC"/>
                </a:solidFill>
              </a:rPr>
              <a:t>Sud</a:t>
            </a:r>
            <a:r>
              <a:rPr lang="en-US" sz="1575" b="1" dirty="0" smtClean="0">
                <a:solidFill>
                  <a:srgbClr val="0000CC"/>
                </a:solidFill>
              </a:rPr>
              <a:t> 91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9" name="Pentagon 37"/>
          <p:cNvSpPr/>
          <p:nvPr/>
        </p:nvSpPr>
        <p:spPr>
          <a:xfrm>
            <a:off x="3865863" y="2280617"/>
            <a:ext cx="4504503" cy="728539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>
                <a:solidFill>
                  <a:schemeClr val="bg1"/>
                </a:solidFill>
              </a:rPr>
              <a:t>Les métiers </a:t>
            </a:r>
            <a:r>
              <a:rPr lang="en-US" sz="1575" b="1" dirty="0" smtClean="0">
                <a:solidFill>
                  <a:schemeClr val="bg1"/>
                </a:solidFill>
              </a:rPr>
              <a:t>attendus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Parallelogram 28"/>
          <p:cNvSpPr/>
          <p:nvPr/>
        </p:nvSpPr>
        <p:spPr>
          <a:xfrm rot="16200000">
            <a:off x="3153410" y="702821"/>
            <a:ext cx="927497" cy="491133"/>
          </a:xfrm>
          <a:prstGeom prst="parallelogram">
            <a:avLst>
              <a:gd name="adj" fmla="val 39609"/>
            </a:avLst>
          </a:prstGeom>
          <a:solidFill>
            <a:srgbClr val="86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2" name="Parallelogram 33"/>
          <p:cNvSpPr/>
          <p:nvPr/>
        </p:nvSpPr>
        <p:spPr>
          <a:xfrm rot="16200000">
            <a:off x="3130379" y="1501019"/>
            <a:ext cx="928688" cy="491133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3" name="Parallelogram 38"/>
          <p:cNvSpPr/>
          <p:nvPr/>
        </p:nvSpPr>
        <p:spPr>
          <a:xfrm rot="16200000">
            <a:off x="3153411" y="2307780"/>
            <a:ext cx="927497" cy="490240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2693828" y="499230"/>
            <a:ext cx="677764" cy="728688"/>
          </a:xfrm>
          <a:prstGeom prst="rect">
            <a:avLst/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3147" y="1273219"/>
            <a:ext cx="677764" cy="730073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4150" y="2084706"/>
            <a:ext cx="677764" cy="72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15756" y="2931953"/>
            <a:ext cx="677764" cy="7617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Parallelogram 48"/>
          <p:cNvSpPr/>
          <p:nvPr/>
        </p:nvSpPr>
        <p:spPr>
          <a:xfrm rot="16200000">
            <a:off x="3139584" y="3143689"/>
            <a:ext cx="937181" cy="491133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23" name="Pentagon 47"/>
          <p:cNvSpPr/>
          <p:nvPr/>
        </p:nvSpPr>
        <p:spPr>
          <a:xfrm>
            <a:off x="3829250" y="3123289"/>
            <a:ext cx="4527083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57945550"/>
              </p:ext>
            </p:extLst>
          </p:nvPr>
        </p:nvGraphicFramePr>
        <p:xfrm>
          <a:off x="1475656" y="987574"/>
          <a:ext cx="7173997" cy="300256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93183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2040477">
                  <a:extLst>
                    <a:ext uri="{9D8B030D-6E8A-4147-A177-3AD203B41FA5}">
                      <a16:colId xmlns:a16="http://schemas.microsoft.com/office/drawing/2014/main" val="2622503113"/>
                    </a:ext>
                  </a:extLst>
                </a:gridCol>
                <a:gridCol w="1440337">
                  <a:extLst>
                    <a:ext uri="{9D8B030D-6E8A-4147-A177-3AD203B41FA5}">
                      <a16:colId xmlns:a16="http://schemas.microsoft.com/office/drawing/2014/main" val="4033055312"/>
                    </a:ext>
                  </a:extLst>
                </a:gridCol>
              </a:tblGrid>
              <a:tr h="1784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FORMATIONS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EPLE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Ville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ACC.SOINS-SERV.PERS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2NDE COMMUNE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Nelson-Mandela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ETAMPES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ANIMAT. ENFANCE&amp; PERSONNES AGEES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Nelson-Mandela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ETAMPES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41870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CONDUCT. TRANSP.ROUT.MARCHANDISES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Alexandre Denis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CERNY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DE L'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AERONAUTIQUE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2NDE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Alexandre Denis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CERNY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Nelson-Mandela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ETAMPES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9338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Nikola Tesla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DOURDAN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937160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Alexandre Denis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CERNY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85290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Geoffroy-Saint-Hilaire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ETAMPES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52496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Nikola Tesla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DOURDAN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666991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MET.MAIN.MATER.VEHIC.2NDE COMMUNE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Nikola Tesla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DOURDAN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04982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MET.PIL.MAINT.INST.AUTO.2NDE COMM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Nelson-Mandela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ETAMPES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54442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MET.PIL.MAINT.INST.AUTO.2NDE COMM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Nikola Tesla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DOURDAN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82867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Nelson-Mandela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ETAMPES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18139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Nikola Tesla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DOURDAN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28879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REPARATION DES CARROSSERIES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Alexandre Denis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CERNY</a:t>
                      </a:r>
                      <a:endParaRPr lang="fr-FR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20649"/>
                  </a:ext>
                </a:extLst>
              </a:tr>
            </a:tbl>
          </a:graphicData>
        </a:graphic>
      </p:graphicFrame>
      <p:sp>
        <p:nvSpPr>
          <p:cNvPr id="9" name="Pentagon 27"/>
          <p:cNvSpPr/>
          <p:nvPr/>
        </p:nvSpPr>
        <p:spPr>
          <a:xfrm>
            <a:off x="1331640" y="56496"/>
            <a:ext cx="7704856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présentes dans le bassin d’éducation après la 3ème </a:t>
            </a:r>
            <a:endParaRPr lang="en-US" sz="1575" b="1" dirty="0"/>
          </a:p>
        </p:txBody>
      </p:sp>
      <p:sp>
        <p:nvSpPr>
          <p:cNvPr id="2" name="Rectangle avec flèche vers la droite 1"/>
          <p:cNvSpPr/>
          <p:nvPr/>
        </p:nvSpPr>
        <p:spPr>
          <a:xfrm>
            <a:off x="143069" y="2128815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BAC PRO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113159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7"/>
          <p:cNvSpPr/>
          <p:nvPr/>
        </p:nvSpPr>
        <p:spPr>
          <a:xfrm>
            <a:off x="1331640" y="56496"/>
            <a:ext cx="7704856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présentes dans le bassin d’éducation après la 3ème </a:t>
            </a:r>
            <a:endParaRPr lang="en-US" sz="1575" b="1" dirty="0"/>
          </a:p>
        </p:txBody>
      </p:sp>
      <p:graphicFrame>
        <p:nvGraphicFramePr>
          <p:cNvPr id="5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790633"/>
              </p:ext>
            </p:extLst>
          </p:nvPr>
        </p:nvGraphicFramePr>
        <p:xfrm>
          <a:off x="1529881" y="1513359"/>
          <a:ext cx="7308373" cy="141732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38862">
                  <a:extLst>
                    <a:ext uri="{9D8B030D-6E8A-4147-A177-3AD203B41FA5}">
                      <a16:colId xmlns:a16="http://schemas.microsoft.com/office/drawing/2014/main" val="1151904376"/>
                    </a:ext>
                  </a:extLst>
                </a:gridCol>
                <a:gridCol w="2094122">
                  <a:extLst>
                    <a:ext uri="{9D8B030D-6E8A-4147-A177-3AD203B41FA5}">
                      <a16:colId xmlns:a16="http://schemas.microsoft.com/office/drawing/2014/main" val="4277427642"/>
                    </a:ext>
                  </a:extLst>
                </a:gridCol>
                <a:gridCol w="1475389">
                  <a:extLst>
                    <a:ext uri="{9D8B030D-6E8A-4147-A177-3AD203B41FA5}">
                      <a16:colId xmlns:a16="http://schemas.microsoft.com/office/drawing/2014/main" val="24063284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ACCOMPAG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EDUCATIF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PETITE ENFANCE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Nelson-Mandela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ETAMPES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83777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AERONAUTIQUE OPTION AVIONIQUE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Alexandre Denis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CERNY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87971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ASS. TECH. MILIEUX FAMIL.COLLECT.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Nelson-Mandela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ETAMPES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294837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ELECTRICIEN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Nelson-Mandela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ETAMPES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85067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EQUIPIER POLYVALENT DU COMMERCE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Nelson-Mandela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ETAMPES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83227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MAINT.VEHIC.OPTA VOIT.PARTICUL.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Alexandre Denis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CERNY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30510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OPERATEUR/OPERATRICE LOGISTIQUE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Alexandre Denis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CERNY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85070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REPARATION DES CARROSSERIES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Alexandre Denis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CERNY</a:t>
                      </a:r>
                      <a:endParaRPr lang="fr-FR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378600"/>
                  </a:ext>
                </a:extLst>
              </a:tr>
            </a:tbl>
          </a:graphicData>
        </a:graphic>
      </p:graphicFrame>
      <p:sp>
        <p:nvSpPr>
          <p:cNvPr id="6" name="Rectangle avec flèche vers la droite 5"/>
          <p:cNvSpPr/>
          <p:nvPr/>
        </p:nvSpPr>
        <p:spPr>
          <a:xfrm>
            <a:off x="251520" y="1861979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CAP</a:t>
            </a:r>
            <a:endParaRPr lang="fr-FR" sz="1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517646" y="3407847"/>
            <a:ext cx="7320608" cy="507831"/>
          </a:xfrm>
          <a:prstGeom prst="rect">
            <a:avLst/>
          </a:prstGeom>
          <a:solidFill>
            <a:srgbClr val="FF99CC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Certaines formations peuvent être proposées en apprentissage dans les lycées :</a:t>
            </a:r>
          </a:p>
          <a:p>
            <a:endParaRPr lang="fr-FR" sz="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cfa-academie-versailles.fr/7-le-cfa-academique/presentation</a:t>
            </a:r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49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52767"/>
              </p:ext>
            </p:extLst>
          </p:nvPr>
        </p:nvGraphicFramePr>
        <p:xfrm>
          <a:off x="1337384" y="1275606"/>
          <a:ext cx="7271860" cy="2288914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3311420">
                  <a:extLst>
                    <a:ext uri="{9D8B030D-6E8A-4147-A177-3AD203B41FA5}">
                      <a16:colId xmlns:a16="http://schemas.microsoft.com/office/drawing/2014/main" val="235148187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 smtClean="0">
                          <a:effectLst/>
                        </a:rPr>
                        <a:t>FORMATIONS par familles</a:t>
                      </a:r>
                      <a:r>
                        <a:rPr lang="fr-FR" sz="1050" b="1" u="none" strike="noStrike" baseline="0" dirty="0" smtClean="0">
                          <a:effectLst/>
                        </a:rPr>
                        <a:t> de métiers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Diplômes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MÉTIERS DE LA RELATION CLIENT</a:t>
                      </a:r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AGEC (commerce) 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PVOC (Vente) , Métiers de l’accueil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3215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MÉTIERS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 L'AÉRONAUTIQUE</a:t>
                      </a:r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Aéronautique (3 options), Aviation générale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2703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MÉTIERS</a:t>
                      </a:r>
                      <a:r>
                        <a:rPr lang="it-IT" sz="90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DE LA </a:t>
                      </a:r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GESTION ADMINISTRATIVE DU TRANSPORT</a:t>
                      </a:r>
                      <a:r>
                        <a:rPr lang="it-IT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ET DE LA LOGISTIQUE </a:t>
                      </a:r>
                      <a:endParaRPr lang="it-IT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AGOrA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Logistique, Organisation de Transport de Marchandises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MÉTIERS</a:t>
                      </a:r>
                      <a:r>
                        <a:rPr lang="fr-FR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DE LA</a:t>
                      </a:r>
                      <a:r>
                        <a:rPr lang="fr-F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MAINTENANCE</a:t>
                      </a:r>
                      <a:r>
                        <a:rPr lang="fr-FR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DES</a:t>
                      </a:r>
                      <a:r>
                        <a:rPr lang="fr-F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MATÉRIELS ET DES VÉHICULES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Maintenance des véhicules option A, B ou C, Bac Pro des Matériels option A, B ou C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328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MÉTIERS DU PILOTAGE ET DE LA MAINTENANCE DES MATÉRIELS D’INSTALLATION</a:t>
                      </a:r>
                      <a:r>
                        <a:rPr lang="fr-FR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AUTOMATISÉES </a:t>
                      </a:r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PLP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Technicien de scierie,  Maintenance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Équipements Industriels, Procédés chimie-eau et papiers cartons…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37955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MÉTIERS DU NUMÉRIQUE ET DE LA TRANSITION ÉNERGÉTIQUE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Métiers Électricité et Environnements Connectés, Métiers du froid, Systèmes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énergétiques et climatique,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Systèmes Numériques (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A,B,C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</a:tbl>
          </a:graphicData>
        </a:graphic>
      </p:graphicFrame>
      <p:sp>
        <p:nvSpPr>
          <p:cNvPr id="11" name="Pentagon 27"/>
          <p:cNvSpPr/>
          <p:nvPr/>
        </p:nvSpPr>
        <p:spPr>
          <a:xfrm>
            <a:off x="1230282" y="181750"/>
            <a:ext cx="7486065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diplômes préparés par familles de métiers</a:t>
            </a:r>
            <a:endParaRPr lang="en-US" sz="1575" b="1" dirty="0"/>
          </a:p>
        </p:txBody>
      </p:sp>
      <p:sp>
        <p:nvSpPr>
          <p:cNvPr id="25" name="Rectangle 24"/>
          <p:cNvSpPr/>
          <p:nvPr/>
        </p:nvSpPr>
        <p:spPr>
          <a:xfrm>
            <a:off x="2051720" y="4023515"/>
            <a:ext cx="64077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Familles de métiers   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eduscol.education.fr/document/6047/download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fr-FR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32"/>
          <p:cNvSpPr/>
          <p:nvPr/>
        </p:nvSpPr>
        <p:spPr>
          <a:xfrm>
            <a:off x="1187624" y="135340"/>
            <a:ext cx="7577282" cy="55972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dans le bassin d’emploi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4514465"/>
            <a:ext cx="61119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www.defi-metiers.fr/tdb-bassins-emploi-formation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56675"/>
            <a:ext cx="8513386" cy="366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1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9792" y="1131590"/>
            <a:ext cx="61861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</a:t>
            </a:r>
            <a:r>
              <a:rPr lang="fr-FR" sz="1400" b="1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BMO</a:t>
            </a: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  </a:t>
            </a:r>
            <a:r>
              <a:rPr lang="fr-FR" sz="12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fr-FR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://statistiques.pole-emploi.org/bmo/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entagon 32"/>
          <p:cNvSpPr/>
          <p:nvPr/>
        </p:nvSpPr>
        <p:spPr>
          <a:xfrm>
            <a:off x="2384163" y="110111"/>
            <a:ext cx="6319756" cy="400036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Les métiers attendus dans le bassin économique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71551"/>
            <a:ext cx="1414459" cy="17281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88" y="2499744"/>
            <a:ext cx="8703919" cy="240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7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0" y="2499742"/>
            <a:ext cx="723900" cy="695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ZoneTexte 10"/>
          <p:cNvSpPr txBox="1"/>
          <p:nvPr/>
        </p:nvSpPr>
        <p:spPr>
          <a:xfrm>
            <a:off x="95424" y="4248785"/>
            <a:ext cx="388580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i="1" dirty="0" smtClean="0"/>
              <a:t>Source :</a:t>
            </a:r>
          </a:p>
          <a:p>
            <a:r>
              <a:rPr lang="fr-FR" sz="1000" i="1" dirty="0" smtClean="0"/>
              <a:t>ADECCO Analytics / Pôle Emploi BMO / INSEE - 3</a:t>
            </a:r>
            <a:r>
              <a:rPr lang="fr-FR" sz="1000" i="1" baseline="30000" dirty="0" smtClean="0"/>
              <a:t>ème</a:t>
            </a:r>
            <a:r>
              <a:rPr lang="fr-FR" sz="1000" i="1" dirty="0" smtClean="0"/>
              <a:t> trim.2020</a:t>
            </a:r>
            <a:endParaRPr lang="fr-FR" sz="10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51195" y="4876006"/>
            <a:ext cx="3716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/>
              <a:t>* Au 3 </a:t>
            </a:r>
            <a:r>
              <a:rPr lang="fr-FR" sz="800" i="1" dirty="0" err="1" smtClean="0"/>
              <a:t>ème</a:t>
            </a:r>
            <a:r>
              <a:rPr lang="fr-FR" sz="800" i="1" dirty="0" smtClean="0"/>
              <a:t> trim. 2020 (et évolution sur 1 an)</a:t>
            </a:r>
            <a:endParaRPr lang="fr-FR" sz="800" i="1" dirty="0"/>
          </a:p>
        </p:txBody>
      </p:sp>
      <p:sp>
        <p:nvSpPr>
          <p:cNvPr id="17" name="Pentagon 32"/>
          <p:cNvSpPr/>
          <p:nvPr/>
        </p:nvSpPr>
        <p:spPr>
          <a:xfrm>
            <a:off x="1403648" y="89330"/>
            <a:ext cx="7300271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/>
              <a:t>Quelles perspectives dans votre département ?</a:t>
            </a:r>
            <a:endParaRPr lang="en-US" sz="1575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me 13"/>
          <p:cNvGraphicFramePr/>
          <p:nvPr>
            <p:extLst/>
          </p:nvPr>
        </p:nvGraphicFramePr>
        <p:xfrm>
          <a:off x="4136934" y="699543"/>
          <a:ext cx="4909307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716" y="1734155"/>
            <a:ext cx="2893943" cy="1837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2" y="837463"/>
            <a:ext cx="874913" cy="98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domaines porteurs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1" y="1059582"/>
            <a:ext cx="49585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27124" y="4213225"/>
            <a:ext cx="4788602" cy="4154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https://www.strategie.gouv.fr/sites/strategie.gouv.fr/files/atoms/files/fs-2021-na-101-cartographie-competences-metiers-mai.pdf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98350" y="4213225"/>
            <a:ext cx="2880320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0000FF"/>
                </a:solidFill>
              </a:rPr>
              <a:t>Prospective des Métiers et Qualifications </a:t>
            </a:r>
            <a:br>
              <a:rPr lang="fr-FR" sz="1100" i="1" dirty="0" smtClean="0">
                <a:solidFill>
                  <a:srgbClr val="0000FF"/>
                </a:solidFill>
              </a:rPr>
            </a:br>
            <a:r>
              <a:rPr lang="fr-FR" sz="1100" i="1" dirty="0" smtClean="0">
                <a:solidFill>
                  <a:srgbClr val="0000FF"/>
                </a:solidFill>
              </a:rPr>
              <a:t>Source </a:t>
            </a:r>
            <a:r>
              <a:rPr lang="fr-FR" sz="1100" i="1" dirty="0" err="1" smtClean="0">
                <a:solidFill>
                  <a:srgbClr val="0000FF"/>
                </a:solidFill>
              </a:rPr>
              <a:t>DARES</a:t>
            </a:r>
            <a:r>
              <a:rPr lang="fr-FR" sz="1100" i="1" dirty="0" smtClean="0">
                <a:solidFill>
                  <a:srgbClr val="0000FF"/>
                </a:solidFill>
              </a:rPr>
              <a:t> France Stratégie</a:t>
            </a:r>
            <a:endParaRPr lang="fr-FR" sz="1100" i="1" dirty="0">
              <a:solidFill>
                <a:srgbClr val="0000FF"/>
              </a:solidFill>
            </a:endParaRPr>
          </a:p>
        </p:txBody>
      </p:sp>
      <p:graphicFrame>
        <p:nvGraphicFramePr>
          <p:cNvPr id="10" name="Diagramme 9"/>
          <p:cNvGraphicFramePr/>
          <p:nvPr>
            <p:extLst/>
          </p:nvPr>
        </p:nvGraphicFramePr>
        <p:xfrm>
          <a:off x="5433588" y="2180076"/>
          <a:ext cx="3397266" cy="189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/>
          <p:cNvGraphicFramePr/>
          <p:nvPr>
            <p:extLst/>
          </p:nvPr>
        </p:nvGraphicFramePr>
        <p:xfrm>
          <a:off x="5326412" y="982520"/>
          <a:ext cx="3419775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Flèche vers le bas 13"/>
          <p:cNvSpPr/>
          <p:nvPr/>
        </p:nvSpPr>
        <p:spPr>
          <a:xfrm>
            <a:off x="6660232" y="1685815"/>
            <a:ext cx="471989" cy="4509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2c7ddd52-0a06-43b1-a35c-dcb15ea2e3f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737</Words>
  <Application>Microsoft Office PowerPoint</Application>
  <PresentationFormat>Affichage à l'écran (16:9)</PresentationFormat>
  <Paragraphs>167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Wingdings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La voie professionnelle :   https://view.genial.ly/60237d296d07560d174f781e/ </vt:lpstr>
      <vt:lpstr>Présentation PowerPoint</vt:lpstr>
      <vt:lpstr>Présentation PowerPoint</vt:lpstr>
      <vt:lpstr> Découvrir les métiers du territoire du Grand Paris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Frederic Dupuis</cp:lastModifiedBy>
  <cp:revision>181</cp:revision>
  <dcterms:created xsi:type="dcterms:W3CDTF">2020-03-05T15:21:24Z</dcterms:created>
  <dcterms:modified xsi:type="dcterms:W3CDTF">2021-12-06T09:13:02Z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