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7" r:id="rId21"/>
    <p:sldId id="278" r:id="rId22"/>
    <p:sldId id="279" r:id="rId23"/>
    <p:sldId id="280" r:id="rId24"/>
    <p:sldId id="281" r:id="rId25"/>
    <p:sldId id="282" r:id="rId26"/>
    <p:sldId id="283" r:id="rId27"/>
    <p:sldId id="284" r:id="rId28"/>
    <p:sldId id="285"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16" r:id="rId50"/>
    <p:sldId id="309" r:id="rId51"/>
    <p:sldId id="310" r:id="rId52"/>
    <p:sldId id="311" r:id="rId53"/>
    <p:sldId id="312" r:id="rId54"/>
    <p:sldId id="317" r:id="rId55"/>
    <p:sldId id="318" r:id="rId56"/>
    <p:sldId id="313" r:id="rId57"/>
    <p:sldId id="314" r:id="rId58"/>
    <p:sldId id="315" r:id="rId59"/>
  </p:sldIdLst>
  <p:sldSz cx="14630400" cy="8229600"/>
  <p:notesSz cx="8229600" cy="14630400"/>
  <p:embeddedFontLst>
    <p:embeddedFont>
      <p:font typeface="Arial Rounded MT Bold" panose="020F0704030504030204" pitchFamily="34" charset="0"/>
      <p:regular r:id="rId61"/>
    </p:embeddedFont>
    <p:embeddedFont>
      <p:font typeface="Kanit Light" panose="020B0604020202020204" charset="0"/>
      <p:regular r:id="rId62"/>
    </p:embeddedFont>
    <p:embeddedFont>
      <p:font typeface="Marianne" panose="02000000000000000000" pitchFamily="50" charset="0"/>
      <p:regular r:id="rId63"/>
      <p:italic r:id="rId64"/>
      <p:boldItalic r:id="rId65"/>
    </p:embeddedFont>
    <p:embeddedFont>
      <p:font typeface="Marianne ExtraBold" panose="02000000000000000000" pitchFamily="50" charset="0"/>
      <p:bold r:id="rId66"/>
      <p:boldItalic r:id="rId67"/>
    </p:embeddedFont>
    <p:embeddedFont>
      <p:font typeface="Martel Sans" panose="020B0604020202020204" charset="0"/>
      <p:regular r:id="rId68"/>
    </p:embeddedFont>
    <p:embeddedFont>
      <p:font typeface="Montserrat" panose="00000500000000000000" pitchFamily="2" charset="0"/>
      <p:regular r:id="rId69"/>
      <p:bold r:id="rId70"/>
      <p:italic r:id="rId71"/>
      <p:boldItalic r:id="rId72"/>
    </p:embeddedFont>
    <p:embeddedFont>
      <p:font typeface="Montserrat Bold" panose="00000800000000000000" pitchFamily="2" charset="0"/>
      <p:bold r:id="rId73"/>
    </p:embeddedFont>
    <p:embeddedFont>
      <p:font typeface="Nunito Sans" pitchFamily="2" charset="0"/>
      <p:regular r:id="rId74"/>
      <p:bold r:id="rId75"/>
      <p:italic r:id="rId76"/>
      <p:boldItalic r:id="rId77"/>
    </p:embeddedFont>
    <p:embeddedFont>
      <p:font typeface="Nunito Sans Bold" pitchFamily="2" charset="0"/>
      <p:bold r:id="rId78"/>
    </p:embeddedFont>
    <p:embeddedFont>
      <p:font typeface="Open Sans" panose="020B0606030504020204" pitchFamily="34" charset="0"/>
      <p:regular r:id="rId79"/>
      <p:bold r:id="rId80"/>
      <p:italic r:id="rId81"/>
      <p:boldItalic r:id="rId82"/>
    </p:embeddedFont>
    <p:embeddedFont>
      <p:font typeface="Open Sans Bold" panose="020B0806030504020204" pitchFamily="34" charset="0"/>
      <p:bold r:id="rId83"/>
    </p:embeddedFont>
    <p:embeddedFont>
      <p:font typeface="Raleway" pitchFamily="2" charset="0"/>
      <p:regular r:id="rId84"/>
      <p:bold r:id="rId85"/>
      <p:italic r:id="rId86"/>
      <p:boldItalic r:id="rId87"/>
    </p:embeddedFont>
  </p:embeddedFontLst>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4608">
          <p15:clr>
            <a:srgbClr val="A4A3A4"/>
          </p15:clr>
        </p15:guide>
        <p15:guide id="2" orient="horz" pos="25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6" autoAdjust="0"/>
    <p:restoredTop sz="85044" autoAdjust="0"/>
  </p:normalViewPr>
  <p:slideViewPr>
    <p:cSldViewPr snapToGrid="0" snapToObjects="1">
      <p:cViewPr>
        <p:scale>
          <a:sx n="50" d="100"/>
          <a:sy n="50" d="100"/>
        </p:scale>
        <p:origin x="912" y="-36"/>
      </p:cViewPr>
      <p:guideLst>
        <p:guide pos="4608"/>
        <p:guide orient="horz" pos="25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30A80-B367-E74F-A654-7F9375D5D59F}" type="doc">
      <dgm:prSet loTypeId="urn:microsoft.com/office/officeart/2005/8/layout/arrow2#1" loCatId="" qsTypeId="urn:microsoft.com/office/officeart/2005/8/quickstyle/simple1#3" qsCatId="simple" csTypeId="urn:microsoft.com/office/officeart/2005/8/colors/accent1_2" csCatId="accent1" phldr="1"/>
      <dgm:spPr bwMode="auto"/>
    </dgm:pt>
    <dgm:pt modelId="{3A61B8D9-0D6E-7D4C-918B-44842CDE3356}">
      <dgm:prSet phldrT="[Texte]"/>
      <dgm:spPr bwMode="auto"/>
      <dgm:t>
        <a:bodyPr/>
        <a:lstStyle/>
        <a:p>
          <a:pPr>
            <a:defRPr/>
          </a:pPr>
          <a:r>
            <a:rPr lang="fr-FR"/>
            <a:t>Introspection, test Oriane</a:t>
          </a:r>
          <a:endParaRPr/>
        </a:p>
      </dgm:t>
    </dgm:pt>
    <dgm:pt modelId="{06925617-89BC-A642-9755-16D33EDFFE41}" type="parTrans" cxnId="{E4AEC42C-FA58-4346-9CFC-E135797BA049}">
      <dgm:prSet/>
      <dgm:spPr bwMode="auto"/>
      <dgm:t>
        <a:bodyPr/>
        <a:lstStyle/>
        <a:p>
          <a:pPr>
            <a:defRPr/>
          </a:pPr>
          <a:endParaRPr lang="fr-FR"/>
        </a:p>
      </dgm:t>
    </dgm:pt>
    <dgm:pt modelId="{2B925830-0282-6042-8773-88851D460BF5}" type="sibTrans" cxnId="{E4AEC42C-FA58-4346-9CFC-E135797BA049}">
      <dgm:prSet/>
      <dgm:spPr bwMode="auto"/>
      <dgm:t>
        <a:bodyPr/>
        <a:lstStyle/>
        <a:p>
          <a:pPr>
            <a:defRPr/>
          </a:pPr>
          <a:endParaRPr lang="fr-FR"/>
        </a:p>
      </dgm:t>
    </dgm:pt>
    <dgm:pt modelId="{CDFA55BB-014E-9847-A0B4-7A7467FB3111}">
      <dgm:prSet phldrT="[Texte]"/>
      <dgm:spPr bwMode="auto"/>
      <dgm:t>
        <a:bodyPr/>
        <a:lstStyle/>
        <a:p>
          <a:pPr>
            <a:defRPr/>
          </a:pPr>
          <a:r>
            <a:rPr lang="fr-FR"/>
            <a:t>Etude approfondie des possibilités de poursuite d'études (CS, BTS, Licence, BUT, FCIL etc...)</a:t>
          </a:r>
          <a:endParaRPr/>
        </a:p>
      </dgm:t>
    </dgm:pt>
    <dgm:pt modelId="{4391C308-F6D4-CF48-A781-EC24905B329E}" type="parTrans" cxnId="{0667020F-9EB5-904F-931A-2F95F01FF789}">
      <dgm:prSet/>
      <dgm:spPr bwMode="auto"/>
      <dgm:t>
        <a:bodyPr/>
        <a:lstStyle/>
        <a:p>
          <a:pPr>
            <a:defRPr/>
          </a:pPr>
          <a:endParaRPr lang="fr-FR"/>
        </a:p>
      </dgm:t>
    </dgm:pt>
    <dgm:pt modelId="{D15ACA36-28F3-DE45-91F4-42D2EF08BA2B}" type="sibTrans" cxnId="{0667020F-9EB5-904F-931A-2F95F01FF789}">
      <dgm:prSet/>
      <dgm:spPr bwMode="auto"/>
      <dgm:t>
        <a:bodyPr/>
        <a:lstStyle/>
        <a:p>
          <a:pPr>
            <a:defRPr/>
          </a:pPr>
          <a:endParaRPr lang="fr-FR"/>
        </a:p>
      </dgm:t>
    </dgm:pt>
    <dgm:pt modelId="{30AB86BB-A9A2-C643-8659-6684744A1B66}">
      <dgm:prSet phldrT="[Texte]"/>
      <dgm:spPr bwMode="auto"/>
      <dgm:t>
        <a:bodyPr/>
        <a:lstStyle/>
        <a:p>
          <a:pPr>
            <a:defRPr/>
          </a:pPr>
          <a:r>
            <a:rPr lang="fr-FR"/>
            <a:t>Calendrier parcoursup, identification des étapes clés</a:t>
          </a:r>
          <a:endParaRPr/>
        </a:p>
      </dgm:t>
    </dgm:pt>
    <dgm:pt modelId="{8835AA8D-1D57-B742-807C-01FA3947EDA4}" type="parTrans" cxnId="{100B10B7-19FB-8942-9BDD-E1BC874C4FF9}">
      <dgm:prSet/>
      <dgm:spPr bwMode="auto"/>
      <dgm:t>
        <a:bodyPr/>
        <a:lstStyle/>
        <a:p>
          <a:pPr>
            <a:defRPr/>
          </a:pPr>
          <a:endParaRPr lang="fr-FR"/>
        </a:p>
      </dgm:t>
    </dgm:pt>
    <dgm:pt modelId="{BD40D814-D0DD-2146-B8EB-886B342876A4}" type="sibTrans" cxnId="{100B10B7-19FB-8942-9BDD-E1BC874C4FF9}">
      <dgm:prSet/>
      <dgm:spPr bwMode="auto"/>
      <dgm:t>
        <a:bodyPr/>
        <a:lstStyle/>
        <a:p>
          <a:pPr>
            <a:defRPr/>
          </a:pPr>
          <a:endParaRPr lang="fr-FR"/>
        </a:p>
      </dgm:t>
    </dgm:pt>
    <dgm:pt modelId="{763B940B-EB85-734A-8902-495EDDCD9A73}">
      <dgm:prSet phldrT="[Texte]"/>
      <dgm:spPr bwMode="auto"/>
      <dgm:t>
        <a:bodyPr/>
        <a:lstStyle/>
        <a:p>
          <a:pPr>
            <a:defRPr/>
          </a:pPr>
          <a:r>
            <a:rPr lang="fr-FR"/>
            <a:t>Recherche de stage</a:t>
          </a:r>
          <a:endParaRPr/>
        </a:p>
      </dgm:t>
    </dgm:pt>
    <dgm:pt modelId="{710D3D40-5192-6F47-BB84-9D444D539E84}" type="parTrans" cxnId="{C57F138F-C141-914B-BF70-E796630AF3D1}">
      <dgm:prSet/>
      <dgm:spPr bwMode="auto"/>
      <dgm:t>
        <a:bodyPr/>
        <a:lstStyle/>
        <a:p>
          <a:pPr>
            <a:defRPr/>
          </a:pPr>
          <a:endParaRPr lang="fr-FR"/>
        </a:p>
      </dgm:t>
    </dgm:pt>
    <dgm:pt modelId="{8B278C20-0165-FB4E-8FC6-1B9599E08D65}" type="sibTrans" cxnId="{C57F138F-C141-914B-BF70-E796630AF3D1}">
      <dgm:prSet/>
      <dgm:spPr bwMode="auto"/>
      <dgm:t>
        <a:bodyPr/>
        <a:lstStyle/>
        <a:p>
          <a:pPr>
            <a:defRPr/>
          </a:pPr>
          <a:endParaRPr lang="fr-FR"/>
        </a:p>
      </dgm:t>
    </dgm:pt>
    <dgm:pt modelId="{54D32DAE-4319-0E42-9970-E8F2A6002424}">
      <dgm:prSet phldrT="[Texte]"/>
      <dgm:spPr bwMode="auto"/>
      <dgm:t>
        <a:bodyPr/>
        <a:lstStyle/>
        <a:p>
          <a:pPr>
            <a:defRPr/>
          </a:pPr>
          <a:r>
            <a:rPr lang="fr-FR"/>
            <a:t>dispositif avenir Pro</a:t>
          </a:r>
          <a:endParaRPr/>
        </a:p>
      </dgm:t>
    </dgm:pt>
    <dgm:pt modelId="{E26141AB-5EFC-CF42-85AD-C0089742E965}" type="parTrans" cxnId="{CB5E7C97-33DB-5440-97A6-81AA6648BC78}">
      <dgm:prSet/>
      <dgm:spPr bwMode="auto"/>
      <dgm:t>
        <a:bodyPr/>
        <a:lstStyle/>
        <a:p>
          <a:pPr>
            <a:defRPr/>
          </a:pPr>
          <a:endParaRPr lang="fr-FR"/>
        </a:p>
      </dgm:t>
    </dgm:pt>
    <dgm:pt modelId="{AE812317-7642-6C45-9F16-789CAED3CAA0}" type="sibTrans" cxnId="{CB5E7C97-33DB-5440-97A6-81AA6648BC78}">
      <dgm:prSet/>
      <dgm:spPr bwMode="auto"/>
      <dgm:t>
        <a:bodyPr/>
        <a:lstStyle/>
        <a:p>
          <a:pPr>
            <a:defRPr/>
          </a:pPr>
          <a:endParaRPr lang="fr-FR"/>
        </a:p>
      </dgm:t>
    </dgm:pt>
    <dgm:pt modelId="{F70458F9-8186-D047-97A2-88C9124D5D2D}" type="pres">
      <dgm:prSet presAssocID="{58130A80-B367-E74F-A654-7F9375D5D59F}" presName="arrowDiagram" presStyleCnt="0">
        <dgm:presLayoutVars>
          <dgm:chMax val="5"/>
          <dgm:dir/>
          <dgm:resizeHandles val="exact"/>
        </dgm:presLayoutVars>
      </dgm:prSet>
      <dgm:spPr bwMode="auto"/>
    </dgm:pt>
    <dgm:pt modelId="{F2A4D3FB-2963-9944-AE83-9DD47CDCEDCF}" type="pres">
      <dgm:prSet presAssocID="{58130A80-B367-E74F-A654-7F9375D5D59F}" presName="arrow" presStyleLbl="bgShp" presStyleIdx="0" presStyleCnt="1"/>
      <dgm:spPr bwMode="auto"/>
    </dgm:pt>
    <dgm:pt modelId="{8CE12F55-489F-5241-B684-B42CF5EC8864}" type="pres">
      <dgm:prSet presAssocID="{58130A80-B367-E74F-A654-7F9375D5D59F}" presName="arrowDiagram5" presStyleCnt="0"/>
      <dgm:spPr bwMode="auto"/>
    </dgm:pt>
    <dgm:pt modelId="{CC985AF5-9E8B-B04D-93B6-85289DAD44A0}" type="pres">
      <dgm:prSet presAssocID="{3A61B8D9-0D6E-7D4C-918B-44842CDE3356}" presName="bullet5a" presStyleLbl="node1" presStyleIdx="0" presStyleCnt="5"/>
      <dgm:spPr bwMode="auto"/>
    </dgm:pt>
    <dgm:pt modelId="{850AAA89-996C-8744-BC1D-63D324708EB8}" type="pres">
      <dgm:prSet presAssocID="{3A61B8D9-0D6E-7D4C-918B-44842CDE3356}" presName="textBox5a" presStyleLbl="revTx" presStyleIdx="0" presStyleCnt="5">
        <dgm:presLayoutVars>
          <dgm:bulletEnabled val="1"/>
        </dgm:presLayoutVars>
      </dgm:prSet>
      <dgm:spPr bwMode="auto"/>
    </dgm:pt>
    <dgm:pt modelId="{5730B61B-ED6E-9545-9111-DE3C3B0528C8}" type="pres">
      <dgm:prSet presAssocID="{CDFA55BB-014E-9847-A0B4-7A7467FB3111}" presName="bullet5b" presStyleLbl="node1" presStyleIdx="1" presStyleCnt="5"/>
      <dgm:spPr bwMode="auto"/>
    </dgm:pt>
    <dgm:pt modelId="{02D172F5-1792-BD4A-936A-6796528CBC39}" type="pres">
      <dgm:prSet presAssocID="{CDFA55BB-014E-9847-A0B4-7A7467FB3111}" presName="textBox5b" presStyleLbl="revTx" presStyleIdx="1" presStyleCnt="5">
        <dgm:presLayoutVars>
          <dgm:bulletEnabled val="1"/>
        </dgm:presLayoutVars>
      </dgm:prSet>
      <dgm:spPr bwMode="auto"/>
    </dgm:pt>
    <dgm:pt modelId="{26929909-A16C-E547-AA84-980D101C4CFC}" type="pres">
      <dgm:prSet presAssocID="{30AB86BB-A9A2-C643-8659-6684744A1B66}" presName="bullet5c" presStyleLbl="node1" presStyleIdx="2" presStyleCnt="5"/>
      <dgm:spPr bwMode="auto"/>
    </dgm:pt>
    <dgm:pt modelId="{40D40B58-A631-A64F-A464-1D8068A1F2C5}" type="pres">
      <dgm:prSet presAssocID="{30AB86BB-A9A2-C643-8659-6684744A1B66}" presName="textBox5c" presStyleLbl="revTx" presStyleIdx="2" presStyleCnt="5">
        <dgm:presLayoutVars>
          <dgm:bulletEnabled val="1"/>
        </dgm:presLayoutVars>
      </dgm:prSet>
      <dgm:spPr bwMode="auto"/>
    </dgm:pt>
    <dgm:pt modelId="{F627AF78-F53A-DF40-B342-D621ADF03E97}" type="pres">
      <dgm:prSet presAssocID="{763B940B-EB85-734A-8902-495EDDCD9A73}" presName="bullet5d" presStyleLbl="node1" presStyleIdx="3" presStyleCnt="5"/>
      <dgm:spPr bwMode="auto"/>
    </dgm:pt>
    <dgm:pt modelId="{816FE5CF-7A60-5F43-9202-B34C397CDC77}" type="pres">
      <dgm:prSet presAssocID="{763B940B-EB85-734A-8902-495EDDCD9A73}" presName="textBox5d" presStyleLbl="revTx" presStyleIdx="3" presStyleCnt="5">
        <dgm:presLayoutVars>
          <dgm:bulletEnabled val="1"/>
        </dgm:presLayoutVars>
      </dgm:prSet>
      <dgm:spPr bwMode="auto"/>
    </dgm:pt>
    <dgm:pt modelId="{9EE24C0F-944B-3545-BAFC-A7EC1A1C4C0D}" type="pres">
      <dgm:prSet presAssocID="{54D32DAE-4319-0E42-9970-E8F2A6002424}" presName="bullet5e" presStyleLbl="node1" presStyleIdx="4" presStyleCnt="5"/>
      <dgm:spPr bwMode="auto"/>
    </dgm:pt>
    <dgm:pt modelId="{DEEFC6BE-1C1C-C040-A258-6A4DB89EE651}" type="pres">
      <dgm:prSet presAssocID="{54D32DAE-4319-0E42-9970-E8F2A6002424}" presName="textBox5e" presStyleLbl="revTx" presStyleIdx="4" presStyleCnt="5">
        <dgm:presLayoutVars>
          <dgm:bulletEnabled val="1"/>
        </dgm:presLayoutVars>
      </dgm:prSet>
      <dgm:spPr bwMode="auto"/>
    </dgm:pt>
  </dgm:ptLst>
  <dgm:cxnLst>
    <dgm:cxn modelId="{0667020F-9EB5-904F-931A-2F95F01FF789}" srcId="{58130A80-B367-E74F-A654-7F9375D5D59F}" destId="{CDFA55BB-014E-9847-A0B4-7A7467FB3111}" srcOrd="1" destOrd="0" parTransId="{4391C308-F6D4-CF48-A781-EC24905B329E}" sibTransId="{D15ACA36-28F3-DE45-91F4-42D2EF08BA2B}"/>
    <dgm:cxn modelId="{DB8B9017-314B-5A4A-AAFA-6627E8A95B20}" type="presOf" srcId="{54D32DAE-4319-0E42-9970-E8F2A6002424}" destId="{DEEFC6BE-1C1C-C040-A258-6A4DB89EE651}" srcOrd="0" destOrd="0" presId="urn:microsoft.com/office/officeart/2005/8/layout/arrow2#1"/>
    <dgm:cxn modelId="{E4AEC42C-FA58-4346-9CFC-E135797BA049}" srcId="{58130A80-B367-E74F-A654-7F9375D5D59F}" destId="{3A61B8D9-0D6E-7D4C-918B-44842CDE3356}" srcOrd="0" destOrd="0" parTransId="{06925617-89BC-A642-9755-16D33EDFFE41}" sibTransId="{2B925830-0282-6042-8773-88851D460BF5}"/>
    <dgm:cxn modelId="{D7E69230-1E5D-C041-A012-F02899DEE64E}" type="presOf" srcId="{763B940B-EB85-734A-8902-495EDDCD9A73}" destId="{816FE5CF-7A60-5F43-9202-B34C397CDC77}" srcOrd="0" destOrd="0" presId="urn:microsoft.com/office/officeart/2005/8/layout/arrow2#1"/>
    <dgm:cxn modelId="{85204733-4AC1-F741-A76E-8781BE739987}" type="presOf" srcId="{3A61B8D9-0D6E-7D4C-918B-44842CDE3356}" destId="{850AAA89-996C-8744-BC1D-63D324708EB8}" srcOrd="0" destOrd="0" presId="urn:microsoft.com/office/officeart/2005/8/layout/arrow2#1"/>
    <dgm:cxn modelId="{C57F138F-C141-914B-BF70-E796630AF3D1}" srcId="{58130A80-B367-E74F-A654-7F9375D5D59F}" destId="{763B940B-EB85-734A-8902-495EDDCD9A73}" srcOrd="3" destOrd="0" parTransId="{710D3D40-5192-6F47-BB84-9D444D539E84}" sibTransId="{8B278C20-0165-FB4E-8FC6-1B9599E08D65}"/>
    <dgm:cxn modelId="{78C42191-FBCD-C54B-A727-C7FF817C4504}" type="presOf" srcId="{CDFA55BB-014E-9847-A0B4-7A7467FB3111}" destId="{02D172F5-1792-BD4A-936A-6796528CBC39}" srcOrd="0" destOrd="0" presId="urn:microsoft.com/office/officeart/2005/8/layout/arrow2#1"/>
    <dgm:cxn modelId="{CB5E7C97-33DB-5440-97A6-81AA6648BC78}" srcId="{58130A80-B367-E74F-A654-7F9375D5D59F}" destId="{54D32DAE-4319-0E42-9970-E8F2A6002424}" srcOrd="4" destOrd="0" parTransId="{E26141AB-5EFC-CF42-85AD-C0089742E965}" sibTransId="{AE812317-7642-6C45-9F16-789CAED3CAA0}"/>
    <dgm:cxn modelId="{100B10B7-19FB-8942-9BDD-E1BC874C4FF9}" srcId="{58130A80-B367-E74F-A654-7F9375D5D59F}" destId="{30AB86BB-A9A2-C643-8659-6684744A1B66}" srcOrd="2" destOrd="0" parTransId="{8835AA8D-1D57-B742-807C-01FA3947EDA4}" sibTransId="{BD40D814-D0DD-2146-B8EB-886B342876A4}"/>
    <dgm:cxn modelId="{0506CFB9-C0B7-1848-9201-2CCCDB300CED}" type="presOf" srcId="{58130A80-B367-E74F-A654-7F9375D5D59F}" destId="{F70458F9-8186-D047-97A2-88C9124D5D2D}" srcOrd="0" destOrd="0" presId="urn:microsoft.com/office/officeart/2005/8/layout/arrow2#1"/>
    <dgm:cxn modelId="{17C617D2-BD40-FF43-978D-12EDFFA13009}" type="presOf" srcId="{30AB86BB-A9A2-C643-8659-6684744A1B66}" destId="{40D40B58-A631-A64F-A464-1D8068A1F2C5}" srcOrd="0" destOrd="0" presId="urn:microsoft.com/office/officeart/2005/8/layout/arrow2#1"/>
    <dgm:cxn modelId="{A714B5D2-27DA-C948-ADE6-CC9A43051753}" type="presParOf" srcId="{F70458F9-8186-D047-97A2-88C9124D5D2D}" destId="{F2A4D3FB-2963-9944-AE83-9DD47CDCEDCF}" srcOrd="0" destOrd="0" presId="urn:microsoft.com/office/officeart/2005/8/layout/arrow2#1"/>
    <dgm:cxn modelId="{0FE6459A-CD21-694A-86BD-5F1864C6A098}" type="presParOf" srcId="{F70458F9-8186-D047-97A2-88C9124D5D2D}" destId="{8CE12F55-489F-5241-B684-B42CF5EC8864}" srcOrd="1" destOrd="0" presId="urn:microsoft.com/office/officeart/2005/8/layout/arrow2#1"/>
    <dgm:cxn modelId="{9F27DE4E-B87E-8348-8720-92C3AB0DD8F9}" type="presParOf" srcId="{8CE12F55-489F-5241-B684-B42CF5EC8864}" destId="{CC985AF5-9E8B-B04D-93B6-85289DAD44A0}" srcOrd="0" destOrd="0" presId="urn:microsoft.com/office/officeart/2005/8/layout/arrow2#1"/>
    <dgm:cxn modelId="{A08237A0-9FB0-2744-995A-3774EAECC1DA}" type="presParOf" srcId="{8CE12F55-489F-5241-B684-B42CF5EC8864}" destId="{850AAA89-996C-8744-BC1D-63D324708EB8}" srcOrd="1" destOrd="0" presId="urn:microsoft.com/office/officeart/2005/8/layout/arrow2#1"/>
    <dgm:cxn modelId="{4CCEF97E-25FA-B84E-9EAF-1B8CFDBA8EC3}" type="presParOf" srcId="{8CE12F55-489F-5241-B684-B42CF5EC8864}" destId="{5730B61B-ED6E-9545-9111-DE3C3B0528C8}" srcOrd="2" destOrd="0" presId="urn:microsoft.com/office/officeart/2005/8/layout/arrow2#1"/>
    <dgm:cxn modelId="{4E201DE3-CBB9-7548-BA26-67BCD1E98327}" type="presParOf" srcId="{8CE12F55-489F-5241-B684-B42CF5EC8864}" destId="{02D172F5-1792-BD4A-936A-6796528CBC39}" srcOrd="3" destOrd="0" presId="urn:microsoft.com/office/officeart/2005/8/layout/arrow2#1"/>
    <dgm:cxn modelId="{57E19ED8-3502-314D-8E1A-15CC0337559C}" type="presParOf" srcId="{8CE12F55-489F-5241-B684-B42CF5EC8864}" destId="{26929909-A16C-E547-AA84-980D101C4CFC}" srcOrd="4" destOrd="0" presId="urn:microsoft.com/office/officeart/2005/8/layout/arrow2#1"/>
    <dgm:cxn modelId="{13185025-56FB-AB4C-A652-78A4156067DF}" type="presParOf" srcId="{8CE12F55-489F-5241-B684-B42CF5EC8864}" destId="{40D40B58-A631-A64F-A464-1D8068A1F2C5}" srcOrd="5" destOrd="0" presId="urn:microsoft.com/office/officeart/2005/8/layout/arrow2#1"/>
    <dgm:cxn modelId="{3CD08195-ECF8-784B-8D41-5D8411C936FA}" type="presParOf" srcId="{8CE12F55-489F-5241-B684-B42CF5EC8864}" destId="{F627AF78-F53A-DF40-B342-D621ADF03E97}" srcOrd="6" destOrd="0" presId="urn:microsoft.com/office/officeart/2005/8/layout/arrow2#1"/>
    <dgm:cxn modelId="{CE41DCAE-8215-0A47-A75C-F4F6FD279562}" type="presParOf" srcId="{8CE12F55-489F-5241-B684-B42CF5EC8864}" destId="{816FE5CF-7A60-5F43-9202-B34C397CDC77}" srcOrd="7" destOrd="0" presId="urn:microsoft.com/office/officeart/2005/8/layout/arrow2#1"/>
    <dgm:cxn modelId="{4C174BA6-C4EA-5F44-864B-C02B460F2F99}" type="presParOf" srcId="{8CE12F55-489F-5241-B684-B42CF5EC8864}" destId="{9EE24C0F-944B-3545-BAFC-A7EC1A1C4C0D}" srcOrd="8" destOrd="0" presId="urn:microsoft.com/office/officeart/2005/8/layout/arrow2#1"/>
    <dgm:cxn modelId="{B9B47A41-B869-1D4F-A007-8D66D6CF2CFD}" type="presParOf" srcId="{8CE12F55-489F-5241-B684-B42CF5EC8864}" destId="{DEEFC6BE-1C1C-C040-A258-6A4DB89EE651}" srcOrd="9" destOrd="0" presId="urn:microsoft.com/office/officeart/2005/8/layout/arrow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130A80-B367-E74F-A654-7F9375D5D59F}" type="doc">
      <dgm:prSet loTypeId="urn:microsoft.com/office/officeart/2005/8/layout/arrow2#2" loCatId="" qsTypeId="urn:microsoft.com/office/officeart/2005/8/quickstyle/simple1#4" qsCatId="simple" csTypeId="urn:microsoft.com/office/officeart/2005/8/colors/accent1_2" csCatId="accent1" phldr="1"/>
      <dgm:spPr bwMode="auto"/>
    </dgm:pt>
    <dgm:pt modelId="{3A61B8D9-0D6E-7D4C-918B-44842CDE3356}">
      <dgm:prSet phldrT="[Texte]"/>
      <dgm:spPr bwMode="auto"/>
      <dgm:t>
        <a:bodyPr/>
        <a:lstStyle/>
        <a:p>
          <a:pPr>
            <a:defRPr/>
          </a:pPr>
          <a:r>
            <a:rPr lang="en-US">
              <a:solidFill>
                <a:srgbClr val="272525"/>
              </a:solidFill>
              <a:latin typeface="Inter"/>
              <a:ea typeface="Inter"/>
              <a:cs typeface="Inter"/>
            </a:rPr>
            <a:t>Présentation détaillée de Parcoursup</a:t>
          </a:r>
          <a:endParaRPr lang="fr-FR"/>
        </a:p>
      </dgm:t>
    </dgm:pt>
    <dgm:pt modelId="{06925617-89BC-A642-9755-16D33EDFFE41}" type="parTrans" cxnId="{E4AEC42C-FA58-4346-9CFC-E135797BA049}">
      <dgm:prSet/>
      <dgm:spPr bwMode="auto"/>
      <dgm:t>
        <a:bodyPr/>
        <a:lstStyle/>
        <a:p>
          <a:pPr>
            <a:defRPr/>
          </a:pPr>
          <a:endParaRPr lang="fr-FR"/>
        </a:p>
      </dgm:t>
    </dgm:pt>
    <dgm:pt modelId="{2B925830-0282-6042-8773-88851D460BF5}" type="sibTrans" cxnId="{E4AEC42C-FA58-4346-9CFC-E135797BA049}">
      <dgm:prSet/>
      <dgm:spPr bwMode="auto"/>
      <dgm:t>
        <a:bodyPr/>
        <a:lstStyle/>
        <a:p>
          <a:pPr>
            <a:defRPr/>
          </a:pPr>
          <a:endParaRPr lang="fr-FR"/>
        </a:p>
      </dgm:t>
    </dgm:pt>
    <dgm:pt modelId="{CDFA55BB-014E-9847-A0B4-7A7467FB3111}">
      <dgm:prSet phldrT="[Texte]"/>
      <dgm:spPr bwMode="auto"/>
      <dgm:t>
        <a:bodyPr/>
        <a:lstStyle/>
        <a:p>
          <a:pPr>
            <a:defRPr/>
          </a:pPr>
          <a:r>
            <a:rPr lang="en-US">
              <a:solidFill>
                <a:srgbClr val="272525"/>
              </a:solidFill>
              <a:latin typeface="Inter"/>
              <a:ea typeface="Inter"/>
              <a:cs typeface="Inter"/>
            </a:rPr>
            <a:t>Portes ouvertes et forums des métiers</a:t>
          </a:r>
          <a:endParaRPr lang="fr-FR"/>
        </a:p>
      </dgm:t>
    </dgm:pt>
    <dgm:pt modelId="{4391C308-F6D4-CF48-A781-EC24905B329E}" type="parTrans" cxnId="{0667020F-9EB5-904F-931A-2F95F01FF789}">
      <dgm:prSet/>
      <dgm:spPr bwMode="auto"/>
      <dgm:t>
        <a:bodyPr/>
        <a:lstStyle/>
        <a:p>
          <a:pPr>
            <a:defRPr/>
          </a:pPr>
          <a:endParaRPr lang="fr-FR"/>
        </a:p>
      </dgm:t>
    </dgm:pt>
    <dgm:pt modelId="{D15ACA36-28F3-DE45-91F4-42D2EF08BA2B}" type="sibTrans" cxnId="{0667020F-9EB5-904F-931A-2F95F01FF789}">
      <dgm:prSet/>
      <dgm:spPr bwMode="auto"/>
      <dgm:t>
        <a:bodyPr/>
        <a:lstStyle/>
        <a:p>
          <a:pPr>
            <a:defRPr/>
          </a:pPr>
          <a:endParaRPr lang="fr-FR"/>
        </a:p>
      </dgm:t>
    </dgm:pt>
    <dgm:pt modelId="{30AB86BB-A9A2-C643-8659-6684744A1B66}">
      <dgm:prSet phldrT="[Texte]"/>
      <dgm:spPr bwMode="auto"/>
      <dgm:t>
        <a:bodyPr/>
        <a:lstStyle/>
        <a:p>
          <a:pPr>
            <a:defRPr/>
          </a:pPr>
          <a:r>
            <a:rPr lang="fr-FR"/>
            <a:t>Calendrier parcoursup, identification des étapes clés</a:t>
          </a:r>
          <a:endParaRPr/>
        </a:p>
      </dgm:t>
    </dgm:pt>
    <dgm:pt modelId="{8835AA8D-1D57-B742-807C-01FA3947EDA4}" type="parTrans" cxnId="{100B10B7-19FB-8942-9BDD-E1BC874C4FF9}">
      <dgm:prSet/>
      <dgm:spPr bwMode="auto"/>
      <dgm:t>
        <a:bodyPr/>
        <a:lstStyle/>
        <a:p>
          <a:pPr>
            <a:defRPr/>
          </a:pPr>
          <a:endParaRPr lang="fr-FR"/>
        </a:p>
      </dgm:t>
    </dgm:pt>
    <dgm:pt modelId="{BD40D814-D0DD-2146-B8EB-886B342876A4}" type="sibTrans" cxnId="{100B10B7-19FB-8942-9BDD-E1BC874C4FF9}">
      <dgm:prSet/>
      <dgm:spPr bwMode="auto"/>
      <dgm:t>
        <a:bodyPr/>
        <a:lstStyle/>
        <a:p>
          <a:pPr>
            <a:defRPr/>
          </a:pPr>
          <a:endParaRPr lang="fr-FR"/>
        </a:p>
      </dgm:t>
    </dgm:pt>
    <dgm:pt modelId="{763B940B-EB85-734A-8902-495EDDCD9A73}">
      <dgm:prSet phldrT="[Texte]"/>
      <dgm:spPr bwMode="auto"/>
      <dgm:t>
        <a:bodyPr/>
        <a:lstStyle/>
        <a:p>
          <a:pPr>
            <a:defRPr/>
          </a:pPr>
          <a:r>
            <a:rPr lang="en-US">
              <a:solidFill>
                <a:srgbClr val="272525"/>
              </a:solidFill>
              <a:latin typeface="Inter"/>
              <a:ea typeface="Inter"/>
              <a:cs typeface="Inter"/>
            </a:rPr>
            <a:t>Rédaction du projet motivé</a:t>
          </a:r>
          <a:endParaRPr lang="fr-FR"/>
        </a:p>
      </dgm:t>
    </dgm:pt>
    <dgm:pt modelId="{710D3D40-5192-6F47-BB84-9D444D539E84}" type="parTrans" cxnId="{C57F138F-C141-914B-BF70-E796630AF3D1}">
      <dgm:prSet/>
      <dgm:spPr bwMode="auto"/>
      <dgm:t>
        <a:bodyPr/>
        <a:lstStyle/>
        <a:p>
          <a:pPr>
            <a:defRPr/>
          </a:pPr>
          <a:endParaRPr lang="fr-FR"/>
        </a:p>
      </dgm:t>
    </dgm:pt>
    <dgm:pt modelId="{8B278C20-0165-FB4E-8FC6-1B9599E08D65}" type="sibTrans" cxnId="{C57F138F-C141-914B-BF70-E796630AF3D1}">
      <dgm:prSet/>
      <dgm:spPr bwMode="auto"/>
      <dgm:t>
        <a:bodyPr/>
        <a:lstStyle/>
        <a:p>
          <a:pPr>
            <a:defRPr/>
          </a:pPr>
          <a:endParaRPr lang="fr-FR"/>
        </a:p>
      </dgm:t>
    </dgm:pt>
    <dgm:pt modelId="{54D32DAE-4319-0E42-9970-E8F2A6002424}">
      <dgm:prSet phldrT="[Texte]"/>
      <dgm:spPr bwMode="auto"/>
      <dgm:t>
        <a:bodyPr/>
        <a:lstStyle/>
        <a:p>
          <a:pPr>
            <a:defRPr/>
          </a:pPr>
          <a:r>
            <a:rPr lang="en-US">
              <a:solidFill>
                <a:srgbClr val="272525"/>
              </a:solidFill>
              <a:latin typeface="Inter"/>
              <a:ea typeface="Inter"/>
              <a:cs typeface="Inter"/>
            </a:rPr>
            <a:t>Finaliser ses outils (CV, LM, etc…)</a:t>
          </a:r>
          <a:endParaRPr lang="fr-FR"/>
        </a:p>
      </dgm:t>
    </dgm:pt>
    <dgm:pt modelId="{E26141AB-5EFC-CF42-85AD-C0089742E965}" type="parTrans" cxnId="{CB5E7C97-33DB-5440-97A6-81AA6648BC78}">
      <dgm:prSet/>
      <dgm:spPr bwMode="auto"/>
      <dgm:t>
        <a:bodyPr/>
        <a:lstStyle/>
        <a:p>
          <a:pPr>
            <a:defRPr/>
          </a:pPr>
          <a:endParaRPr lang="fr-FR"/>
        </a:p>
      </dgm:t>
    </dgm:pt>
    <dgm:pt modelId="{AE812317-7642-6C45-9F16-789CAED3CAA0}" type="sibTrans" cxnId="{CB5E7C97-33DB-5440-97A6-81AA6648BC78}">
      <dgm:prSet/>
      <dgm:spPr bwMode="auto"/>
      <dgm:t>
        <a:bodyPr/>
        <a:lstStyle/>
        <a:p>
          <a:pPr>
            <a:defRPr/>
          </a:pPr>
          <a:endParaRPr lang="fr-FR"/>
        </a:p>
      </dgm:t>
    </dgm:pt>
    <dgm:pt modelId="{F70458F9-8186-D047-97A2-88C9124D5D2D}" type="pres">
      <dgm:prSet presAssocID="{58130A80-B367-E74F-A654-7F9375D5D59F}" presName="arrowDiagram" presStyleCnt="0">
        <dgm:presLayoutVars>
          <dgm:chMax val="5"/>
          <dgm:dir/>
          <dgm:resizeHandles val="exact"/>
        </dgm:presLayoutVars>
      </dgm:prSet>
      <dgm:spPr bwMode="auto"/>
    </dgm:pt>
    <dgm:pt modelId="{F2A4D3FB-2963-9944-AE83-9DD47CDCEDCF}" type="pres">
      <dgm:prSet presAssocID="{58130A80-B367-E74F-A654-7F9375D5D59F}" presName="arrow" presStyleLbl="bgShp" presStyleIdx="0" presStyleCnt="1"/>
      <dgm:spPr bwMode="auto"/>
    </dgm:pt>
    <dgm:pt modelId="{8CE12F55-489F-5241-B684-B42CF5EC8864}" type="pres">
      <dgm:prSet presAssocID="{58130A80-B367-E74F-A654-7F9375D5D59F}" presName="arrowDiagram5" presStyleCnt="0"/>
      <dgm:spPr bwMode="auto"/>
    </dgm:pt>
    <dgm:pt modelId="{CC985AF5-9E8B-B04D-93B6-85289DAD44A0}" type="pres">
      <dgm:prSet presAssocID="{3A61B8D9-0D6E-7D4C-918B-44842CDE3356}" presName="bullet5a" presStyleLbl="node1" presStyleIdx="0" presStyleCnt="5"/>
      <dgm:spPr bwMode="auto"/>
    </dgm:pt>
    <dgm:pt modelId="{850AAA89-996C-8744-BC1D-63D324708EB8}" type="pres">
      <dgm:prSet presAssocID="{3A61B8D9-0D6E-7D4C-918B-44842CDE3356}" presName="textBox5a" presStyleLbl="revTx" presStyleIdx="0" presStyleCnt="5">
        <dgm:presLayoutVars>
          <dgm:bulletEnabled val="1"/>
        </dgm:presLayoutVars>
      </dgm:prSet>
      <dgm:spPr bwMode="auto"/>
    </dgm:pt>
    <dgm:pt modelId="{5730B61B-ED6E-9545-9111-DE3C3B0528C8}" type="pres">
      <dgm:prSet presAssocID="{CDFA55BB-014E-9847-A0B4-7A7467FB3111}" presName="bullet5b" presStyleLbl="node1" presStyleIdx="1" presStyleCnt="5"/>
      <dgm:spPr bwMode="auto"/>
    </dgm:pt>
    <dgm:pt modelId="{02D172F5-1792-BD4A-936A-6796528CBC39}" type="pres">
      <dgm:prSet presAssocID="{CDFA55BB-014E-9847-A0B4-7A7467FB3111}" presName="textBox5b" presStyleLbl="revTx" presStyleIdx="1" presStyleCnt="5">
        <dgm:presLayoutVars>
          <dgm:bulletEnabled val="1"/>
        </dgm:presLayoutVars>
      </dgm:prSet>
      <dgm:spPr bwMode="auto"/>
    </dgm:pt>
    <dgm:pt modelId="{26929909-A16C-E547-AA84-980D101C4CFC}" type="pres">
      <dgm:prSet presAssocID="{30AB86BB-A9A2-C643-8659-6684744A1B66}" presName="bullet5c" presStyleLbl="node1" presStyleIdx="2" presStyleCnt="5"/>
      <dgm:spPr bwMode="auto"/>
    </dgm:pt>
    <dgm:pt modelId="{40D40B58-A631-A64F-A464-1D8068A1F2C5}" type="pres">
      <dgm:prSet presAssocID="{30AB86BB-A9A2-C643-8659-6684744A1B66}" presName="textBox5c" presStyleLbl="revTx" presStyleIdx="2" presStyleCnt="5">
        <dgm:presLayoutVars>
          <dgm:bulletEnabled val="1"/>
        </dgm:presLayoutVars>
      </dgm:prSet>
      <dgm:spPr bwMode="auto"/>
    </dgm:pt>
    <dgm:pt modelId="{F627AF78-F53A-DF40-B342-D621ADF03E97}" type="pres">
      <dgm:prSet presAssocID="{763B940B-EB85-734A-8902-495EDDCD9A73}" presName="bullet5d" presStyleLbl="node1" presStyleIdx="3" presStyleCnt="5"/>
      <dgm:spPr bwMode="auto"/>
    </dgm:pt>
    <dgm:pt modelId="{816FE5CF-7A60-5F43-9202-B34C397CDC77}" type="pres">
      <dgm:prSet presAssocID="{763B940B-EB85-734A-8902-495EDDCD9A73}" presName="textBox5d" presStyleLbl="revTx" presStyleIdx="3" presStyleCnt="5">
        <dgm:presLayoutVars>
          <dgm:bulletEnabled val="1"/>
        </dgm:presLayoutVars>
      </dgm:prSet>
      <dgm:spPr bwMode="auto"/>
    </dgm:pt>
    <dgm:pt modelId="{9EE24C0F-944B-3545-BAFC-A7EC1A1C4C0D}" type="pres">
      <dgm:prSet presAssocID="{54D32DAE-4319-0E42-9970-E8F2A6002424}" presName="bullet5e" presStyleLbl="node1" presStyleIdx="4" presStyleCnt="5"/>
      <dgm:spPr bwMode="auto"/>
    </dgm:pt>
    <dgm:pt modelId="{DEEFC6BE-1C1C-C040-A258-6A4DB89EE651}" type="pres">
      <dgm:prSet presAssocID="{54D32DAE-4319-0E42-9970-E8F2A6002424}" presName="textBox5e" presStyleLbl="revTx" presStyleIdx="4" presStyleCnt="5">
        <dgm:presLayoutVars>
          <dgm:bulletEnabled val="1"/>
        </dgm:presLayoutVars>
      </dgm:prSet>
      <dgm:spPr bwMode="auto"/>
    </dgm:pt>
  </dgm:ptLst>
  <dgm:cxnLst>
    <dgm:cxn modelId="{0667020F-9EB5-904F-931A-2F95F01FF789}" srcId="{58130A80-B367-E74F-A654-7F9375D5D59F}" destId="{CDFA55BB-014E-9847-A0B4-7A7467FB3111}" srcOrd="1" destOrd="0" parTransId="{4391C308-F6D4-CF48-A781-EC24905B329E}" sibTransId="{D15ACA36-28F3-DE45-91F4-42D2EF08BA2B}"/>
    <dgm:cxn modelId="{DB8B9017-314B-5A4A-AAFA-6627E8A95B20}" type="presOf" srcId="{54D32DAE-4319-0E42-9970-E8F2A6002424}" destId="{DEEFC6BE-1C1C-C040-A258-6A4DB89EE651}" srcOrd="0" destOrd="0" presId="urn:microsoft.com/office/officeart/2005/8/layout/arrow2#2"/>
    <dgm:cxn modelId="{E4AEC42C-FA58-4346-9CFC-E135797BA049}" srcId="{58130A80-B367-E74F-A654-7F9375D5D59F}" destId="{3A61B8D9-0D6E-7D4C-918B-44842CDE3356}" srcOrd="0" destOrd="0" parTransId="{06925617-89BC-A642-9755-16D33EDFFE41}" sibTransId="{2B925830-0282-6042-8773-88851D460BF5}"/>
    <dgm:cxn modelId="{D7E69230-1E5D-C041-A012-F02899DEE64E}" type="presOf" srcId="{763B940B-EB85-734A-8902-495EDDCD9A73}" destId="{816FE5CF-7A60-5F43-9202-B34C397CDC77}" srcOrd="0" destOrd="0" presId="urn:microsoft.com/office/officeart/2005/8/layout/arrow2#2"/>
    <dgm:cxn modelId="{85204733-4AC1-F741-A76E-8781BE739987}" type="presOf" srcId="{3A61B8D9-0D6E-7D4C-918B-44842CDE3356}" destId="{850AAA89-996C-8744-BC1D-63D324708EB8}" srcOrd="0" destOrd="0" presId="urn:microsoft.com/office/officeart/2005/8/layout/arrow2#2"/>
    <dgm:cxn modelId="{C57F138F-C141-914B-BF70-E796630AF3D1}" srcId="{58130A80-B367-E74F-A654-7F9375D5D59F}" destId="{763B940B-EB85-734A-8902-495EDDCD9A73}" srcOrd="3" destOrd="0" parTransId="{710D3D40-5192-6F47-BB84-9D444D539E84}" sibTransId="{8B278C20-0165-FB4E-8FC6-1B9599E08D65}"/>
    <dgm:cxn modelId="{78C42191-FBCD-C54B-A727-C7FF817C4504}" type="presOf" srcId="{CDFA55BB-014E-9847-A0B4-7A7467FB3111}" destId="{02D172F5-1792-BD4A-936A-6796528CBC39}" srcOrd="0" destOrd="0" presId="urn:microsoft.com/office/officeart/2005/8/layout/arrow2#2"/>
    <dgm:cxn modelId="{CB5E7C97-33DB-5440-97A6-81AA6648BC78}" srcId="{58130A80-B367-E74F-A654-7F9375D5D59F}" destId="{54D32DAE-4319-0E42-9970-E8F2A6002424}" srcOrd="4" destOrd="0" parTransId="{E26141AB-5EFC-CF42-85AD-C0089742E965}" sibTransId="{AE812317-7642-6C45-9F16-789CAED3CAA0}"/>
    <dgm:cxn modelId="{100B10B7-19FB-8942-9BDD-E1BC874C4FF9}" srcId="{58130A80-B367-E74F-A654-7F9375D5D59F}" destId="{30AB86BB-A9A2-C643-8659-6684744A1B66}" srcOrd="2" destOrd="0" parTransId="{8835AA8D-1D57-B742-807C-01FA3947EDA4}" sibTransId="{BD40D814-D0DD-2146-B8EB-886B342876A4}"/>
    <dgm:cxn modelId="{0506CFB9-C0B7-1848-9201-2CCCDB300CED}" type="presOf" srcId="{58130A80-B367-E74F-A654-7F9375D5D59F}" destId="{F70458F9-8186-D047-97A2-88C9124D5D2D}" srcOrd="0" destOrd="0" presId="urn:microsoft.com/office/officeart/2005/8/layout/arrow2#2"/>
    <dgm:cxn modelId="{17C617D2-BD40-FF43-978D-12EDFFA13009}" type="presOf" srcId="{30AB86BB-A9A2-C643-8659-6684744A1B66}" destId="{40D40B58-A631-A64F-A464-1D8068A1F2C5}" srcOrd="0" destOrd="0" presId="urn:microsoft.com/office/officeart/2005/8/layout/arrow2#2"/>
    <dgm:cxn modelId="{A714B5D2-27DA-C948-ADE6-CC9A43051753}" type="presParOf" srcId="{F70458F9-8186-D047-97A2-88C9124D5D2D}" destId="{F2A4D3FB-2963-9944-AE83-9DD47CDCEDCF}" srcOrd="0" destOrd="0" presId="urn:microsoft.com/office/officeart/2005/8/layout/arrow2#2"/>
    <dgm:cxn modelId="{0FE6459A-CD21-694A-86BD-5F1864C6A098}" type="presParOf" srcId="{F70458F9-8186-D047-97A2-88C9124D5D2D}" destId="{8CE12F55-489F-5241-B684-B42CF5EC8864}" srcOrd="1" destOrd="0" presId="urn:microsoft.com/office/officeart/2005/8/layout/arrow2#2"/>
    <dgm:cxn modelId="{9F27DE4E-B87E-8348-8720-92C3AB0DD8F9}" type="presParOf" srcId="{8CE12F55-489F-5241-B684-B42CF5EC8864}" destId="{CC985AF5-9E8B-B04D-93B6-85289DAD44A0}" srcOrd="0" destOrd="0" presId="urn:microsoft.com/office/officeart/2005/8/layout/arrow2#2"/>
    <dgm:cxn modelId="{A08237A0-9FB0-2744-995A-3774EAECC1DA}" type="presParOf" srcId="{8CE12F55-489F-5241-B684-B42CF5EC8864}" destId="{850AAA89-996C-8744-BC1D-63D324708EB8}" srcOrd="1" destOrd="0" presId="urn:microsoft.com/office/officeart/2005/8/layout/arrow2#2"/>
    <dgm:cxn modelId="{4CCEF97E-25FA-B84E-9EAF-1B8CFDBA8EC3}" type="presParOf" srcId="{8CE12F55-489F-5241-B684-B42CF5EC8864}" destId="{5730B61B-ED6E-9545-9111-DE3C3B0528C8}" srcOrd="2" destOrd="0" presId="urn:microsoft.com/office/officeart/2005/8/layout/arrow2#2"/>
    <dgm:cxn modelId="{4E201DE3-CBB9-7548-BA26-67BCD1E98327}" type="presParOf" srcId="{8CE12F55-489F-5241-B684-B42CF5EC8864}" destId="{02D172F5-1792-BD4A-936A-6796528CBC39}" srcOrd="3" destOrd="0" presId="urn:microsoft.com/office/officeart/2005/8/layout/arrow2#2"/>
    <dgm:cxn modelId="{57E19ED8-3502-314D-8E1A-15CC0337559C}" type="presParOf" srcId="{8CE12F55-489F-5241-B684-B42CF5EC8864}" destId="{26929909-A16C-E547-AA84-980D101C4CFC}" srcOrd="4" destOrd="0" presId="urn:microsoft.com/office/officeart/2005/8/layout/arrow2#2"/>
    <dgm:cxn modelId="{13185025-56FB-AB4C-A652-78A4156067DF}" type="presParOf" srcId="{8CE12F55-489F-5241-B684-B42CF5EC8864}" destId="{40D40B58-A631-A64F-A464-1D8068A1F2C5}" srcOrd="5" destOrd="0" presId="urn:microsoft.com/office/officeart/2005/8/layout/arrow2#2"/>
    <dgm:cxn modelId="{3CD08195-ECF8-784B-8D41-5D8411C936FA}" type="presParOf" srcId="{8CE12F55-489F-5241-B684-B42CF5EC8864}" destId="{F627AF78-F53A-DF40-B342-D621ADF03E97}" srcOrd="6" destOrd="0" presId="urn:microsoft.com/office/officeart/2005/8/layout/arrow2#2"/>
    <dgm:cxn modelId="{CE41DCAE-8215-0A47-A75C-F4F6FD279562}" type="presParOf" srcId="{8CE12F55-489F-5241-B684-B42CF5EC8864}" destId="{816FE5CF-7A60-5F43-9202-B34C397CDC77}" srcOrd="7" destOrd="0" presId="urn:microsoft.com/office/officeart/2005/8/layout/arrow2#2"/>
    <dgm:cxn modelId="{4C174BA6-C4EA-5F44-864B-C02B460F2F99}" type="presParOf" srcId="{8CE12F55-489F-5241-B684-B42CF5EC8864}" destId="{9EE24C0F-944B-3545-BAFC-A7EC1A1C4C0D}" srcOrd="8" destOrd="0" presId="urn:microsoft.com/office/officeart/2005/8/layout/arrow2#2"/>
    <dgm:cxn modelId="{B9B47A41-B869-1D4F-A007-8D66D6CF2CFD}" type="presParOf" srcId="{8CE12F55-489F-5241-B684-B42CF5EC8864}" destId="{DEEFC6BE-1C1C-C040-A258-6A4DB89EE651}" srcOrd="9" destOrd="0" presId="urn:microsoft.com/office/officeart/2005/8/layout/arrow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E652E7-1BD2-4EEC-B5E5-8066DEFC3B32}" type="doc">
      <dgm:prSet loTypeId="urn:microsoft.com/office/officeart/2005/8/layout/cycle8#1" loCatId="cycle" qsTypeId="urn:microsoft.com/office/officeart/2005/8/quickstyle/simple1#1" qsCatId="simple" csTypeId="urn:microsoft.com/office/officeart/2005/8/colors/accent1_2" csCatId="accent1" phldr="1"/>
      <dgm:spPr bwMode="auto"/>
    </dgm:pt>
    <dgm:pt modelId="{19FDB2D3-E9CA-4544-9441-25A420DAE4DD}">
      <dgm:prSet phldrT="[Texte]"/>
      <dgm:spPr bwMode="auto"/>
      <dgm:t>
        <a:bodyPr/>
        <a:lstStyle/>
        <a:p>
          <a:pPr>
            <a:defRPr/>
          </a:pPr>
          <a:r>
            <a:rPr lang="fr-FR"/>
            <a:t>Objectifs</a:t>
          </a:r>
          <a:endParaRPr/>
        </a:p>
      </dgm:t>
    </dgm:pt>
    <dgm:pt modelId="{D135EBE4-DA81-4777-B168-7F673AE47B46}" type="parTrans" cxnId="{1DA839B0-4658-48F4-9EC2-26468AB1ED3C}">
      <dgm:prSet/>
      <dgm:spPr bwMode="auto"/>
      <dgm:t>
        <a:bodyPr/>
        <a:lstStyle/>
        <a:p>
          <a:pPr>
            <a:defRPr/>
          </a:pPr>
          <a:endParaRPr lang="fr-FR"/>
        </a:p>
      </dgm:t>
    </dgm:pt>
    <dgm:pt modelId="{9EAC17B4-505A-4566-BBEE-E4F0712E022F}" type="sibTrans" cxnId="{1DA839B0-4658-48F4-9EC2-26468AB1ED3C}">
      <dgm:prSet/>
      <dgm:spPr bwMode="auto"/>
      <dgm:t>
        <a:bodyPr/>
        <a:lstStyle/>
        <a:p>
          <a:pPr>
            <a:defRPr/>
          </a:pPr>
          <a:endParaRPr lang="fr-FR"/>
        </a:p>
      </dgm:t>
    </dgm:pt>
    <dgm:pt modelId="{5F68986F-4A2B-4C25-9A2E-3689DC406CF7}">
      <dgm:prSet phldrT="[Texte]"/>
      <dgm:spPr bwMode="auto"/>
      <dgm:t>
        <a:bodyPr/>
        <a:lstStyle/>
        <a:p>
          <a:pPr>
            <a:defRPr/>
          </a:pPr>
          <a:r>
            <a:rPr lang="fr-FR"/>
            <a:t>Actions</a:t>
          </a:r>
          <a:endParaRPr/>
        </a:p>
      </dgm:t>
    </dgm:pt>
    <dgm:pt modelId="{84AF1040-9059-41D3-8D35-BFEA2DD2C8AE}" type="parTrans" cxnId="{A167F22E-71EC-4005-91F0-8B3F910B300B}">
      <dgm:prSet/>
      <dgm:spPr bwMode="auto"/>
      <dgm:t>
        <a:bodyPr/>
        <a:lstStyle/>
        <a:p>
          <a:pPr>
            <a:defRPr/>
          </a:pPr>
          <a:endParaRPr lang="fr-FR"/>
        </a:p>
      </dgm:t>
    </dgm:pt>
    <dgm:pt modelId="{99CB1564-6C65-4938-90D0-0D113AC57891}" type="sibTrans" cxnId="{A167F22E-71EC-4005-91F0-8B3F910B300B}">
      <dgm:prSet/>
      <dgm:spPr bwMode="auto"/>
      <dgm:t>
        <a:bodyPr/>
        <a:lstStyle/>
        <a:p>
          <a:pPr>
            <a:defRPr/>
          </a:pPr>
          <a:endParaRPr lang="fr-FR"/>
        </a:p>
      </dgm:t>
    </dgm:pt>
    <dgm:pt modelId="{BB4ADF39-0225-4AD4-9351-D6144F9CD2FE}">
      <dgm:prSet phldrT="[Texte]"/>
      <dgm:spPr bwMode="auto"/>
      <dgm:t>
        <a:bodyPr/>
        <a:lstStyle/>
        <a:p>
          <a:pPr>
            <a:defRPr/>
          </a:pPr>
          <a:r>
            <a:rPr lang="fr-FR"/>
            <a:t>Diagnostic</a:t>
          </a:r>
          <a:endParaRPr/>
        </a:p>
      </dgm:t>
    </dgm:pt>
    <dgm:pt modelId="{FB7AAA25-E96D-4F92-B1F0-9FB238DCE254}" type="parTrans" cxnId="{022EB131-1776-435D-B82C-9DCC417507E9}">
      <dgm:prSet/>
      <dgm:spPr bwMode="auto"/>
      <dgm:t>
        <a:bodyPr/>
        <a:lstStyle/>
        <a:p>
          <a:pPr>
            <a:defRPr/>
          </a:pPr>
          <a:endParaRPr lang="fr-FR"/>
        </a:p>
      </dgm:t>
    </dgm:pt>
    <dgm:pt modelId="{442802AF-0DCF-46D9-9F6B-DBE58742CD45}" type="sibTrans" cxnId="{022EB131-1776-435D-B82C-9DCC417507E9}">
      <dgm:prSet/>
      <dgm:spPr bwMode="auto"/>
      <dgm:t>
        <a:bodyPr/>
        <a:lstStyle/>
        <a:p>
          <a:pPr>
            <a:defRPr/>
          </a:pPr>
          <a:endParaRPr lang="fr-FR"/>
        </a:p>
      </dgm:t>
    </dgm:pt>
    <dgm:pt modelId="{55D94BD9-35B9-4A33-B029-99CA3B9405E5}" type="pres">
      <dgm:prSet presAssocID="{73E652E7-1BD2-4EEC-B5E5-8066DEFC3B32}" presName="compositeShape" presStyleCnt="0">
        <dgm:presLayoutVars>
          <dgm:chMax val="7"/>
          <dgm:dir/>
          <dgm:resizeHandles val="exact"/>
        </dgm:presLayoutVars>
      </dgm:prSet>
      <dgm:spPr bwMode="auto"/>
    </dgm:pt>
    <dgm:pt modelId="{D39EA788-707B-4970-BB93-4AA7742B548A}" type="pres">
      <dgm:prSet presAssocID="{73E652E7-1BD2-4EEC-B5E5-8066DEFC3B32}" presName="wedge1" presStyleLbl="node1" presStyleIdx="0" presStyleCnt="3"/>
      <dgm:spPr bwMode="auto"/>
    </dgm:pt>
    <dgm:pt modelId="{86C0F4B6-FA47-4746-A7AB-89916F1ED92F}" type="pres">
      <dgm:prSet presAssocID="{73E652E7-1BD2-4EEC-B5E5-8066DEFC3B32}" presName="dummy1a" presStyleCnt="0"/>
      <dgm:spPr bwMode="auto"/>
    </dgm:pt>
    <dgm:pt modelId="{E7358E95-C7FC-4467-8184-E40583CB01C6}" type="pres">
      <dgm:prSet presAssocID="{73E652E7-1BD2-4EEC-B5E5-8066DEFC3B32}" presName="dummy1b" presStyleCnt="0"/>
      <dgm:spPr bwMode="auto"/>
    </dgm:pt>
    <dgm:pt modelId="{428559A2-F792-46EF-90F1-108885DE223A}" type="pres">
      <dgm:prSet presAssocID="{73E652E7-1BD2-4EEC-B5E5-8066DEFC3B32}" presName="wedge1Tx" presStyleLbl="node1" presStyleIdx="0" presStyleCnt="3">
        <dgm:presLayoutVars>
          <dgm:chMax val="0"/>
          <dgm:chPref val="0"/>
          <dgm:bulletEnabled val="1"/>
        </dgm:presLayoutVars>
      </dgm:prSet>
      <dgm:spPr bwMode="auto"/>
    </dgm:pt>
    <dgm:pt modelId="{928C84AA-CD29-45C6-AB0C-97EF97AC4F84}" type="pres">
      <dgm:prSet presAssocID="{73E652E7-1BD2-4EEC-B5E5-8066DEFC3B32}" presName="wedge2" presStyleLbl="node1" presStyleIdx="1" presStyleCnt="3"/>
      <dgm:spPr bwMode="auto"/>
    </dgm:pt>
    <dgm:pt modelId="{43000297-65BE-410D-A0E2-3620983F1FBE}" type="pres">
      <dgm:prSet presAssocID="{73E652E7-1BD2-4EEC-B5E5-8066DEFC3B32}" presName="dummy2a" presStyleCnt="0"/>
      <dgm:spPr bwMode="auto"/>
    </dgm:pt>
    <dgm:pt modelId="{ADE69A09-C7A6-4D58-9625-F7E496D2C1DA}" type="pres">
      <dgm:prSet presAssocID="{73E652E7-1BD2-4EEC-B5E5-8066DEFC3B32}" presName="dummy2b" presStyleCnt="0"/>
      <dgm:spPr bwMode="auto"/>
    </dgm:pt>
    <dgm:pt modelId="{B72A59D1-C104-4790-A4EF-130AFC33869C}" type="pres">
      <dgm:prSet presAssocID="{73E652E7-1BD2-4EEC-B5E5-8066DEFC3B32}" presName="wedge2Tx" presStyleLbl="node1" presStyleIdx="1" presStyleCnt="3">
        <dgm:presLayoutVars>
          <dgm:chMax val="0"/>
          <dgm:chPref val="0"/>
          <dgm:bulletEnabled val="1"/>
        </dgm:presLayoutVars>
      </dgm:prSet>
      <dgm:spPr bwMode="auto"/>
    </dgm:pt>
    <dgm:pt modelId="{4D8B2133-0B77-490E-A9FD-EA0EC18E6587}" type="pres">
      <dgm:prSet presAssocID="{73E652E7-1BD2-4EEC-B5E5-8066DEFC3B32}" presName="wedge3" presStyleLbl="node1" presStyleIdx="2" presStyleCnt="3"/>
      <dgm:spPr bwMode="auto"/>
    </dgm:pt>
    <dgm:pt modelId="{FEE7828B-6F00-4BFA-A3F6-E32BCF4D1626}" type="pres">
      <dgm:prSet presAssocID="{73E652E7-1BD2-4EEC-B5E5-8066DEFC3B32}" presName="dummy3a" presStyleCnt="0"/>
      <dgm:spPr bwMode="auto"/>
    </dgm:pt>
    <dgm:pt modelId="{A696E672-0D50-4D3D-8535-60CE92760E96}" type="pres">
      <dgm:prSet presAssocID="{73E652E7-1BD2-4EEC-B5E5-8066DEFC3B32}" presName="dummy3b" presStyleCnt="0"/>
      <dgm:spPr bwMode="auto"/>
    </dgm:pt>
    <dgm:pt modelId="{3E02E1AB-C5E9-4885-B579-09A94DC7C9F8}" type="pres">
      <dgm:prSet presAssocID="{73E652E7-1BD2-4EEC-B5E5-8066DEFC3B32}" presName="wedge3Tx" presStyleLbl="node1" presStyleIdx="2" presStyleCnt="3">
        <dgm:presLayoutVars>
          <dgm:chMax val="0"/>
          <dgm:chPref val="0"/>
          <dgm:bulletEnabled val="1"/>
        </dgm:presLayoutVars>
      </dgm:prSet>
      <dgm:spPr bwMode="auto"/>
    </dgm:pt>
    <dgm:pt modelId="{F1BE3915-AE11-4D45-BD6D-1522F9FBEA8B}" type="pres">
      <dgm:prSet presAssocID="{9EAC17B4-505A-4566-BBEE-E4F0712E022F}" presName="arrowWedge1" presStyleLbl="fgSibTrans2D1" presStyleIdx="0" presStyleCnt="3"/>
      <dgm:spPr bwMode="auto"/>
    </dgm:pt>
    <dgm:pt modelId="{42089F1A-312D-4EB3-8A0C-879C424C5C4D}" type="pres">
      <dgm:prSet presAssocID="{99CB1564-6C65-4938-90D0-0D113AC57891}" presName="arrowWedge2" presStyleLbl="fgSibTrans2D1" presStyleIdx="1" presStyleCnt="3"/>
      <dgm:spPr bwMode="auto"/>
    </dgm:pt>
    <dgm:pt modelId="{06C118E6-8A60-4379-A7F6-9EF724E7F5E9}" type="pres">
      <dgm:prSet presAssocID="{442802AF-0DCF-46D9-9F6B-DBE58742CD45}" presName="arrowWedge3" presStyleLbl="fgSibTrans2D1" presStyleIdx="2" presStyleCnt="3"/>
      <dgm:spPr bwMode="auto"/>
    </dgm:pt>
  </dgm:ptLst>
  <dgm:cxnLst>
    <dgm:cxn modelId="{45902F1B-5662-42B3-81DF-9A3E636E6A51}" type="presOf" srcId="{5F68986F-4A2B-4C25-9A2E-3689DC406CF7}" destId="{B72A59D1-C104-4790-A4EF-130AFC33869C}" srcOrd="1" destOrd="0" presId="urn:microsoft.com/office/officeart/2005/8/layout/cycle8#1"/>
    <dgm:cxn modelId="{AA8D6A1C-03E9-4F7E-B1C9-BC11C62FB20B}" type="presOf" srcId="{BB4ADF39-0225-4AD4-9351-D6144F9CD2FE}" destId="{3E02E1AB-C5E9-4885-B579-09A94DC7C9F8}" srcOrd="1" destOrd="0" presId="urn:microsoft.com/office/officeart/2005/8/layout/cycle8#1"/>
    <dgm:cxn modelId="{A167F22E-71EC-4005-91F0-8B3F910B300B}" srcId="{73E652E7-1BD2-4EEC-B5E5-8066DEFC3B32}" destId="{5F68986F-4A2B-4C25-9A2E-3689DC406CF7}" srcOrd="1" destOrd="0" parTransId="{84AF1040-9059-41D3-8D35-BFEA2DD2C8AE}" sibTransId="{99CB1564-6C65-4938-90D0-0D113AC57891}"/>
    <dgm:cxn modelId="{022EB131-1776-435D-B82C-9DCC417507E9}" srcId="{73E652E7-1BD2-4EEC-B5E5-8066DEFC3B32}" destId="{BB4ADF39-0225-4AD4-9351-D6144F9CD2FE}" srcOrd="2" destOrd="0" parTransId="{FB7AAA25-E96D-4F92-B1F0-9FB238DCE254}" sibTransId="{442802AF-0DCF-46D9-9F6B-DBE58742CD45}"/>
    <dgm:cxn modelId="{59296241-006B-444A-8432-7D7223B0ADBB}" type="presOf" srcId="{19FDB2D3-E9CA-4544-9441-25A420DAE4DD}" destId="{428559A2-F792-46EF-90F1-108885DE223A}" srcOrd="1" destOrd="0" presId="urn:microsoft.com/office/officeart/2005/8/layout/cycle8#1"/>
    <dgm:cxn modelId="{1DA839B0-4658-48F4-9EC2-26468AB1ED3C}" srcId="{73E652E7-1BD2-4EEC-B5E5-8066DEFC3B32}" destId="{19FDB2D3-E9CA-4544-9441-25A420DAE4DD}" srcOrd="0" destOrd="0" parTransId="{D135EBE4-DA81-4777-B168-7F673AE47B46}" sibTransId="{9EAC17B4-505A-4566-BBEE-E4F0712E022F}"/>
    <dgm:cxn modelId="{FB462BCC-B08C-4D0F-8AF7-D23ACB003DA8}" type="presOf" srcId="{5F68986F-4A2B-4C25-9A2E-3689DC406CF7}" destId="{928C84AA-CD29-45C6-AB0C-97EF97AC4F84}" srcOrd="0" destOrd="0" presId="urn:microsoft.com/office/officeart/2005/8/layout/cycle8#1"/>
    <dgm:cxn modelId="{08E6AAE7-EBBC-4FA1-8BFE-DEF4E50EE03F}" type="presOf" srcId="{19FDB2D3-E9CA-4544-9441-25A420DAE4DD}" destId="{D39EA788-707B-4970-BB93-4AA7742B548A}" srcOrd="0" destOrd="0" presId="urn:microsoft.com/office/officeart/2005/8/layout/cycle8#1"/>
    <dgm:cxn modelId="{2DAE7EEE-D05B-415E-A41E-DD6C9B481B9B}" type="presOf" srcId="{BB4ADF39-0225-4AD4-9351-D6144F9CD2FE}" destId="{4D8B2133-0B77-490E-A9FD-EA0EC18E6587}" srcOrd="0" destOrd="0" presId="urn:microsoft.com/office/officeart/2005/8/layout/cycle8#1"/>
    <dgm:cxn modelId="{C773C2F4-7E39-4E26-8485-158D6FF1C02F}" type="presOf" srcId="{73E652E7-1BD2-4EEC-B5E5-8066DEFC3B32}" destId="{55D94BD9-35B9-4A33-B029-99CA3B9405E5}" srcOrd="0" destOrd="0" presId="urn:microsoft.com/office/officeart/2005/8/layout/cycle8#1"/>
    <dgm:cxn modelId="{A5E7B2FE-9768-4EBD-98C8-DCF78D69A65E}" type="presParOf" srcId="{55D94BD9-35B9-4A33-B029-99CA3B9405E5}" destId="{D39EA788-707B-4970-BB93-4AA7742B548A}" srcOrd="0" destOrd="0" presId="urn:microsoft.com/office/officeart/2005/8/layout/cycle8#1"/>
    <dgm:cxn modelId="{A16D60B8-71FC-4917-B57D-BA9FAA3A6EBD}" type="presParOf" srcId="{55D94BD9-35B9-4A33-B029-99CA3B9405E5}" destId="{86C0F4B6-FA47-4746-A7AB-89916F1ED92F}" srcOrd="1" destOrd="0" presId="urn:microsoft.com/office/officeart/2005/8/layout/cycle8#1"/>
    <dgm:cxn modelId="{75EC5853-C334-4107-9C5B-3C653CC690E0}" type="presParOf" srcId="{55D94BD9-35B9-4A33-B029-99CA3B9405E5}" destId="{E7358E95-C7FC-4467-8184-E40583CB01C6}" srcOrd="2" destOrd="0" presId="urn:microsoft.com/office/officeart/2005/8/layout/cycle8#1"/>
    <dgm:cxn modelId="{C1D51516-A155-463B-AD2F-06DD3E36419D}" type="presParOf" srcId="{55D94BD9-35B9-4A33-B029-99CA3B9405E5}" destId="{428559A2-F792-46EF-90F1-108885DE223A}" srcOrd="3" destOrd="0" presId="urn:microsoft.com/office/officeart/2005/8/layout/cycle8#1"/>
    <dgm:cxn modelId="{0191ACF7-5A51-4EB4-BA55-706278E20BAE}" type="presParOf" srcId="{55D94BD9-35B9-4A33-B029-99CA3B9405E5}" destId="{928C84AA-CD29-45C6-AB0C-97EF97AC4F84}" srcOrd="4" destOrd="0" presId="urn:microsoft.com/office/officeart/2005/8/layout/cycle8#1"/>
    <dgm:cxn modelId="{CDED4B62-B6BE-4441-8F33-441E51A5AE62}" type="presParOf" srcId="{55D94BD9-35B9-4A33-B029-99CA3B9405E5}" destId="{43000297-65BE-410D-A0E2-3620983F1FBE}" srcOrd="5" destOrd="0" presId="urn:microsoft.com/office/officeart/2005/8/layout/cycle8#1"/>
    <dgm:cxn modelId="{140E8E0D-D7BA-416B-AD83-4008905DBB7B}" type="presParOf" srcId="{55D94BD9-35B9-4A33-B029-99CA3B9405E5}" destId="{ADE69A09-C7A6-4D58-9625-F7E496D2C1DA}" srcOrd="6" destOrd="0" presId="urn:microsoft.com/office/officeart/2005/8/layout/cycle8#1"/>
    <dgm:cxn modelId="{D10B8C85-A23B-456D-A41E-366DD7B58D34}" type="presParOf" srcId="{55D94BD9-35B9-4A33-B029-99CA3B9405E5}" destId="{B72A59D1-C104-4790-A4EF-130AFC33869C}" srcOrd="7" destOrd="0" presId="urn:microsoft.com/office/officeart/2005/8/layout/cycle8#1"/>
    <dgm:cxn modelId="{0912F68D-641E-4B51-9FF0-AE021CBDE538}" type="presParOf" srcId="{55D94BD9-35B9-4A33-B029-99CA3B9405E5}" destId="{4D8B2133-0B77-490E-A9FD-EA0EC18E6587}" srcOrd="8" destOrd="0" presId="urn:microsoft.com/office/officeart/2005/8/layout/cycle8#1"/>
    <dgm:cxn modelId="{F2A2D4F9-098F-4A05-9D69-08D858C10D97}" type="presParOf" srcId="{55D94BD9-35B9-4A33-B029-99CA3B9405E5}" destId="{FEE7828B-6F00-4BFA-A3F6-E32BCF4D1626}" srcOrd="9" destOrd="0" presId="urn:microsoft.com/office/officeart/2005/8/layout/cycle8#1"/>
    <dgm:cxn modelId="{8DE00B73-80C2-4250-9C92-548B01B0DB61}" type="presParOf" srcId="{55D94BD9-35B9-4A33-B029-99CA3B9405E5}" destId="{A696E672-0D50-4D3D-8535-60CE92760E96}" srcOrd="10" destOrd="0" presId="urn:microsoft.com/office/officeart/2005/8/layout/cycle8#1"/>
    <dgm:cxn modelId="{B004DF28-15CD-4403-B5E9-F6B7D6D5A03E}" type="presParOf" srcId="{55D94BD9-35B9-4A33-B029-99CA3B9405E5}" destId="{3E02E1AB-C5E9-4885-B579-09A94DC7C9F8}" srcOrd="11" destOrd="0" presId="urn:microsoft.com/office/officeart/2005/8/layout/cycle8#1"/>
    <dgm:cxn modelId="{F594895B-E17E-48A8-A29F-CF75484C196E}" type="presParOf" srcId="{55D94BD9-35B9-4A33-B029-99CA3B9405E5}" destId="{F1BE3915-AE11-4D45-BD6D-1522F9FBEA8B}" srcOrd="12" destOrd="0" presId="urn:microsoft.com/office/officeart/2005/8/layout/cycle8#1"/>
    <dgm:cxn modelId="{5CFC6032-CE23-4FDC-AEF5-C5D88B88308F}" type="presParOf" srcId="{55D94BD9-35B9-4A33-B029-99CA3B9405E5}" destId="{42089F1A-312D-4EB3-8A0C-879C424C5C4D}" srcOrd="13" destOrd="0" presId="urn:microsoft.com/office/officeart/2005/8/layout/cycle8#1"/>
    <dgm:cxn modelId="{96B55C06-598F-47E5-A0CA-13843DE252BA}" type="presParOf" srcId="{55D94BD9-35B9-4A33-B029-99CA3B9405E5}" destId="{06C118E6-8A60-4379-A7F6-9EF724E7F5E9}" srcOrd="14" destOrd="0" presId="urn:microsoft.com/office/officeart/2005/8/layout/cycle8#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4D3FB-2963-9944-AE83-9DD47CDCEDCF}">
      <dsp:nvSpPr>
        <dsp:cNvPr id="0" name=""/>
        <dsp:cNvSpPr/>
      </dsp:nvSpPr>
      <dsp:spPr bwMode="auto">
        <a:xfrm>
          <a:off x="687431" y="0"/>
          <a:ext cx="8861288" cy="553830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rgbClr val="000000"/>
        </a:lnRef>
        <a:fillRef idx="1">
          <a:srgbClr val="000000"/>
        </a:fillRef>
        <a:effectRef idx="0">
          <a:srgbClr val="000000"/>
        </a:effectRef>
        <a:fontRef idx="minor"/>
      </dsp:style>
    </dsp:sp>
    <dsp:sp modelId="{CC985AF5-9E8B-B04D-93B6-85289DAD44A0}">
      <dsp:nvSpPr>
        <dsp:cNvPr id="0" name=""/>
        <dsp:cNvSpPr/>
      </dsp:nvSpPr>
      <dsp:spPr bwMode="auto">
        <a:xfrm>
          <a:off x="1560268" y="4118283"/>
          <a:ext cx="203809" cy="2038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850AAA89-996C-8744-BC1D-63D324708EB8}">
      <dsp:nvSpPr>
        <dsp:cNvPr id="0" name=""/>
        <dsp:cNvSpPr/>
      </dsp:nvSpPr>
      <dsp:spPr bwMode="auto">
        <a:xfrm>
          <a:off x="1662173" y="4220188"/>
          <a:ext cx="1160828" cy="1318116"/>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07994" tIns="0" rIns="0" bIns="0" numCol="1" spcCol="1270" anchor="t" anchorCtr="0">
          <a:noAutofit/>
        </a:bodyPr>
        <a:lstStyle/>
        <a:p>
          <a:pPr marL="0" lvl="0" indent="0" algn="l" defTabSz="622300">
            <a:lnSpc>
              <a:spcPct val="90000"/>
            </a:lnSpc>
            <a:spcBef>
              <a:spcPct val="0"/>
            </a:spcBef>
            <a:spcAft>
              <a:spcPct val="35000"/>
            </a:spcAft>
            <a:buNone/>
            <a:defRPr/>
          </a:pPr>
          <a:r>
            <a:rPr lang="fr-FR" sz="1400" kern="1200"/>
            <a:t>Introspection, test Oriane</a:t>
          </a:r>
          <a:endParaRPr sz="1400" kern="1200"/>
        </a:p>
      </dsp:txBody>
      <dsp:txXfrm>
        <a:off x="1662173" y="4220188"/>
        <a:ext cx="1160828" cy="1318116"/>
      </dsp:txXfrm>
    </dsp:sp>
    <dsp:sp modelId="{5730B61B-ED6E-9545-9111-DE3C3B0528C8}">
      <dsp:nvSpPr>
        <dsp:cNvPr id="0" name=""/>
        <dsp:cNvSpPr/>
      </dsp:nvSpPr>
      <dsp:spPr bwMode="auto">
        <a:xfrm>
          <a:off x="2663498" y="3058252"/>
          <a:ext cx="319006" cy="319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02D172F5-1792-BD4A-936A-6796528CBC39}">
      <dsp:nvSpPr>
        <dsp:cNvPr id="0" name=""/>
        <dsp:cNvSpPr/>
      </dsp:nvSpPr>
      <dsp:spPr bwMode="auto">
        <a:xfrm>
          <a:off x="2823001" y="3217755"/>
          <a:ext cx="1470973" cy="2320549"/>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69035" tIns="0" rIns="0" bIns="0" numCol="1" spcCol="1270" anchor="t" anchorCtr="0">
          <a:noAutofit/>
        </a:bodyPr>
        <a:lstStyle/>
        <a:p>
          <a:pPr marL="0" lvl="0" indent="0" algn="l" defTabSz="622300">
            <a:lnSpc>
              <a:spcPct val="90000"/>
            </a:lnSpc>
            <a:spcBef>
              <a:spcPct val="0"/>
            </a:spcBef>
            <a:spcAft>
              <a:spcPct val="35000"/>
            </a:spcAft>
            <a:buNone/>
            <a:defRPr/>
          </a:pPr>
          <a:r>
            <a:rPr lang="fr-FR" sz="1400" kern="1200"/>
            <a:t>Etude approfondie des possibilités de poursuite d'études (CS, BTS, Licence, BUT, FCIL etc...)</a:t>
          </a:r>
          <a:endParaRPr sz="1400" kern="1200"/>
        </a:p>
      </dsp:txBody>
      <dsp:txXfrm>
        <a:off x="2823001" y="3217755"/>
        <a:ext cx="1470973" cy="2320549"/>
      </dsp:txXfrm>
    </dsp:sp>
    <dsp:sp modelId="{26929909-A16C-E547-AA84-980D101C4CFC}">
      <dsp:nvSpPr>
        <dsp:cNvPr id="0" name=""/>
        <dsp:cNvSpPr/>
      </dsp:nvSpPr>
      <dsp:spPr bwMode="auto">
        <a:xfrm>
          <a:off x="4081304" y="2213106"/>
          <a:ext cx="425341" cy="4253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40D40B58-A631-A64F-A464-1D8068A1F2C5}">
      <dsp:nvSpPr>
        <dsp:cNvPr id="0" name=""/>
        <dsp:cNvSpPr/>
      </dsp:nvSpPr>
      <dsp:spPr bwMode="auto">
        <a:xfrm>
          <a:off x="4293975" y="2425777"/>
          <a:ext cx="1710228" cy="311252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225380" tIns="0" rIns="0" bIns="0" numCol="1" spcCol="1270" anchor="t" anchorCtr="0">
          <a:noAutofit/>
        </a:bodyPr>
        <a:lstStyle/>
        <a:p>
          <a:pPr marL="0" lvl="0" indent="0" algn="l" defTabSz="622300">
            <a:lnSpc>
              <a:spcPct val="90000"/>
            </a:lnSpc>
            <a:spcBef>
              <a:spcPct val="0"/>
            </a:spcBef>
            <a:spcAft>
              <a:spcPct val="35000"/>
            </a:spcAft>
            <a:buNone/>
            <a:defRPr/>
          </a:pPr>
          <a:r>
            <a:rPr lang="fr-FR" sz="1400" kern="1200"/>
            <a:t>Calendrier parcoursup, identification des étapes clés</a:t>
          </a:r>
          <a:endParaRPr sz="1400" kern="1200"/>
        </a:p>
      </dsp:txBody>
      <dsp:txXfrm>
        <a:off x="4293975" y="2425777"/>
        <a:ext cx="1710228" cy="3112527"/>
      </dsp:txXfrm>
    </dsp:sp>
    <dsp:sp modelId="{F627AF78-F53A-DF40-B342-D621ADF03E97}">
      <dsp:nvSpPr>
        <dsp:cNvPr id="0" name=""/>
        <dsp:cNvSpPr/>
      </dsp:nvSpPr>
      <dsp:spPr bwMode="auto">
        <a:xfrm>
          <a:off x="5729504" y="1552940"/>
          <a:ext cx="549399" cy="549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816FE5CF-7A60-5F43-9202-B34C397CDC77}">
      <dsp:nvSpPr>
        <dsp:cNvPr id="0" name=""/>
        <dsp:cNvSpPr/>
      </dsp:nvSpPr>
      <dsp:spPr bwMode="auto">
        <a:xfrm>
          <a:off x="6004204" y="1827640"/>
          <a:ext cx="1772257" cy="371066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291116" tIns="0" rIns="0" bIns="0" numCol="1" spcCol="1270" anchor="t" anchorCtr="0">
          <a:noAutofit/>
        </a:bodyPr>
        <a:lstStyle/>
        <a:p>
          <a:pPr marL="0" lvl="0" indent="0" algn="l" defTabSz="622300">
            <a:lnSpc>
              <a:spcPct val="90000"/>
            </a:lnSpc>
            <a:spcBef>
              <a:spcPct val="0"/>
            </a:spcBef>
            <a:spcAft>
              <a:spcPct val="35000"/>
            </a:spcAft>
            <a:buNone/>
            <a:defRPr/>
          </a:pPr>
          <a:r>
            <a:rPr lang="fr-FR" sz="1400" kern="1200"/>
            <a:t>Recherche de stage</a:t>
          </a:r>
          <a:endParaRPr sz="1400" kern="1200"/>
        </a:p>
      </dsp:txBody>
      <dsp:txXfrm>
        <a:off x="6004204" y="1827640"/>
        <a:ext cx="1772257" cy="3710664"/>
      </dsp:txXfrm>
    </dsp:sp>
    <dsp:sp modelId="{9EE24C0F-944B-3545-BAFC-A7EC1A1C4C0D}">
      <dsp:nvSpPr>
        <dsp:cNvPr id="0" name=""/>
        <dsp:cNvSpPr/>
      </dsp:nvSpPr>
      <dsp:spPr bwMode="auto">
        <a:xfrm>
          <a:off x="7426441" y="1112091"/>
          <a:ext cx="700041" cy="7000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DEEFC6BE-1C1C-C040-A258-6A4DB89EE651}">
      <dsp:nvSpPr>
        <dsp:cNvPr id="0" name=""/>
        <dsp:cNvSpPr/>
      </dsp:nvSpPr>
      <dsp:spPr bwMode="auto">
        <a:xfrm>
          <a:off x="7776461" y="1462112"/>
          <a:ext cx="1772257" cy="4076192"/>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370938" tIns="0" rIns="0" bIns="0" numCol="1" spcCol="1270" anchor="t" anchorCtr="0">
          <a:noAutofit/>
        </a:bodyPr>
        <a:lstStyle/>
        <a:p>
          <a:pPr marL="0" lvl="0" indent="0" algn="l" defTabSz="622300">
            <a:lnSpc>
              <a:spcPct val="90000"/>
            </a:lnSpc>
            <a:spcBef>
              <a:spcPct val="0"/>
            </a:spcBef>
            <a:spcAft>
              <a:spcPct val="35000"/>
            </a:spcAft>
            <a:buNone/>
            <a:defRPr/>
          </a:pPr>
          <a:r>
            <a:rPr lang="fr-FR" sz="1400" kern="1200"/>
            <a:t>dispositif avenir Pro</a:t>
          </a:r>
          <a:endParaRPr sz="1400" kern="1200"/>
        </a:p>
      </dsp:txBody>
      <dsp:txXfrm>
        <a:off x="7776461" y="1462112"/>
        <a:ext cx="1772257" cy="4076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4D3FB-2963-9944-AE83-9DD47CDCEDCF}">
      <dsp:nvSpPr>
        <dsp:cNvPr id="0" name=""/>
        <dsp:cNvSpPr/>
      </dsp:nvSpPr>
      <dsp:spPr bwMode="auto">
        <a:xfrm>
          <a:off x="687431" y="0"/>
          <a:ext cx="8861288" cy="553830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rgbClr val="000000"/>
        </a:lnRef>
        <a:fillRef idx="1">
          <a:srgbClr val="000000"/>
        </a:fillRef>
        <a:effectRef idx="0">
          <a:srgbClr val="000000"/>
        </a:effectRef>
        <a:fontRef idx="minor"/>
      </dsp:style>
    </dsp:sp>
    <dsp:sp modelId="{CC985AF5-9E8B-B04D-93B6-85289DAD44A0}">
      <dsp:nvSpPr>
        <dsp:cNvPr id="0" name=""/>
        <dsp:cNvSpPr/>
      </dsp:nvSpPr>
      <dsp:spPr bwMode="auto">
        <a:xfrm>
          <a:off x="1560268" y="4118283"/>
          <a:ext cx="203809" cy="2038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850AAA89-996C-8744-BC1D-63D324708EB8}">
      <dsp:nvSpPr>
        <dsp:cNvPr id="0" name=""/>
        <dsp:cNvSpPr/>
      </dsp:nvSpPr>
      <dsp:spPr bwMode="auto">
        <a:xfrm>
          <a:off x="1662173" y="4220188"/>
          <a:ext cx="1160828" cy="1318116"/>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07994" tIns="0" rIns="0" bIns="0" numCol="1" spcCol="1270" anchor="t" anchorCtr="0">
          <a:noAutofit/>
        </a:bodyPr>
        <a:lstStyle/>
        <a:p>
          <a:pPr marL="0" lvl="0" indent="0" algn="l" defTabSz="711200">
            <a:lnSpc>
              <a:spcPct val="90000"/>
            </a:lnSpc>
            <a:spcBef>
              <a:spcPct val="0"/>
            </a:spcBef>
            <a:spcAft>
              <a:spcPct val="35000"/>
            </a:spcAft>
            <a:buNone/>
            <a:defRPr/>
          </a:pPr>
          <a:r>
            <a:rPr lang="en-US" sz="1600" kern="1200">
              <a:solidFill>
                <a:srgbClr val="272525"/>
              </a:solidFill>
              <a:latin typeface="Inter"/>
              <a:ea typeface="Inter"/>
              <a:cs typeface="Inter"/>
            </a:rPr>
            <a:t>Présentation détaillée de Parcoursup</a:t>
          </a:r>
          <a:endParaRPr lang="fr-FR" sz="1600" kern="1200"/>
        </a:p>
      </dsp:txBody>
      <dsp:txXfrm>
        <a:off x="1662173" y="4220188"/>
        <a:ext cx="1160828" cy="1318116"/>
      </dsp:txXfrm>
    </dsp:sp>
    <dsp:sp modelId="{5730B61B-ED6E-9545-9111-DE3C3B0528C8}">
      <dsp:nvSpPr>
        <dsp:cNvPr id="0" name=""/>
        <dsp:cNvSpPr/>
      </dsp:nvSpPr>
      <dsp:spPr bwMode="auto">
        <a:xfrm>
          <a:off x="2663498" y="3058252"/>
          <a:ext cx="319006" cy="3190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02D172F5-1792-BD4A-936A-6796528CBC39}">
      <dsp:nvSpPr>
        <dsp:cNvPr id="0" name=""/>
        <dsp:cNvSpPr/>
      </dsp:nvSpPr>
      <dsp:spPr bwMode="auto">
        <a:xfrm>
          <a:off x="2823001" y="3217755"/>
          <a:ext cx="1470973" cy="2320549"/>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169035" tIns="0" rIns="0" bIns="0" numCol="1" spcCol="1270" anchor="t" anchorCtr="0">
          <a:noAutofit/>
        </a:bodyPr>
        <a:lstStyle/>
        <a:p>
          <a:pPr marL="0" lvl="0" indent="0" algn="l" defTabSz="711200">
            <a:lnSpc>
              <a:spcPct val="90000"/>
            </a:lnSpc>
            <a:spcBef>
              <a:spcPct val="0"/>
            </a:spcBef>
            <a:spcAft>
              <a:spcPct val="35000"/>
            </a:spcAft>
            <a:buNone/>
            <a:defRPr/>
          </a:pPr>
          <a:r>
            <a:rPr lang="en-US" sz="1600" kern="1200">
              <a:solidFill>
                <a:srgbClr val="272525"/>
              </a:solidFill>
              <a:latin typeface="Inter"/>
              <a:ea typeface="Inter"/>
              <a:cs typeface="Inter"/>
            </a:rPr>
            <a:t>Portes ouvertes et forums des métiers</a:t>
          </a:r>
          <a:endParaRPr lang="fr-FR" sz="1600" kern="1200"/>
        </a:p>
      </dsp:txBody>
      <dsp:txXfrm>
        <a:off x="2823001" y="3217755"/>
        <a:ext cx="1470973" cy="2320549"/>
      </dsp:txXfrm>
    </dsp:sp>
    <dsp:sp modelId="{26929909-A16C-E547-AA84-980D101C4CFC}">
      <dsp:nvSpPr>
        <dsp:cNvPr id="0" name=""/>
        <dsp:cNvSpPr/>
      </dsp:nvSpPr>
      <dsp:spPr bwMode="auto">
        <a:xfrm>
          <a:off x="4081304" y="2213106"/>
          <a:ext cx="425341" cy="4253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40D40B58-A631-A64F-A464-1D8068A1F2C5}">
      <dsp:nvSpPr>
        <dsp:cNvPr id="0" name=""/>
        <dsp:cNvSpPr/>
      </dsp:nvSpPr>
      <dsp:spPr bwMode="auto">
        <a:xfrm>
          <a:off x="4293975" y="2425777"/>
          <a:ext cx="1710228" cy="3112527"/>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225380" tIns="0" rIns="0" bIns="0" numCol="1" spcCol="1270" anchor="t" anchorCtr="0">
          <a:noAutofit/>
        </a:bodyPr>
        <a:lstStyle/>
        <a:p>
          <a:pPr marL="0" lvl="0" indent="0" algn="l" defTabSz="711200">
            <a:lnSpc>
              <a:spcPct val="90000"/>
            </a:lnSpc>
            <a:spcBef>
              <a:spcPct val="0"/>
            </a:spcBef>
            <a:spcAft>
              <a:spcPct val="35000"/>
            </a:spcAft>
            <a:buNone/>
            <a:defRPr/>
          </a:pPr>
          <a:r>
            <a:rPr lang="fr-FR" sz="1600" kern="1200"/>
            <a:t>Calendrier parcoursup, identification des étapes clés</a:t>
          </a:r>
          <a:endParaRPr sz="1600" kern="1200"/>
        </a:p>
      </dsp:txBody>
      <dsp:txXfrm>
        <a:off x="4293975" y="2425777"/>
        <a:ext cx="1710228" cy="3112527"/>
      </dsp:txXfrm>
    </dsp:sp>
    <dsp:sp modelId="{F627AF78-F53A-DF40-B342-D621ADF03E97}">
      <dsp:nvSpPr>
        <dsp:cNvPr id="0" name=""/>
        <dsp:cNvSpPr/>
      </dsp:nvSpPr>
      <dsp:spPr bwMode="auto">
        <a:xfrm>
          <a:off x="5729504" y="1552940"/>
          <a:ext cx="549399" cy="549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816FE5CF-7A60-5F43-9202-B34C397CDC77}">
      <dsp:nvSpPr>
        <dsp:cNvPr id="0" name=""/>
        <dsp:cNvSpPr/>
      </dsp:nvSpPr>
      <dsp:spPr bwMode="auto">
        <a:xfrm>
          <a:off x="6004204" y="1827640"/>
          <a:ext cx="1772257" cy="3710664"/>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291116" tIns="0" rIns="0" bIns="0" numCol="1" spcCol="1270" anchor="t" anchorCtr="0">
          <a:noAutofit/>
        </a:bodyPr>
        <a:lstStyle/>
        <a:p>
          <a:pPr marL="0" lvl="0" indent="0" algn="l" defTabSz="711200">
            <a:lnSpc>
              <a:spcPct val="90000"/>
            </a:lnSpc>
            <a:spcBef>
              <a:spcPct val="0"/>
            </a:spcBef>
            <a:spcAft>
              <a:spcPct val="35000"/>
            </a:spcAft>
            <a:buNone/>
            <a:defRPr/>
          </a:pPr>
          <a:r>
            <a:rPr lang="en-US" sz="1600" kern="1200">
              <a:solidFill>
                <a:srgbClr val="272525"/>
              </a:solidFill>
              <a:latin typeface="Inter"/>
              <a:ea typeface="Inter"/>
              <a:cs typeface="Inter"/>
            </a:rPr>
            <a:t>Rédaction du projet motivé</a:t>
          </a:r>
          <a:endParaRPr lang="fr-FR" sz="1600" kern="1200"/>
        </a:p>
      </dsp:txBody>
      <dsp:txXfrm>
        <a:off x="6004204" y="1827640"/>
        <a:ext cx="1772257" cy="3710664"/>
      </dsp:txXfrm>
    </dsp:sp>
    <dsp:sp modelId="{9EE24C0F-944B-3545-BAFC-A7EC1A1C4C0D}">
      <dsp:nvSpPr>
        <dsp:cNvPr id="0" name=""/>
        <dsp:cNvSpPr/>
      </dsp:nvSpPr>
      <dsp:spPr bwMode="auto">
        <a:xfrm>
          <a:off x="7426441" y="1112091"/>
          <a:ext cx="700041" cy="7000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sp>
    <dsp:sp modelId="{DEEFC6BE-1C1C-C040-A258-6A4DB89EE651}">
      <dsp:nvSpPr>
        <dsp:cNvPr id="0" name=""/>
        <dsp:cNvSpPr/>
      </dsp:nvSpPr>
      <dsp:spPr bwMode="auto">
        <a:xfrm>
          <a:off x="7776461" y="1462112"/>
          <a:ext cx="1772257" cy="4076192"/>
        </a:xfrm>
        <a:prstGeom prst="rect">
          <a:avLst/>
        </a:prstGeom>
        <a:noFill/>
        <a:ln>
          <a:noFill/>
        </a:ln>
        <a:effectLst/>
      </dsp:spPr>
      <dsp:style>
        <a:lnRef idx="0">
          <a:srgbClr val="000000"/>
        </a:lnRef>
        <a:fillRef idx="0">
          <a:srgbClr val="000000"/>
        </a:fillRef>
        <a:effectRef idx="0">
          <a:srgbClr val="000000"/>
        </a:effectRef>
        <a:fontRef idx="minor"/>
      </dsp:style>
      <dsp:txBody>
        <a:bodyPr spcFirstLastPara="0" vert="horz" wrap="square" lIns="370938" tIns="0" rIns="0" bIns="0" numCol="1" spcCol="1270" anchor="t" anchorCtr="0">
          <a:noAutofit/>
        </a:bodyPr>
        <a:lstStyle/>
        <a:p>
          <a:pPr marL="0" lvl="0" indent="0" algn="l" defTabSz="711200">
            <a:lnSpc>
              <a:spcPct val="90000"/>
            </a:lnSpc>
            <a:spcBef>
              <a:spcPct val="0"/>
            </a:spcBef>
            <a:spcAft>
              <a:spcPct val="35000"/>
            </a:spcAft>
            <a:buNone/>
            <a:defRPr/>
          </a:pPr>
          <a:r>
            <a:rPr lang="en-US" sz="1600" kern="1200">
              <a:solidFill>
                <a:srgbClr val="272525"/>
              </a:solidFill>
              <a:latin typeface="Inter"/>
              <a:ea typeface="Inter"/>
              <a:cs typeface="Inter"/>
            </a:rPr>
            <a:t>Finaliser ses outils (CV, LM, etc…)</a:t>
          </a:r>
          <a:endParaRPr lang="fr-FR" sz="1600" kern="1200"/>
        </a:p>
      </dsp:txBody>
      <dsp:txXfrm>
        <a:off x="7776461" y="1462112"/>
        <a:ext cx="1772257" cy="4076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EA788-707B-4970-BB93-4AA7742B548A}">
      <dsp:nvSpPr>
        <dsp:cNvPr id="0" name=""/>
        <dsp:cNvSpPr/>
      </dsp:nvSpPr>
      <dsp:spPr bwMode="auto">
        <a:xfrm>
          <a:off x="2033177" y="317279"/>
          <a:ext cx="4100221" cy="4100221"/>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defRPr/>
          </a:pPr>
          <a:r>
            <a:rPr lang="fr-FR" sz="2600" kern="1200"/>
            <a:t>Objectifs</a:t>
          </a:r>
          <a:endParaRPr sz="2600" kern="1200"/>
        </a:p>
      </dsp:txBody>
      <dsp:txXfrm>
        <a:off x="4194092" y="1186135"/>
        <a:ext cx="1464364" cy="1220304"/>
      </dsp:txXfrm>
    </dsp:sp>
    <dsp:sp modelId="{928C84AA-CD29-45C6-AB0C-97EF97AC4F84}">
      <dsp:nvSpPr>
        <dsp:cNvPr id="0" name=""/>
        <dsp:cNvSpPr/>
      </dsp:nvSpPr>
      <dsp:spPr bwMode="auto">
        <a:xfrm>
          <a:off x="1948732" y="463715"/>
          <a:ext cx="4100221" cy="4100221"/>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defRPr/>
          </a:pPr>
          <a:r>
            <a:rPr lang="fr-FR" sz="2600" kern="1200"/>
            <a:t>Actions</a:t>
          </a:r>
          <a:endParaRPr sz="2600" kern="1200"/>
        </a:p>
      </dsp:txBody>
      <dsp:txXfrm>
        <a:off x="2924975" y="3123978"/>
        <a:ext cx="2196547" cy="1073867"/>
      </dsp:txXfrm>
    </dsp:sp>
    <dsp:sp modelId="{4D8B2133-0B77-490E-A9FD-EA0EC18E6587}">
      <dsp:nvSpPr>
        <dsp:cNvPr id="0" name=""/>
        <dsp:cNvSpPr/>
      </dsp:nvSpPr>
      <dsp:spPr bwMode="auto">
        <a:xfrm>
          <a:off x="1864287" y="317279"/>
          <a:ext cx="4100221" cy="4100221"/>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defRPr/>
          </a:pPr>
          <a:r>
            <a:rPr lang="fr-FR" sz="2600" kern="1200"/>
            <a:t>Diagnostic</a:t>
          </a:r>
          <a:endParaRPr sz="2600" kern="1200"/>
        </a:p>
      </dsp:txBody>
      <dsp:txXfrm>
        <a:off x="2339230" y="1186135"/>
        <a:ext cx="1464364" cy="1220304"/>
      </dsp:txXfrm>
    </dsp:sp>
    <dsp:sp modelId="{F1BE3915-AE11-4D45-BD6D-1522F9FBEA8B}">
      <dsp:nvSpPr>
        <dsp:cNvPr id="0" name=""/>
        <dsp:cNvSpPr/>
      </dsp:nvSpPr>
      <dsp:spPr bwMode="auto">
        <a:xfrm>
          <a:off x="1779693" y="63455"/>
          <a:ext cx="4607867" cy="460786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sp>
    <dsp:sp modelId="{42089F1A-312D-4EB3-8A0C-879C424C5C4D}">
      <dsp:nvSpPr>
        <dsp:cNvPr id="0" name=""/>
        <dsp:cNvSpPr/>
      </dsp:nvSpPr>
      <dsp:spPr bwMode="auto">
        <a:xfrm>
          <a:off x="1694909" y="209633"/>
          <a:ext cx="4607867" cy="460786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sp>
    <dsp:sp modelId="{06C118E6-8A60-4379-A7F6-9EF724E7F5E9}">
      <dsp:nvSpPr>
        <dsp:cNvPr id="0" name=""/>
        <dsp:cNvSpPr/>
      </dsp:nvSpPr>
      <dsp:spPr bwMode="auto">
        <a:xfrm>
          <a:off x="1610126" y="63455"/>
          <a:ext cx="4607867" cy="460786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varLst>
      <dgm:chMax val="5"/>
      <dgm:dir/>
      <dgm:resizeHandles val="exact"/>
    </dgm:var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varLst>
                <dgm:bulletEnabled val="1"/>
              </dgm:var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varLst>
                    <dgm:bulletEnabled val="1"/>
                  </dgm:var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ruleLst/>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ruleLst/>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ruleLst/>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ruleLst/>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varLst>
      <dgm:chMax val="5"/>
      <dgm:dir/>
      <dgm:resizeHandles val="exact"/>
    </dgm:var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varLst>
                <dgm:bulletEnabled val="1"/>
              </dgm:var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varLst>
                    <dgm:bulletEnabled val="1"/>
                  </dgm:var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ruleLst/>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ruleLst/>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ruleLst/>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ruleLst/>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shape xmlns:r="http://schemas.openxmlformats.org/officeDocument/2006/relationships" type="rect" r:blip="">
                    <dgm:adjLst/>
                  </dgm:shape>
                  <dgm:presOf axis="desOrSelf" ptType="node"/>
                  <dgm:ruleLst>
                    <dgm:rule type="primFontSz" val="5" fact="NaN" max="NaN"/>
                  </dgm:ruleLst>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8#1">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alg type="composite">
      <dgm:param type="horzAlign" val="ctr"/>
      <dgm:param type="vertAlign" val="mid"/>
      <dgm:param type="ar" val="1"/>
    </dgm:alg>
    <dgm:shape xmlns:r="http://schemas.openxmlformats.org/officeDocument/2006/relationships" r:blip="">
      <dgm:adjLst/>
    </dgm:shape>
    <dgm:presOf/>
    <dgm:ruleLst/>
    <dgm:varLst>
      <dgm:chMax val="7"/>
      <dgm:dir/>
      <dgm:resizeHandles val="exact"/>
    </dgm:varLst>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choose name="Name8">
      <dgm:if name="Name9" axis="ch" ptType="node" func="cnt" op="gte" val="1">
        <dgm:layoutNode name="wedge1">
          <dgm:alg type="sp"/>
          <dgm:constrLst/>
          <dgm:ruleLst/>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layoutNode>
      </dgm:if>
      <dgm:else name="Name40"/>
    </dgm:choose>
    <dgm:choose name="Name41">
      <dgm:if name="Name42" axis="ch" ptType="node" func="cnt" op="gte" val="2">
        <dgm:layoutNode name="wedge2">
          <dgm:alg type="sp"/>
          <dgm:constrLst/>
          <dgm:ruleLst/>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layoutNode>
      </dgm:if>
      <dgm:else name="Name70"/>
    </dgm:choose>
    <dgm:choose name="Name71">
      <dgm:if name="Name72" axis="ch" ptType="node" func="cnt" op="gte" val="3">
        <dgm:layoutNode name="wedge3">
          <dgm:alg type="sp"/>
          <dgm:constrLst/>
          <dgm:ruleLst/>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layoutNode>
      </dgm:if>
      <dgm:else name="Name97"/>
    </dgm:choose>
    <dgm:choose name="Name98">
      <dgm:if name="Name99" axis="ch" ptType="node" func="cnt" op="gte" val="4">
        <dgm:layoutNode name="wedge4">
          <dgm:alg type="sp"/>
          <dgm:constrLst/>
          <dgm:ruleLst/>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layoutNode>
      </dgm:if>
      <dgm:else name="Name121"/>
    </dgm:choose>
    <dgm:choose name="Name122">
      <dgm:if name="Name123" axis="ch" ptType="node" func="cnt" op="gte" val="5">
        <dgm:layoutNode name="wedge5">
          <dgm:alg type="sp"/>
          <dgm:constrLst/>
          <dgm:ruleLst/>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layoutNode>
      </dgm:if>
      <dgm:else name="Name142"/>
    </dgm:choose>
    <dgm:choose name="Name143">
      <dgm:if name="Name144" axis="ch" ptType="node" func="cnt" op="gte" val="6">
        <dgm:layoutNode name="wedge6">
          <dgm:alg type="sp"/>
          <dgm:constrLst/>
          <dgm:ruleLst/>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onstrLst/>
          <dgm:ruleLst/>
          <dgm:choose name="Name163">
            <dgm:if name="Name164" func="var" arg="dir" op="equ" val="norm">
              <dgm:presOf axis="ch desOrSelf" ptType="node node" st="7 1" cnt="1 0"/>
            </dgm:if>
            <dgm:else name="Name165">
              <dgm:presOf axis="ch desOrSelf" ptType="node node" st="1 1" cnt="1 0"/>
            </dgm:else>
          </dgm:choose>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alg type="tx"/>
          <dgm:shape xmlns:r="http://schemas.openxmlformats.org/officeDocument/2006/relationships" type="rect" r:blip="" hideGeom="1">
            <dgm:adjLst/>
          </dgm:shap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varLst>
            <dgm:chMax val="0"/>
            <dgm:chPref val="0"/>
            <dgm:bulletEnabled val="1"/>
          </dgm:varLst>
          <dgm:choose name="Name166">
            <dgm:if name="Name167" func="var" arg="dir" op="equ" val="norm">
              <dgm:presOf axis="ch desOrSelf" ptType="node node" st="7 1" cnt="1 0"/>
            </dgm:if>
            <dgm:else name="Name168">
              <dgm:presOf axis="ch desOrSelf" ptType="node node" st="1 1" cnt="1 0"/>
            </dgm:else>
          </dgm:choose>
        </dgm:layoutNode>
      </dgm:if>
      <dgm:else name="Name169"/>
    </dgm:choose>
    <dgm:choose name="Name170">
      <dgm:if name="Name171" axis="ch" ptType="node" func="cnt" op="equ" val="1">
        <dgm:forEach name="Name172" axis="ch" ptType="sibTrans" hideLastTrans="0" cnt="1">
          <dgm:layoutNode name="arrowWedge1single" styleLbl="fgSibTrans2D1">
            <dgm:shape xmlns:r="http://schemas.openxmlformats.org/officeDocument/2006/relationships" type="conn" r:blip="">
              <dgm:adjLst/>
            </dgm:shape>
            <dgm:presOf/>
            <dgm:constrLst>
              <dgm:constr type="w" val="1"/>
              <dgm:constr type="begPad"/>
              <dgm:constr type="endPad"/>
            </dgm:constrLst>
            <dgm:ruleLst/>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layoutNode>
        </dgm:forEach>
      </dgm:if>
      <dgm:if name="Name176" axis="ch" ptType="node" func="cnt" op="gte" val="2">
        <dgm:forEach name="Name177" axis="ch" ptType="sibTrans" hideLastTrans="0" cnt="1">
          <dgm:layoutNode name="arrowWedge1" styleLbl="fgSibTrans2D1">
            <dgm:shape xmlns:r="http://schemas.openxmlformats.org/officeDocument/2006/relationships" type="conn" r:blip="">
              <dgm:adjLst/>
            </dgm:shape>
            <dgm:presOf/>
            <dgm:constrLst>
              <dgm:constr type="w" val="1"/>
              <dgm:constr type="begPad"/>
              <dgm:constr type="endPad"/>
            </dgm:constrLst>
            <dgm:ruleLst/>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layoutNode>
        </dgm:forEach>
      </dgm:if>
      <dgm:else name="Name181"/>
    </dgm:choose>
    <dgm:forEach name="Name182" axis="ch" ptType="sibTrans" hideLastTrans="0" st="2" cnt="1">
      <dgm:layoutNode name="arrowWedge2" styleLbl="fgSibTrans2D1">
        <dgm:shape xmlns:r="http://schemas.openxmlformats.org/officeDocument/2006/relationships" type="conn" r:blip="">
          <dgm:adjLst/>
        </dgm:shape>
        <dgm:presOf/>
        <dgm:constrLst>
          <dgm:constr type="w" val="1"/>
          <dgm:constr type="begPad"/>
          <dgm:constr type="endPad"/>
        </dgm:constrLst>
        <dgm:ruleLst/>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layoutNode>
    </dgm:forEach>
    <dgm:forEach name="Name186" axis="ch" ptType="sibTrans" hideLastTrans="0" st="3" cnt="1">
      <dgm:layoutNode name="arrowWedge3" styleLbl="fgSibTrans2D1">
        <dgm:shape xmlns:r="http://schemas.openxmlformats.org/officeDocument/2006/relationships" type="conn" r:blip="">
          <dgm:adjLst/>
        </dgm:shape>
        <dgm:presOf/>
        <dgm:constrLst>
          <dgm:constr type="w" val="1"/>
          <dgm:constr type="begPad"/>
          <dgm:constr type="endPad"/>
        </dgm:constrLst>
        <dgm:ruleLst/>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layoutNode>
    </dgm:forEach>
    <dgm:forEach name="Name190" axis="ch" ptType="sibTrans" hideLastTrans="0" st="4" cnt="1">
      <dgm:layoutNode name="arrowWedge4" styleLbl="fgSibTrans2D1">
        <dgm:shape xmlns:r="http://schemas.openxmlformats.org/officeDocument/2006/relationships" type="conn" r:blip="">
          <dgm:adjLst/>
        </dgm:shape>
        <dgm:presOf/>
        <dgm:constrLst>
          <dgm:constr type="w" val="1"/>
          <dgm:constr type="begPad"/>
          <dgm:constr type="endPad"/>
        </dgm:constrLst>
        <dgm:ruleLst/>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layoutNode>
    </dgm:forEach>
    <dgm:forEach name="Name194" axis="ch" ptType="sibTrans" hideLastTrans="0" st="5" cnt="1">
      <dgm:layoutNode name="arrowWedge5" styleLbl="fgSibTrans2D1">
        <dgm:shape xmlns:r="http://schemas.openxmlformats.org/officeDocument/2006/relationships" type="conn" r:blip="">
          <dgm:adjLst/>
        </dgm:shape>
        <dgm:presOf/>
        <dgm:constrLst>
          <dgm:constr type="w" val="1"/>
          <dgm:constr type="begPad"/>
          <dgm:constr type="endPad"/>
        </dgm:constrLst>
        <dgm:ruleLst/>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layoutNode>
    </dgm:forEach>
    <dgm:forEach name="Name198" axis="ch" ptType="sibTrans" hideLastTrans="0" st="6" cnt="1">
      <dgm:layoutNode name="arrowWedge6" styleLbl="fgSibTrans2D1">
        <dgm:shape xmlns:r="http://schemas.openxmlformats.org/officeDocument/2006/relationships" type="conn" r:blip="">
          <dgm:adjLst/>
        </dgm:shape>
        <dgm:presOf/>
        <dgm:constrLst>
          <dgm:constr type="w" val="1"/>
          <dgm:constr type="begPad"/>
          <dgm:constr type="endPad"/>
        </dgm:constrLst>
        <dgm:ruleLst/>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layoutNode>
    </dgm:forEach>
    <dgm:forEach name="Name202" axis="ch" ptType="sibTrans" hideLastTrans="0" st="7" cnt="1">
      <dgm:layoutNode name="arrowWedge7" styleLbl="fgSibTrans2D1">
        <dgm:shape xmlns:r="http://schemas.openxmlformats.org/officeDocument/2006/relationships" type="conn" r:blip="">
          <dgm:adjLst/>
        </dgm:shape>
        <dgm:presOf/>
        <dgm:constrLst>
          <dgm:constr type="w" val="1"/>
          <dgm:constr type="begPad"/>
          <dgm:constr type="endPad"/>
        </dgm:constrLst>
        <dgm:ruleLst/>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27420482" name="Slide Image Placeholder 1"/>
          <p:cNvSpPr>
            <a:spLocks noGrp="1" noRot="1" noChangeAspect="1"/>
          </p:cNvSpPr>
          <p:nvPr>
            <p:ph type="sldImg"/>
          </p:nvPr>
        </p:nvSpPr>
        <p:spPr bwMode="auto"/>
      </p:sp>
      <p:sp>
        <p:nvSpPr>
          <p:cNvPr id="783236331" name="Notes Placeholder 2"/>
          <p:cNvSpPr>
            <a:spLocks noGrp="1"/>
          </p:cNvSpPr>
          <p:nvPr>
            <p:ph type="body" idx="1"/>
          </p:nvPr>
        </p:nvSpPr>
        <p:spPr bwMode="auto"/>
        <p:txBody>
          <a:bodyPr/>
          <a:lstStyle/>
          <a:p>
            <a:pPr>
              <a:defRPr/>
            </a:pPr>
            <a:endParaRPr/>
          </a:p>
        </p:txBody>
      </p:sp>
      <p:sp>
        <p:nvSpPr>
          <p:cNvPr id="2014304553" name="Slide Number Placeholder 3"/>
          <p:cNvSpPr>
            <a:spLocks noGrp="1"/>
          </p:cNvSpPr>
          <p:nvPr>
            <p:ph type="sldNum" sz="quarter" idx="10"/>
          </p:nvPr>
        </p:nvSpPr>
        <p:spPr bwMode="auto"/>
        <p:txBody>
          <a:bodyPr/>
          <a:lstStyle/>
          <a:p>
            <a:pPr>
              <a:defRPr/>
            </a:pPr>
            <a:fld id="{BFB785D6-A2A3-3587-F83A-AF0BEBBD6C51}"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75321776" name="Slide Image Placeholder 1"/>
          <p:cNvSpPr>
            <a:spLocks noGrp="1" noRot="1" noChangeAspect="1"/>
          </p:cNvSpPr>
          <p:nvPr>
            <p:ph type="sldImg"/>
          </p:nvPr>
        </p:nvSpPr>
        <p:spPr bwMode="auto"/>
      </p:sp>
      <p:sp>
        <p:nvSpPr>
          <p:cNvPr id="685968456" name="Notes Placeholder 2"/>
          <p:cNvSpPr>
            <a:spLocks noGrp="1"/>
          </p:cNvSpPr>
          <p:nvPr>
            <p:ph type="body" idx="1"/>
          </p:nvPr>
        </p:nvSpPr>
        <p:spPr bwMode="auto"/>
        <p:txBody>
          <a:bodyPr/>
          <a:lstStyle/>
          <a:p>
            <a:pPr>
              <a:defRPr/>
            </a:pPr>
            <a:endParaRPr/>
          </a:p>
        </p:txBody>
      </p:sp>
      <p:sp>
        <p:nvSpPr>
          <p:cNvPr id="101907019" name="Slide Number Placeholder 3"/>
          <p:cNvSpPr>
            <a:spLocks noGrp="1"/>
          </p:cNvSpPr>
          <p:nvPr>
            <p:ph type="sldNum" sz="quarter" idx="10"/>
          </p:nvPr>
        </p:nvSpPr>
        <p:spPr bwMode="auto"/>
        <p:txBody>
          <a:bodyPr/>
          <a:lstStyle/>
          <a:p>
            <a:pPr>
              <a:defRPr/>
            </a:pPr>
            <a:fld id="{26324308-9499-83DF-BECE-E8425A81A0B1}"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31628269" name="Slide Image Placeholder 1"/>
          <p:cNvSpPr>
            <a:spLocks noGrp="1" noRot="1" noChangeAspect="1"/>
          </p:cNvSpPr>
          <p:nvPr>
            <p:ph type="sldImg"/>
          </p:nvPr>
        </p:nvSpPr>
        <p:spPr bwMode="auto"/>
      </p:sp>
      <p:sp>
        <p:nvSpPr>
          <p:cNvPr id="1324568340" name="Notes Placeholder 2"/>
          <p:cNvSpPr>
            <a:spLocks noGrp="1"/>
          </p:cNvSpPr>
          <p:nvPr>
            <p:ph type="body" idx="1"/>
          </p:nvPr>
        </p:nvSpPr>
        <p:spPr bwMode="auto"/>
        <p:txBody>
          <a:bodyPr/>
          <a:lstStyle/>
          <a:p>
            <a:pPr>
              <a:defRPr/>
            </a:pPr>
            <a:endParaRPr/>
          </a:p>
        </p:txBody>
      </p:sp>
      <p:sp>
        <p:nvSpPr>
          <p:cNvPr id="1890921288" name="Slide Number Placeholder 3"/>
          <p:cNvSpPr>
            <a:spLocks noGrp="1"/>
          </p:cNvSpPr>
          <p:nvPr>
            <p:ph type="sldNum" sz="quarter" idx="10"/>
          </p:nvPr>
        </p:nvSpPr>
        <p:spPr bwMode="auto"/>
        <p:txBody>
          <a:bodyPr/>
          <a:lstStyle/>
          <a:p>
            <a:pPr>
              <a:defRPr/>
            </a:pPr>
            <a:fld id="{C1163138-B43C-E408-6935-F6A505B3C8E0}"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54048526" name="Slide Image Placeholder 1"/>
          <p:cNvSpPr>
            <a:spLocks noGrp="1" noRot="1" noChangeAspect="1"/>
          </p:cNvSpPr>
          <p:nvPr>
            <p:ph type="sldImg"/>
          </p:nvPr>
        </p:nvSpPr>
        <p:spPr bwMode="auto"/>
      </p:sp>
      <p:sp>
        <p:nvSpPr>
          <p:cNvPr id="1083696731" name="Notes Placeholder 2"/>
          <p:cNvSpPr>
            <a:spLocks noGrp="1"/>
          </p:cNvSpPr>
          <p:nvPr>
            <p:ph type="body" idx="1"/>
          </p:nvPr>
        </p:nvSpPr>
        <p:spPr bwMode="auto"/>
        <p:txBody>
          <a:bodyPr/>
          <a:lstStyle/>
          <a:p>
            <a:pPr>
              <a:defRPr/>
            </a:pPr>
            <a:endParaRPr/>
          </a:p>
        </p:txBody>
      </p:sp>
      <p:sp>
        <p:nvSpPr>
          <p:cNvPr id="338817781" name="Slide Number Placeholder 3"/>
          <p:cNvSpPr>
            <a:spLocks noGrp="1"/>
          </p:cNvSpPr>
          <p:nvPr>
            <p:ph type="sldNum" sz="quarter" idx="10"/>
          </p:nvPr>
        </p:nvSpPr>
        <p:spPr bwMode="auto"/>
        <p:txBody>
          <a:bodyPr/>
          <a:lstStyle/>
          <a:p>
            <a:pPr>
              <a:defRPr/>
            </a:pPr>
            <a:fld id="{8097AF66-6277-621A-E128-72287FC816C6}"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40583125" name="Slide Image Placeholder 1"/>
          <p:cNvSpPr>
            <a:spLocks noGrp="1" noRot="1" noChangeAspect="1"/>
          </p:cNvSpPr>
          <p:nvPr>
            <p:ph type="sldImg"/>
          </p:nvPr>
        </p:nvSpPr>
        <p:spPr bwMode="auto"/>
      </p:sp>
      <p:sp>
        <p:nvSpPr>
          <p:cNvPr id="159240301" name="Notes Placeholder 2"/>
          <p:cNvSpPr>
            <a:spLocks noGrp="1"/>
          </p:cNvSpPr>
          <p:nvPr>
            <p:ph type="body" idx="1"/>
          </p:nvPr>
        </p:nvSpPr>
        <p:spPr bwMode="auto"/>
        <p:txBody>
          <a:bodyPr/>
          <a:lstStyle/>
          <a:p>
            <a:pPr>
              <a:defRPr/>
            </a:pPr>
            <a:endParaRPr/>
          </a:p>
        </p:txBody>
      </p:sp>
      <p:sp>
        <p:nvSpPr>
          <p:cNvPr id="1268467211" name="Slide Number Placeholder 3"/>
          <p:cNvSpPr>
            <a:spLocks noGrp="1"/>
          </p:cNvSpPr>
          <p:nvPr>
            <p:ph type="sldNum" sz="quarter" idx="10"/>
          </p:nvPr>
        </p:nvSpPr>
        <p:spPr bwMode="auto"/>
        <p:txBody>
          <a:bodyPr/>
          <a:lstStyle/>
          <a:p>
            <a:pPr>
              <a:defRPr/>
            </a:pPr>
            <a:fld id="{87A0A89E-5E64-DC7F-160C-A98F8AC19FC8}"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29654763" name="Slide Image Placeholder 1"/>
          <p:cNvSpPr>
            <a:spLocks noGrp="1" noRot="1" noChangeAspect="1"/>
          </p:cNvSpPr>
          <p:nvPr>
            <p:ph type="sldImg"/>
          </p:nvPr>
        </p:nvSpPr>
        <p:spPr bwMode="auto"/>
      </p:sp>
      <p:sp>
        <p:nvSpPr>
          <p:cNvPr id="1849290067" name="Notes Placeholder 2"/>
          <p:cNvSpPr>
            <a:spLocks noGrp="1"/>
          </p:cNvSpPr>
          <p:nvPr>
            <p:ph type="body" idx="1"/>
          </p:nvPr>
        </p:nvSpPr>
        <p:spPr bwMode="auto"/>
        <p:txBody>
          <a:bodyPr/>
          <a:lstStyle/>
          <a:p>
            <a:pPr>
              <a:defRPr/>
            </a:pPr>
            <a:endParaRPr/>
          </a:p>
        </p:txBody>
      </p:sp>
      <p:sp>
        <p:nvSpPr>
          <p:cNvPr id="207005960" name="Slide Number Placeholder 3"/>
          <p:cNvSpPr>
            <a:spLocks noGrp="1"/>
          </p:cNvSpPr>
          <p:nvPr>
            <p:ph type="sldNum" sz="quarter" idx="10"/>
          </p:nvPr>
        </p:nvSpPr>
        <p:spPr bwMode="auto"/>
        <p:txBody>
          <a:bodyPr/>
          <a:lstStyle/>
          <a:p>
            <a:pPr>
              <a:defRPr/>
            </a:pPr>
            <a:fld id="{3E749CB5-3FB8-5E3B-689A-3DED511573C4}"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2004117" name="Slide Image Placeholder 1"/>
          <p:cNvSpPr>
            <a:spLocks noGrp="1" noRot="1" noChangeAspect="1"/>
          </p:cNvSpPr>
          <p:nvPr>
            <p:ph type="sldImg"/>
          </p:nvPr>
        </p:nvSpPr>
        <p:spPr bwMode="auto"/>
      </p:sp>
      <p:sp>
        <p:nvSpPr>
          <p:cNvPr id="2017397212" name="Notes Placeholder 2"/>
          <p:cNvSpPr>
            <a:spLocks noGrp="1"/>
          </p:cNvSpPr>
          <p:nvPr>
            <p:ph type="body" idx="1"/>
          </p:nvPr>
        </p:nvSpPr>
        <p:spPr bwMode="auto"/>
        <p:txBody>
          <a:bodyPr/>
          <a:lstStyle/>
          <a:p>
            <a:pPr>
              <a:defRPr/>
            </a:pPr>
            <a:endParaRPr/>
          </a:p>
        </p:txBody>
      </p:sp>
      <p:sp>
        <p:nvSpPr>
          <p:cNvPr id="679468672" name="Slide Number Placeholder 3"/>
          <p:cNvSpPr>
            <a:spLocks noGrp="1"/>
          </p:cNvSpPr>
          <p:nvPr>
            <p:ph type="sldNum" sz="quarter" idx="10"/>
          </p:nvPr>
        </p:nvSpPr>
        <p:spPr bwMode="auto"/>
        <p:txBody>
          <a:bodyPr/>
          <a:lstStyle/>
          <a:p>
            <a:pPr>
              <a:defRPr/>
            </a:pPr>
            <a:fld id="{987DB9D5-7933-BB4B-E7F9-54DA39E56281}"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44395378" name="Slide Image Placeholder 1"/>
          <p:cNvSpPr>
            <a:spLocks noGrp="1" noRot="1" noChangeAspect="1"/>
          </p:cNvSpPr>
          <p:nvPr>
            <p:ph type="sldImg"/>
          </p:nvPr>
        </p:nvSpPr>
        <p:spPr bwMode="auto"/>
      </p:sp>
      <p:sp>
        <p:nvSpPr>
          <p:cNvPr id="1567694333" name="Notes Placeholder 2"/>
          <p:cNvSpPr>
            <a:spLocks noGrp="1"/>
          </p:cNvSpPr>
          <p:nvPr>
            <p:ph type="body" idx="1"/>
          </p:nvPr>
        </p:nvSpPr>
        <p:spPr bwMode="auto"/>
        <p:txBody>
          <a:bodyPr/>
          <a:lstStyle/>
          <a:p>
            <a:pPr>
              <a:defRPr/>
            </a:pPr>
            <a:endParaRPr/>
          </a:p>
        </p:txBody>
      </p:sp>
      <p:sp>
        <p:nvSpPr>
          <p:cNvPr id="463512991" name="Slide Number Placeholder 3"/>
          <p:cNvSpPr>
            <a:spLocks noGrp="1"/>
          </p:cNvSpPr>
          <p:nvPr>
            <p:ph type="sldNum" sz="quarter" idx="10"/>
          </p:nvPr>
        </p:nvSpPr>
        <p:spPr bwMode="auto"/>
        <p:txBody>
          <a:bodyPr/>
          <a:lstStyle/>
          <a:p>
            <a:pPr>
              <a:defRPr/>
            </a:pPr>
            <a:fld id="{81541DA4-7B0B-75B9-FAE8-64935A41991C}"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09481316" name="Slide Image Placeholder 1"/>
          <p:cNvSpPr>
            <a:spLocks noGrp="1" noRot="1" noChangeAspect="1"/>
          </p:cNvSpPr>
          <p:nvPr>
            <p:ph type="sldImg"/>
          </p:nvPr>
        </p:nvSpPr>
        <p:spPr bwMode="auto"/>
      </p:sp>
      <p:sp>
        <p:nvSpPr>
          <p:cNvPr id="36726735" name="Notes Placeholder 2"/>
          <p:cNvSpPr>
            <a:spLocks noGrp="1"/>
          </p:cNvSpPr>
          <p:nvPr>
            <p:ph type="body" idx="1"/>
          </p:nvPr>
        </p:nvSpPr>
        <p:spPr bwMode="auto"/>
        <p:txBody>
          <a:bodyPr/>
          <a:lstStyle/>
          <a:p>
            <a:pPr>
              <a:defRPr/>
            </a:pPr>
            <a:endParaRPr/>
          </a:p>
        </p:txBody>
      </p:sp>
      <p:sp>
        <p:nvSpPr>
          <p:cNvPr id="1411815069" name="Slide Number Placeholder 3"/>
          <p:cNvSpPr>
            <a:spLocks noGrp="1"/>
          </p:cNvSpPr>
          <p:nvPr>
            <p:ph type="sldNum" sz="quarter" idx="10"/>
          </p:nvPr>
        </p:nvSpPr>
        <p:spPr bwMode="auto"/>
        <p:txBody>
          <a:bodyPr/>
          <a:lstStyle/>
          <a:p>
            <a:pPr>
              <a:defRPr/>
            </a:pPr>
            <a:fld id="{F4499190-7FB2-23A4-4FB1-A4014A9E7574}"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7153560" name="Slide Image Placeholder 1"/>
          <p:cNvSpPr>
            <a:spLocks noGrp="1" noRot="1" noChangeAspect="1"/>
          </p:cNvSpPr>
          <p:nvPr>
            <p:ph type="sldImg"/>
          </p:nvPr>
        </p:nvSpPr>
        <p:spPr bwMode="auto"/>
      </p:sp>
      <p:sp>
        <p:nvSpPr>
          <p:cNvPr id="1324113427" name="Notes Placeholder 2"/>
          <p:cNvSpPr>
            <a:spLocks noGrp="1"/>
          </p:cNvSpPr>
          <p:nvPr>
            <p:ph type="body" idx="1"/>
          </p:nvPr>
        </p:nvSpPr>
        <p:spPr bwMode="auto"/>
        <p:txBody>
          <a:bodyPr/>
          <a:lstStyle/>
          <a:p>
            <a:pPr>
              <a:defRPr/>
            </a:pPr>
            <a:endParaRPr/>
          </a:p>
        </p:txBody>
      </p:sp>
      <p:sp>
        <p:nvSpPr>
          <p:cNvPr id="1035526516" name="Slide Number Placeholder 3"/>
          <p:cNvSpPr>
            <a:spLocks noGrp="1"/>
          </p:cNvSpPr>
          <p:nvPr>
            <p:ph type="sldNum" sz="quarter" idx="10"/>
          </p:nvPr>
        </p:nvSpPr>
        <p:spPr bwMode="auto"/>
        <p:txBody>
          <a:bodyPr/>
          <a:lstStyle/>
          <a:p>
            <a:pPr>
              <a:defRPr/>
            </a:pPr>
            <a:fld id="{0BF402CD-A3C0-0EF8-9848-D3F845E309F0}"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62655377" name="Slide Image Placeholder 1"/>
          <p:cNvSpPr>
            <a:spLocks noGrp="1" noRot="1" noChangeAspect="1"/>
          </p:cNvSpPr>
          <p:nvPr>
            <p:ph type="sldImg"/>
          </p:nvPr>
        </p:nvSpPr>
        <p:spPr bwMode="auto"/>
      </p:sp>
      <p:sp>
        <p:nvSpPr>
          <p:cNvPr id="236375736" name="Notes Placeholder 2"/>
          <p:cNvSpPr>
            <a:spLocks noGrp="1"/>
          </p:cNvSpPr>
          <p:nvPr>
            <p:ph type="body" idx="1"/>
          </p:nvPr>
        </p:nvSpPr>
        <p:spPr bwMode="auto"/>
        <p:txBody>
          <a:bodyPr/>
          <a:lstStyle/>
          <a:p>
            <a:pPr>
              <a:defRPr/>
            </a:pPr>
            <a:endParaRPr/>
          </a:p>
        </p:txBody>
      </p:sp>
      <p:sp>
        <p:nvSpPr>
          <p:cNvPr id="1366888315" name="Slide Number Placeholder 3"/>
          <p:cNvSpPr>
            <a:spLocks noGrp="1"/>
          </p:cNvSpPr>
          <p:nvPr>
            <p:ph type="sldNum" sz="quarter" idx="10"/>
          </p:nvPr>
        </p:nvSpPr>
        <p:spPr bwMode="auto"/>
        <p:txBody>
          <a:bodyPr/>
          <a:lstStyle/>
          <a:p>
            <a:pPr>
              <a:defRPr/>
            </a:pPr>
            <a:fld id="{012958EA-D225-FB7C-1705-1AD09FBE8187}"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93441824" name="Slide Image Placeholder 1"/>
          <p:cNvSpPr>
            <a:spLocks noGrp="1" noRot="1" noChangeAspect="1"/>
          </p:cNvSpPr>
          <p:nvPr>
            <p:ph type="sldImg"/>
          </p:nvPr>
        </p:nvSpPr>
        <p:spPr bwMode="auto"/>
      </p:sp>
      <p:sp>
        <p:nvSpPr>
          <p:cNvPr id="1684432569" name="Notes Placeholder 2"/>
          <p:cNvSpPr>
            <a:spLocks noGrp="1"/>
          </p:cNvSpPr>
          <p:nvPr>
            <p:ph type="body" idx="1"/>
          </p:nvPr>
        </p:nvSpPr>
        <p:spPr bwMode="auto"/>
        <p:txBody>
          <a:bodyPr/>
          <a:lstStyle/>
          <a:p>
            <a:pPr>
              <a:defRPr/>
            </a:pPr>
            <a:endParaRPr/>
          </a:p>
        </p:txBody>
      </p:sp>
      <p:sp>
        <p:nvSpPr>
          <p:cNvPr id="1248683739" name="Slide Number Placeholder 3"/>
          <p:cNvSpPr>
            <a:spLocks noGrp="1"/>
          </p:cNvSpPr>
          <p:nvPr>
            <p:ph type="sldNum" sz="quarter" idx="10"/>
          </p:nvPr>
        </p:nvSpPr>
        <p:spPr bwMode="auto"/>
        <p:txBody>
          <a:bodyPr/>
          <a:lstStyle/>
          <a:p>
            <a:pPr>
              <a:defRPr/>
            </a:pPr>
            <a:fld id="{2697A066-80DD-7B95-7289-D66C805CABBC}"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95634090" name="Slide Image Placeholder 1"/>
          <p:cNvSpPr>
            <a:spLocks noGrp="1" noRot="1" noChangeAspect="1"/>
          </p:cNvSpPr>
          <p:nvPr>
            <p:ph type="sldImg"/>
          </p:nvPr>
        </p:nvSpPr>
        <p:spPr bwMode="auto"/>
      </p:sp>
      <p:sp>
        <p:nvSpPr>
          <p:cNvPr id="1756695335" name="Notes Placeholder 2"/>
          <p:cNvSpPr>
            <a:spLocks noGrp="1"/>
          </p:cNvSpPr>
          <p:nvPr>
            <p:ph type="body" idx="1"/>
          </p:nvPr>
        </p:nvSpPr>
        <p:spPr bwMode="auto"/>
        <p:txBody>
          <a:bodyPr/>
          <a:lstStyle/>
          <a:p>
            <a:pPr>
              <a:defRPr/>
            </a:pPr>
            <a:endParaRPr/>
          </a:p>
        </p:txBody>
      </p:sp>
      <p:sp>
        <p:nvSpPr>
          <p:cNvPr id="176388229" name="Slide Number Placeholder 3"/>
          <p:cNvSpPr>
            <a:spLocks noGrp="1"/>
          </p:cNvSpPr>
          <p:nvPr>
            <p:ph type="sldNum" sz="quarter" idx="10"/>
          </p:nvPr>
        </p:nvSpPr>
        <p:spPr bwMode="auto"/>
        <p:txBody>
          <a:bodyPr/>
          <a:lstStyle/>
          <a:p>
            <a:pPr>
              <a:defRPr/>
            </a:pPr>
            <a:fld id="{012958EA-D225-FB7C-1705-1AD09FBE8187}"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8116810" name="Slide Image Placeholder 1"/>
          <p:cNvSpPr>
            <a:spLocks noGrp="1" noRot="1" noChangeAspect="1"/>
          </p:cNvSpPr>
          <p:nvPr>
            <p:ph type="sldImg"/>
          </p:nvPr>
        </p:nvSpPr>
        <p:spPr bwMode="auto"/>
      </p:sp>
      <p:sp>
        <p:nvSpPr>
          <p:cNvPr id="1103432644" name="Notes Placeholder 2"/>
          <p:cNvSpPr>
            <a:spLocks noGrp="1"/>
          </p:cNvSpPr>
          <p:nvPr>
            <p:ph type="body" idx="1"/>
          </p:nvPr>
        </p:nvSpPr>
        <p:spPr bwMode="auto"/>
        <p:txBody>
          <a:bodyPr/>
          <a:lstStyle/>
          <a:p>
            <a:pPr>
              <a:defRPr/>
            </a:pPr>
            <a:endParaRPr/>
          </a:p>
        </p:txBody>
      </p:sp>
      <p:sp>
        <p:nvSpPr>
          <p:cNvPr id="1546273884" name="Slide Number Placeholder 3"/>
          <p:cNvSpPr>
            <a:spLocks noGrp="1"/>
          </p:cNvSpPr>
          <p:nvPr>
            <p:ph type="sldNum" sz="quarter" idx="10"/>
          </p:nvPr>
        </p:nvSpPr>
        <p:spPr bwMode="auto"/>
        <p:txBody>
          <a:bodyPr/>
          <a:lstStyle/>
          <a:p>
            <a:pPr>
              <a:defRPr/>
            </a:pPr>
            <a:fld id="{012958EA-D225-FB7C-1705-1AD09FBE8187}"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47626606" name="Slide Image Placeholder 1"/>
          <p:cNvSpPr>
            <a:spLocks noGrp="1" noRot="1" noChangeAspect="1"/>
          </p:cNvSpPr>
          <p:nvPr>
            <p:ph type="sldImg"/>
          </p:nvPr>
        </p:nvSpPr>
        <p:spPr bwMode="auto"/>
      </p:sp>
      <p:sp>
        <p:nvSpPr>
          <p:cNvPr id="346895275" name="Notes Placeholder 2"/>
          <p:cNvSpPr>
            <a:spLocks noGrp="1"/>
          </p:cNvSpPr>
          <p:nvPr>
            <p:ph type="body" idx="1"/>
          </p:nvPr>
        </p:nvSpPr>
        <p:spPr bwMode="auto"/>
        <p:txBody>
          <a:bodyPr/>
          <a:lstStyle/>
          <a:p>
            <a:pPr>
              <a:defRPr/>
            </a:pPr>
            <a:endParaRPr/>
          </a:p>
        </p:txBody>
      </p:sp>
      <p:sp>
        <p:nvSpPr>
          <p:cNvPr id="520913111" name="Slide Number Placeholder 3"/>
          <p:cNvSpPr>
            <a:spLocks noGrp="1"/>
          </p:cNvSpPr>
          <p:nvPr>
            <p:ph type="sldNum" sz="quarter" idx="10"/>
          </p:nvPr>
        </p:nvSpPr>
        <p:spPr bwMode="auto"/>
        <p:txBody>
          <a:bodyPr/>
          <a:lstStyle/>
          <a:p>
            <a:pPr>
              <a:defRPr/>
            </a:pPr>
            <a:fld id="{012958EA-D225-FB7C-1705-1AD09FBE8187}"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0925307" name="Slide Image Placeholder 1"/>
          <p:cNvSpPr>
            <a:spLocks noGrp="1" noRot="1" noChangeAspect="1"/>
          </p:cNvSpPr>
          <p:nvPr>
            <p:ph type="sldImg"/>
          </p:nvPr>
        </p:nvSpPr>
        <p:spPr bwMode="auto"/>
      </p:sp>
      <p:sp>
        <p:nvSpPr>
          <p:cNvPr id="1562488172" name="Notes Placeholder 2"/>
          <p:cNvSpPr>
            <a:spLocks noGrp="1"/>
          </p:cNvSpPr>
          <p:nvPr>
            <p:ph type="body" idx="1"/>
          </p:nvPr>
        </p:nvSpPr>
        <p:spPr bwMode="auto"/>
        <p:txBody>
          <a:bodyPr/>
          <a:lstStyle/>
          <a:p>
            <a:pPr>
              <a:defRPr/>
            </a:pPr>
            <a:endParaRPr/>
          </a:p>
        </p:txBody>
      </p:sp>
      <p:sp>
        <p:nvSpPr>
          <p:cNvPr id="77836489" name="Slide Number Placeholder 3"/>
          <p:cNvSpPr>
            <a:spLocks noGrp="1"/>
          </p:cNvSpPr>
          <p:nvPr>
            <p:ph type="sldNum" sz="quarter" idx="10"/>
          </p:nvPr>
        </p:nvSpPr>
        <p:spPr bwMode="auto"/>
        <p:txBody>
          <a:bodyPr/>
          <a:lstStyle/>
          <a:p>
            <a:pPr>
              <a:defRPr/>
            </a:pPr>
            <a:fld id="{02A21E70-4B03-A601-0A3C-73B8204DF53E}"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97743613" name="Slide Image Placeholder 1"/>
          <p:cNvSpPr>
            <a:spLocks noGrp="1" noRot="1" noChangeAspect="1"/>
          </p:cNvSpPr>
          <p:nvPr>
            <p:ph type="sldImg"/>
          </p:nvPr>
        </p:nvSpPr>
        <p:spPr bwMode="auto"/>
      </p:sp>
      <p:sp>
        <p:nvSpPr>
          <p:cNvPr id="1736396467" name="Notes Placeholder 2"/>
          <p:cNvSpPr>
            <a:spLocks noGrp="1"/>
          </p:cNvSpPr>
          <p:nvPr>
            <p:ph type="body" idx="1"/>
          </p:nvPr>
        </p:nvSpPr>
        <p:spPr bwMode="auto"/>
        <p:txBody>
          <a:bodyPr/>
          <a:lstStyle/>
          <a:p>
            <a:pPr>
              <a:defRPr/>
            </a:pPr>
            <a:endParaRPr/>
          </a:p>
        </p:txBody>
      </p:sp>
      <p:sp>
        <p:nvSpPr>
          <p:cNvPr id="1752963133" name="Slide Number Placeholder 3"/>
          <p:cNvSpPr>
            <a:spLocks noGrp="1"/>
          </p:cNvSpPr>
          <p:nvPr>
            <p:ph type="sldNum" sz="quarter" idx="10"/>
          </p:nvPr>
        </p:nvSpPr>
        <p:spPr bwMode="auto"/>
        <p:txBody>
          <a:bodyPr/>
          <a:lstStyle/>
          <a:p>
            <a:pPr>
              <a:defRPr/>
            </a:pPr>
            <a:fld id="{7115D1C2-6B39-AB1E-0433-CAD06F05B547}"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09781140" name="Slide Image Placeholder 1"/>
          <p:cNvSpPr>
            <a:spLocks noGrp="1" noRot="1" noChangeAspect="1"/>
          </p:cNvSpPr>
          <p:nvPr>
            <p:ph type="sldImg"/>
          </p:nvPr>
        </p:nvSpPr>
        <p:spPr bwMode="auto"/>
      </p:sp>
      <p:sp>
        <p:nvSpPr>
          <p:cNvPr id="1751605173" name="Notes Placeholder 2"/>
          <p:cNvSpPr>
            <a:spLocks noGrp="1"/>
          </p:cNvSpPr>
          <p:nvPr>
            <p:ph type="body" idx="1"/>
          </p:nvPr>
        </p:nvSpPr>
        <p:spPr bwMode="auto"/>
        <p:txBody>
          <a:bodyPr/>
          <a:lstStyle/>
          <a:p>
            <a:pPr>
              <a:defRPr/>
            </a:pPr>
            <a:endParaRPr/>
          </a:p>
        </p:txBody>
      </p:sp>
      <p:sp>
        <p:nvSpPr>
          <p:cNvPr id="2013850775" name="Slide Number Placeholder 3"/>
          <p:cNvSpPr>
            <a:spLocks noGrp="1"/>
          </p:cNvSpPr>
          <p:nvPr>
            <p:ph type="sldNum" sz="quarter" idx="10"/>
          </p:nvPr>
        </p:nvSpPr>
        <p:spPr bwMode="auto"/>
        <p:txBody>
          <a:bodyPr/>
          <a:lstStyle/>
          <a:p>
            <a:pPr>
              <a:defRPr/>
            </a:pPr>
            <a:fld id="{63EFFD6F-362C-B2A4-2E61-DD0D34284303}"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15519106" name="Slide Image Placeholder 1"/>
          <p:cNvSpPr>
            <a:spLocks noGrp="1" noRot="1" noChangeAspect="1"/>
          </p:cNvSpPr>
          <p:nvPr>
            <p:ph type="sldImg"/>
          </p:nvPr>
        </p:nvSpPr>
        <p:spPr bwMode="auto"/>
      </p:sp>
      <p:sp>
        <p:nvSpPr>
          <p:cNvPr id="1714953871" name="Notes Placeholder 2"/>
          <p:cNvSpPr>
            <a:spLocks noGrp="1"/>
          </p:cNvSpPr>
          <p:nvPr>
            <p:ph type="body" idx="1"/>
          </p:nvPr>
        </p:nvSpPr>
        <p:spPr bwMode="auto"/>
        <p:txBody>
          <a:bodyPr/>
          <a:lstStyle/>
          <a:p>
            <a:pPr>
              <a:defRPr/>
            </a:pPr>
            <a:endParaRPr/>
          </a:p>
        </p:txBody>
      </p:sp>
      <p:sp>
        <p:nvSpPr>
          <p:cNvPr id="2006078470" name="Slide Number Placeholder 3"/>
          <p:cNvSpPr>
            <a:spLocks noGrp="1"/>
          </p:cNvSpPr>
          <p:nvPr>
            <p:ph type="sldNum" sz="quarter" idx="10"/>
          </p:nvPr>
        </p:nvSpPr>
        <p:spPr bwMode="auto"/>
        <p:txBody>
          <a:bodyPr/>
          <a:lstStyle/>
          <a:p>
            <a:pPr>
              <a:defRPr/>
            </a:pPr>
            <a:fld id="{5A75702B-DB51-F26F-06C8-EC529EFBF6C1}"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44372978" name="Slide Image Placeholder 1"/>
          <p:cNvSpPr>
            <a:spLocks noGrp="1" noRot="1" noChangeAspect="1"/>
          </p:cNvSpPr>
          <p:nvPr>
            <p:ph type="sldImg"/>
          </p:nvPr>
        </p:nvSpPr>
        <p:spPr bwMode="auto"/>
      </p:sp>
      <p:sp>
        <p:nvSpPr>
          <p:cNvPr id="382880607" name="Notes Placeholder 2"/>
          <p:cNvSpPr>
            <a:spLocks noGrp="1"/>
          </p:cNvSpPr>
          <p:nvPr>
            <p:ph type="body" idx="1"/>
          </p:nvPr>
        </p:nvSpPr>
        <p:spPr bwMode="auto"/>
        <p:txBody>
          <a:bodyPr/>
          <a:lstStyle/>
          <a:p>
            <a:pPr>
              <a:defRPr/>
            </a:pPr>
            <a:endParaRPr/>
          </a:p>
        </p:txBody>
      </p:sp>
      <p:sp>
        <p:nvSpPr>
          <p:cNvPr id="228812954" name="Slide Number Placeholder 3"/>
          <p:cNvSpPr>
            <a:spLocks noGrp="1"/>
          </p:cNvSpPr>
          <p:nvPr>
            <p:ph type="sldNum" sz="quarter" idx="10"/>
          </p:nvPr>
        </p:nvSpPr>
        <p:spPr bwMode="auto"/>
        <p:txBody>
          <a:bodyPr/>
          <a:lstStyle/>
          <a:p>
            <a:pPr>
              <a:defRPr/>
            </a:pPr>
            <a:fld id="{59E29040-CFD6-6FD2-B251-D8D523245412}"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93955428" name="Slide Image Placeholder 1"/>
          <p:cNvSpPr>
            <a:spLocks noGrp="1" noRot="1" noChangeAspect="1"/>
          </p:cNvSpPr>
          <p:nvPr>
            <p:ph type="sldImg"/>
          </p:nvPr>
        </p:nvSpPr>
        <p:spPr bwMode="auto"/>
      </p:sp>
      <p:sp>
        <p:nvSpPr>
          <p:cNvPr id="950478093" name="Notes Placeholder 2"/>
          <p:cNvSpPr>
            <a:spLocks noGrp="1"/>
          </p:cNvSpPr>
          <p:nvPr>
            <p:ph type="body" idx="1"/>
          </p:nvPr>
        </p:nvSpPr>
        <p:spPr bwMode="auto"/>
        <p:txBody>
          <a:bodyPr/>
          <a:lstStyle/>
          <a:p>
            <a:pPr>
              <a:defRPr/>
            </a:pPr>
            <a:endParaRPr/>
          </a:p>
        </p:txBody>
      </p:sp>
      <p:sp>
        <p:nvSpPr>
          <p:cNvPr id="818677536" name="Slide Number Placeholder 3"/>
          <p:cNvSpPr>
            <a:spLocks noGrp="1"/>
          </p:cNvSpPr>
          <p:nvPr>
            <p:ph type="sldNum" sz="quarter" idx="10"/>
          </p:nvPr>
        </p:nvSpPr>
        <p:spPr bwMode="auto"/>
        <p:txBody>
          <a:bodyPr/>
          <a:lstStyle/>
          <a:p>
            <a:pPr>
              <a:defRPr/>
            </a:pPr>
            <a:fld id="{146314AE-9562-7AE0-5AB4-4191CE11ADFB}"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35979196" name="Slide Image Placeholder 1"/>
          <p:cNvSpPr>
            <a:spLocks noGrp="1" noRot="1" noChangeAspect="1"/>
          </p:cNvSpPr>
          <p:nvPr>
            <p:ph type="sldImg"/>
          </p:nvPr>
        </p:nvSpPr>
        <p:spPr bwMode="auto"/>
      </p:sp>
      <p:sp>
        <p:nvSpPr>
          <p:cNvPr id="1971898961" name="Notes Placeholder 2"/>
          <p:cNvSpPr>
            <a:spLocks noGrp="1"/>
          </p:cNvSpPr>
          <p:nvPr>
            <p:ph type="body" idx="1"/>
          </p:nvPr>
        </p:nvSpPr>
        <p:spPr bwMode="auto"/>
        <p:txBody>
          <a:bodyPr/>
          <a:lstStyle/>
          <a:p>
            <a:pPr>
              <a:defRPr/>
            </a:pPr>
            <a:endParaRPr/>
          </a:p>
        </p:txBody>
      </p:sp>
      <p:sp>
        <p:nvSpPr>
          <p:cNvPr id="1145051535" name="Slide Number Placeholder 3"/>
          <p:cNvSpPr>
            <a:spLocks noGrp="1"/>
          </p:cNvSpPr>
          <p:nvPr>
            <p:ph type="sldNum" sz="quarter" idx="10"/>
          </p:nvPr>
        </p:nvSpPr>
        <p:spPr bwMode="auto"/>
        <p:txBody>
          <a:bodyPr/>
          <a:lstStyle/>
          <a:p>
            <a:pPr>
              <a:defRPr/>
            </a:pPr>
            <a:fld id="{EB77929A-9FF0-E211-1B70-0F9F3E6FBBDC}"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5852859" name="Slide Image Placeholder 1"/>
          <p:cNvSpPr>
            <a:spLocks noGrp="1" noRot="1" noChangeAspect="1"/>
          </p:cNvSpPr>
          <p:nvPr>
            <p:ph type="sldImg"/>
          </p:nvPr>
        </p:nvSpPr>
        <p:spPr bwMode="auto"/>
      </p:sp>
      <p:sp>
        <p:nvSpPr>
          <p:cNvPr id="111850955" name="Notes Placeholder 2"/>
          <p:cNvSpPr>
            <a:spLocks noGrp="1"/>
          </p:cNvSpPr>
          <p:nvPr>
            <p:ph type="body" idx="1"/>
          </p:nvPr>
        </p:nvSpPr>
        <p:spPr bwMode="auto"/>
        <p:txBody>
          <a:bodyPr/>
          <a:lstStyle/>
          <a:p>
            <a:pPr>
              <a:defRPr/>
            </a:pPr>
            <a:endParaRPr/>
          </a:p>
        </p:txBody>
      </p:sp>
      <p:sp>
        <p:nvSpPr>
          <p:cNvPr id="1189744367" name="Slide Number Placeholder 3"/>
          <p:cNvSpPr>
            <a:spLocks noGrp="1"/>
          </p:cNvSpPr>
          <p:nvPr>
            <p:ph type="sldNum" sz="quarter" idx="10"/>
          </p:nvPr>
        </p:nvSpPr>
        <p:spPr bwMode="auto"/>
        <p:txBody>
          <a:bodyPr/>
          <a:lstStyle/>
          <a:p>
            <a:pPr>
              <a:defRPr/>
            </a:pPr>
            <a:fld id="{62A00DFA-C6A6-083B-EC3B-C03FEF8576C9}"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18562147" name="Slide Image Placeholder 1"/>
          <p:cNvSpPr>
            <a:spLocks noGrp="1" noRot="1" noChangeAspect="1"/>
          </p:cNvSpPr>
          <p:nvPr>
            <p:ph type="sldImg"/>
          </p:nvPr>
        </p:nvSpPr>
        <p:spPr bwMode="auto"/>
      </p:sp>
      <p:sp>
        <p:nvSpPr>
          <p:cNvPr id="181586124" name="Notes Placeholder 2"/>
          <p:cNvSpPr>
            <a:spLocks noGrp="1"/>
          </p:cNvSpPr>
          <p:nvPr>
            <p:ph type="body" idx="1"/>
          </p:nvPr>
        </p:nvSpPr>
        <p:spPr bwMode="auto"/>
        <p:txBody>
          <a:bodyPr/>
          <a:lstStyle/>
          <a:p>
            <a:pPr>
              <a:defRPr/>
            </a:pPr>
            <a:endParaRPr/>
          </a:p>
        </p:txBody>
      </p:sp>
      <p:sp>
        <p:nvSpPr>
          <p:cNvPr id="591588373" name="Slide Number Placeholder 3"/>
          <p:cNvSpPr>
            <a:spLocks noGrp="1"/>
          </p:cNvSpPr>
          <p:nvPr>
            <p:ph type="sldNum" sz="quarter" idx="10"/>
          </p:nvPr>
        </p:nvSpPr>
        <p:spPr bwMode="auto"/>
        <p:txBody>
          <a:bodyPr/>
          <a:lstStyle/>
          <a:p>
            <a:pPr>
              <a:defRPr/>
            </a:pPr>
            <a:fld id="{FCFD9CD5-CC52-56E0-498D-00D33F7FD25B}"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97488035" name="Slide Image Placeholder 1"/>
          <p:cNvSpPr>
            <a:spLocks noGrp="1" noRot="1" noChangeAspect="1"/>
          </p:cNvSpPr>
          <p:nvPr>
            <p:ph type="sldImg"/>
          </p:nvPr>
        </p:nvSpPr>
        <p:spPr bwMode="auto"/>
      </p:sp>
      <p:sp>
        <p:nvSpPr>
          <p:cNvPr id="707956465" name="Notes Placeholder 2"/>
          <p:cNvSpPr>
            <a:spLocks noGrp="1"/>
          </p:cNvSpPr>
          <p:nvPr>
            <p:ph type="body" idx="1"/>
          </p:nvPr>
        </p:nvSpPr>
        <p:spPr bwMode="auto"/>
        <p:txBody>
          <a:bodyPr/>
          <a:lstStyle/>
          <a:p>
            <a:pPr>
              <a:defRPr/>
            </a:pPr>
            <a:endParaRPr/>
          </a:p>
        </p:txBody>
      </p:sp>
      <p:sp>
        <p:nvSpPr>
          <p:cNvPr id="522687328" name="Slide Number Placeholder 3"/>
          <p:cNvSpPr>
            <a:spLocks noGrp="1"/>
          </p:cNvSpPr>
          <p:nvPr>
            <p:ph type="sldNum" sz="quarter" idx="10"/>
          </p:nvPr>
        </p:nvSpPr>
        <p:spPr bwMode="auto"/>
        <p:txBody>
          <a:bodyPr/>
          <a:lstStyle/>
          <a:p>
            <a:pPr>
              <a:defRPr/>
            </a:pPr>
            <a:fld id="{CCCADB1B-046C-DC5E-70A4-58AEF231FD49}"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39629322" name="Slide Image Placeholder 1"/>
          <p:cNvSpPr>
            <a:spLocks noGrp="1" noRot="1" noChangeAspect="1"/>
          </p:cNvSpPr>
          <p:nvPr>
            <p:ph type="sldImg"/>
          </p:nvPr>
        </p:nvSpPr>
        <p:spPr bwMode="auto"/>
      </p:sp>
      <p:sp>
        <p:nvSpPr>
          <p:cNvPr id="1997199003" name="Notes Placeholder 2"/>
          <p:cNvSpPr>
            <a:spLocks noGrp="1"/>
          </p:cNvSpPr>
          <p:nvPr>
            <p:ph type="body" idx="1"/>
          </p:nvPr>
        </p:nvSpPr>
        <p:spPr bwMode="auto"/>
        <p:txBody>
          <a:bodyPr/>
          <a:lstStyle/>
          <a:p>
            <a:pPr>
              <a:defRPr/>
            </a:pPr>
            <a:endParaRPr/>
          </a:p>
        </p:txBody>
      </p:sp>
      <p:sp>
        <p:nvSpPr>
          <p:cNvPr id="1440727971" name="Slide Number Placeholder 3"/>
          <p:cNvSpPr>
            <a:spLocks noGrp="1"/>
          </p:cNvSpPr>
          <p:nvPr>
            <p:ph type="sldNum" sz="quarter" idx="10"/>
          </p:nvPr>
        </p:nvSpPr>
        <p:spPr bwMode="auto"/>
        <p:txBody>
          <a:bodyPr/>
          <a:lstStyle/>
          <a:p>
            <a:pPr>
              <a:defRPr/>
            </a:pPr>
            <a:fld id="{15D5EC28-498F-EDBF-20BE-DE812D36B0E5}"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44913199" name="Slide Image Placeholder 1"/>
          <p:cNvSpPr>
            <a:spLocks noGrp="1" noRot="1" noChangeAspect="1"/>
          </p:cNvSpPr>
          <p:nvPr>
            <p:ph type="sldImg"/>
          </p:nvPr>
        </p:nvSpPr>
        <p:spPr bwMode="auto"/>
      </p:sp>
      <p:sp>
        <p:nvSpPr>
          <p:cNvPr id="471473692" name="Notes Placeholder 2"/>
          <p:cNvSpPr>
            <a:spLocks noGrp="1"/>
          </p:cNvSpPr>
          <p:nvPr>
            <p:ph type="body" idx="1"/>
          </p:nvPr>
        </p:nvSpPr>
        <p:spPr bwMode="auto"/>
        <p:txBody>
          <a:bodyPr/>
          <a:lstStyle/>
          <a:p>
            <a:pPr>
              <a:defRPr/>
            </a:pPr>
            <a:endParaRPr/>
          </a:p>
        </p:txBody>
      </p:sp>
      <p:sp>
        <p:nvSpPr>
          <p:cNvPr id="1531326601" name="Slide Number Placeholder 3"/>
          <p:cNvSpPr>
            <a:spLocks noGrp="1"/>
          </p:cNvSpPr>
          <p:nvPr>
            <p:ph type="sldNum" sz="quarter" idx="10"/>
          </p:nvPr>
        </p:nvSpPr>
        <p:spPr bwMode="auto"/>
        <p:txBody>
          <a:bodyPr/>
          <a:lstStyle/>
          <a:p>
            <a:pPr>
              <a:defRPr/>
            </a:pPr>
            <a:fld id="{27784E9A-82A6-34E7-988E-20F7FEC327CD}"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890949999" name="Google Shape;171;g4dfce81f19_0_4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837067" name="Google Shape;172;g4dfce81f19_0_4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indent="0">
              <a:defRPr/>
            </a:pPr>
            <a:r>
              <a:rPr lang="fr-FR" sz="1100" b="1">
                <a:solidFill>
                  <a:srgbClr val="0070C0"/>
                </a:solidFill>
                <a:latin typeface="Arial"/>
                <a:cs typeface="Arial"/>
              </a:rPr>
              <a:t>Qu’est-ce que le PPO ? </a:t>
            </a:r>
            <a:endParaRPr/>
          </a:p>
          <a:p>
            <a:pPr marL="0" indent="0">
              <a:defRPr/>
            </a:pPr>
            <a:endParaRPr lang="fr-FR" sz="1100" b="1">
              <a:solidFill>
                <a:srgbClr val="0070C0"/>
              </a:solidFill>
              <a:latin typeface="Arial"/>
              <a:cs typeface="Arial"/>
            </a:endParaRPr>
          </a:p>
          <a:p>
            <a:pPr>
              <a:buFont typeface="Wingdings"/>
              <a:buChar char="Ø"/>
              <a:defRPr/>
            </a:pPr>
            <a:r>
              <a:rPr lang="fr-FR" sz="1100">
                <a:latin typeface="Arial"/>
                <a:cs typeface="Arial"/>
              </a:rPr>
              <a:t>Permet de répondre aux priorités du plan Avenir et notamment aux priorités 1 et 2 </a:t>
            </a:r>
            <a:endParaRPr/>
          </a:p>
          <a:p>
            <a:pPr>
              <a:buFont typeface="Wingdings"/>
              <a:buChar char="Ø"/>
              <a:defRPr/>
            </a:pPr>
            <a:r>
              <a:rPr lang="fr-FR" sz="1100">
                <a:latin typeface="Arial"/>
                <a:cs typeface="Arial"/>
              </a:rPr>
              <a:t>Feuille de route propre à chaque établissement scolaire, collège et lycée, élaborée sous l’impulsion du chef d’établissement</a:t>
            </a:r>
            <a:endParaRPr/>
          </a:p>
          <a:p>
            <a:pPr>
              <a:buFont typeface="Wingdings"/>
              <a:buChar char="Ø"/>
              <a:defRPr/>
            </a:pPr>
            <a:r>
              <a:rPr lang="fr-FR" sz="1100">
                <a:latin typeface="Arial"/>
                <a:cs typeface="Arial"/>
              </a:rPr>
              <a:t>Il définit une programmation pédagogique d’actions pour chaque niveau de classe visant l’acquisition progressive de compétences à s’orienter </a:t>
            </a:r>
            <a:endParaRPr/>
          </a:p>
          <a:p>
            <a:pPr>
              <a:buFont typeface="Wingdings"/>
              <a:buChar char="Ø"/>
              <a:defRPr/>
            </a:pPr>
            <a:r>
              <a:rPr lang="fr-FR" sz="1100">
                <a:latin typeface="Arial"/>
                <a:cs typeface="Arial"/>
              </a:rPr>
              <a:t>Articulation : Axes du Parcours Avenir / Référentiel des compétences à s’orienter au collège et au lycée </a:t>
            </a:r>
            <a:endParaRPr/>
          </a:p>
          <a:p>
            <a:pPr>
              <a:buFont typeface="Wingdings"/>
              <a:buChar char="Ø"/>
              <a:defRPr/>
            </a:pPr>
            <a:r>
              <a:rPr lang="fr-FR" sz="1100">
                <a:latin typeface="Arial"/>
                <a:cs typeface="Arial"/>
              </a:rPr>
              <a:t>Il répartit les rôles entre les acteurs et met en cohérence l’action menée par chacun.</a:t>
            </a:r>
            <a:endParaRPr/>
          </a:p>
          <a:p>
            <a:pPr>
              <a:buFont typeface="Wingdings"/>
              <a:buChar char="Ø"/>
              <a:defRPr/>
            </a:pPr>
            <a:r>
              <a:rPr lang="fr-FR" sz="1100">
                <a:latin typeface="Arial"/>
                <a:cs typeface="Arial"/>
              </a:rPr>
              <a:t>Les objectifs sont déclinés dans un programme pluriannuel, progressif et structuré, qui rassemble l’ensemble des actions d’orientation portées par l’établissement</a:t>
            </a:r>
            <a:endParaRPr/>
          </a:p>
          <a:p>
            <a:pPr>
              <a:buFont typeface="Wingdings"/>
              <a:buChar char="Ø"/>
              <a:defRPr/>
            </a:pPr>
            <a:r>
              <a:rPr lang="fr-FR" sz="1100">
                <a:latin typeface="Arial"/>
                <a:cs typeface="Arial"/>
              </a:rPr>
              <a:t>Démarche itérative :</a:t>
            </a:r>
            <a:r>
              <a:rPr lang="fr-FR" sz="1100" b="1">
                <a:solidFill>
                  <a:srgbClr val="0070C0"/>
                </a:solidFill>
                <a:latin typeface="Arial"/>
                <a:cs typeface="Arial"/>
              </a:rPr>
              <a:t> </a:t>
            </a:r>
            <a:r>
              <a:rPr lang="fr-FR" sz="1100">
                <a:latin typeface="Arial"/>
                <a:cs typeface="Arial"/>
              </a:rPr>
              <a:t>chaque année, le diagnostic peut être actualisé, les objectifs ajustés et les actions révisées</a:t>
            </a:r>
            <a:br>
              <a:rPr lang="fr-FR" sz="1100">
                <a:latin typeface="Arial"/>
                <a:cs typeface="Arial"/>
              </a:rPr>
            </a:br>
            <a:endParaRPr lang="fr-FR" sz="1100">
              <a:latin typeface="Arial"/>
              <a:cs typeface="Arial"/>
            </a:endParaRPr>
          </a:p>
          <a:p>
            <a:pPr marL="0" indent="0">
              <a:defRPr/>
            </a:pPr>
            <a:r>
              <a:rPr lang="fr-FR" sz="1100" b="1">
                <a:solidFill>
                  <a:srgbClr val="0070C0"/>
                </a:solidFill>
                <a:latin typeface="Arial"/>
                <a:cs typeface="Arial"/>
              </a:rPr>
              <a:t>Qui participe ?</a:t>
            </a:r>
            <a:endParaRPr/>
          </a:p>
          <a:p>
            <a:pPr>
              <a:buFont typeface="Wingdings"/>
              <a:buChar char="Ø"/>
              <a:defRPr/>
            </a:pPr>
            <a:r>
              <a:rPr lang="fr-FR" sz="1100">
                <a:latin typeface="Arial"/>
                <a:cs typeface="Arial"/>
              </a:rPr>
              <a:t>L’ensemble de l’équipe éducative avec l’appui du psyEN ; Démarche en fonction des besoins des élèves à partir d’un diagnostic et d’objectifs partagés et qui associe aussi des élèves, notamment à travers leurs représentants et des familles</a:t>
            </a:r>
            <a:endParaRPr/>
          </a:p>
          <a:p>
            <a:pPr>
              <a:buFont typeface="Wingdings"/>
              <a:buChar char="Ø"/>
              <a:defRPr/>
            </a:pPr>
            <a:r>
              <a:rPr lang="fr-FR" sz="1100">
                <a:latin typeface="Arial"/>
                <a:cs typeface="Arial"/>
              </a:rPr>
              <a:t>Le PPO est adopté en conseil d’administration et déposé sur la Plateforme Avenir(s)</a:t>
            </a:r>
            <a:endParaRPr/>
          </a:p>
          <a:p>
            <a:pPr marL="0" lvl="0" indent="0" algn="l">
              <a:spcBef>
                <a:spcPts val="0"/>
              </a:spcBef>
              <a:spcAft>
                <a:spcPts val="0"/>
              </a:spcAft>
              <a:buNone/>
              <a:defRPr/>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831155995" name="Google Shape;171;g4dfce81f19_0_4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133552" name="Google Shape;172;g4dfce81f19_0_4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indent="0">
              <a:defRPr/>
            </a:pPr>
            <a:r>
              <a:rPr lang="fr-FR" sz="1100" b="1">
                <a:solidFill>
                  <a:srgbClr val="0070C0"/>
                </a:solidFill>
                <a:latin typeface="Arial"/>
                <a:cs typeface="Arial"/>
              </a:rPr>
              <a:t>Qu’est-ce que le PPO ? </a:t>
            </a:r>
            <a:endParaRPr/>
          </a:p>
          <a:p>
            <a:pPr marL="0" indent="0">
              <a:defRPr/>
            </a:pPr>
            <a:endParaRPr lang="fr-FR" sz="1100" b="1">
              <a:solidFill>
                <a:srgbClr val="0070C0"/>
              </a:solidFill>
              <a:latin typeface="Arial"/>
              <a:cs typeface="Arial"/>
            </a:endParaRPr>
          </a:p>
          <a:p>
            <a:pPr>
              <a:buFont typeface="Wingdings"/>
              <a:buChar char="Ø"/>
              <a:defRPr/>
            </a:pPr>
            <a:r>
              <a:rPr lang="fr-FR" sz="1100">
                <a:latin typeface="Arial"/>
                <a:cs typeface="Arial"/>
              </a:rPr>
              <a:t>Permet de répondre aux priorités du plan Avenir et notamment aux priorités 1 et 2 </a:t>
            </a:r>
            <a:endParaRPr/>
          </a:p>
          <a:p>
            <a:pPr>
              <a:buFont typeface="Wingdings"/>
              <a:buChar char="Ø"/>
              <a:defRPr/>
            </a:pPr>
            <a:r>
              <a:rPr lang="fr-FR" sz="1100">
                <a:latin typeface="Arial"/>
                <a:cs typeface="Arial"/>
              </a:rPr>
              <a:t>Feuille de route propre à chaque établissement scolaire, collège et lycée, élaborée sous l’impulsion du chef d’établissement</a:t>
            </a:r>
            <a:endParaRPr/>
          </a:p>
          <a:p>
            <a:pPr>
              <a:buFont typeface="Wingdings"/>
              <a:buChar char="Ø"/>
              <a:defRPr/>
            </a:pPr>
            <a:r>
              <a:rPr lang="fr-FR" sz="1100">
                <a:latin typeface="Arial"/>
                <a:cs typeface="Arial"/>
              </a:rPr>
              <a:t>Il définit une programmation pédagogique d’actions pour chaque niveau de classe visant l’acquisition progressive de compétences à s’orienter </a:t>
            </a:r>
            <a:endParaRPr/>
          </a:p>
          <a:p>
            <a:pPr>
              <a:buFont typeface="Wingdings"/>
              <a:buChar char="Ø"/>
              <a:defRPr/>
            </a:pPr>
            <a:r>
              <a:rPr lang="fr-FR" sz="1100">
                <a:latin typeface="Arial"/>
                <a:cs typeface="Arial"/>
              </a:rPr>
              <a:t>Articulation : Axes du Parcours Avenir / Référentiel des compétences à s’orienter au collège et au lycée </a:t>
            </a:r>
            <a:endParaRPr/>
          </a:p>
          <a:p>
            <a:pPr>
              <a:buFont typeface="Wingdings"/>
              <a:buChar char="Ø"/>
              <a:defRPr/>
            </a:pPr>
            <a:r>
              <a:rPr lang="fr-FR" sz="1100">
                <a:latin typeface="Arial"/>
                <a:cs typeface="Arial"/>
              </a:rPr>
              <a:t>Il répartit les rôles entre les acteurs et met en cohérence l’action menée par chacun.</a:t>
            </a:r>
            <a:endParaRPr/>
          </a:p>
          <a:p>
            <a:pPr>
              <a:buFont typeface="Wingdings"/>
              <a:buChar char="Ø"/>
              <a:defRPr/>
            </a:pPr>
            <a:r>
              <a:rPr lang="fr-FR" sz="1100">
                <a:latin typeface="Arial"/>
                <a:cs typeface="Arial"/>
              </a:rPr>
              <a:t>Les objectifs sont déclinés dans un programme pluriannuel, progressif et structuré, qui rassemble l’ensemble des actions d’orientation portées par l’établissement</a:t>
            </a:r>
            <a:endParaRPr/>
          </a:p>
          <a:p>
            <a:pPr>
              <a:buFont typeface="Wingdings"/>
              <a:buChar char="Ø"/>
              <a:defRPr/>
            </a:pPr>
            <a:r>
              <a:rPr lang="fr-FR" sz="1100">
                <a:latin typeface="Arial"/>
                <a:cs typeface="Arial"/>
              </a:rPr>
              <a:t>Démarche itérative :</a:t>
            </a:r>
            <a:r>
              <a:rPr lang="fr-FR" sz="1100" b="1">
                <a:solidFill>
                  <a:srgbClr val="0070C0"/>
                </a:solidFill>
                <a:latin typeface="Arial"/>
                <a:cs typeface="Arial"/>
              </a:rPr>
              <a:t> </a:t>
            </a:r>
            <a:r>
              <a:rPr lang="fr-FR" sz="1100">
                <a:latin typeface="Arial"/>
                <a:cs typeface="Arial"/>
              </a:rPr>
              <a:t>chaque année, le diagnostic peut être actualisé, les objectifs ajustés et les actions révisées</a:t>
            </a:r>
            <a:br>
              <a:rPr lang="fr-FR" sz="1100">
                <a:latin typeface="Arial"/>
                <a:cs typeface="Arial"/>
              </a:rPr>
            </a:br>
            <a:endParaRPr lang="fr-FR" sz="1100">
              <a:latin typeface="Arial"/>
              <a:cs typeface="Arial"/>
            </a:endParaRPr>
          </a:p>
          <a:p>
            <a:pPr marL="0" indent="0">
              <a:defRPr/>
            </a:pPr>
            <a:r>
              <a:rPr lang="fr-FR" sz="1100" b="1">
                <a:solidFill>
                  <a:srgbClr val="0070C0"/>
                </a:solidFill>
                <a:latin typeface="Arial"/>
                <a:cs typeface="Arial"/>
              </a:rPr>
              <a:t>Qui participe ?</a:t>
            </a:r>
            <a:endParaRPr/>
          </a:p>
          <a:p>
            <a:pPr>
              <a:buFont typeface="Wingdings"/>
              <a:buChar char="Ø"/>
              <a:defRPr/>
            </a:pPr>
            <a:r>
              <a:rPr lang="fr-FR" sz="1100">
                <a:latin typeface="Arial"/>
                <a:cs typeface="Arial"/>
              </a:rPr>
              <a:t>L’ensemble de l’équipe éducative avec l’appui du psyEN ; Démarche en fonction des besoins des élèves à partir d’un diagnostic et d’objectifs partagés et qui associe aussi des élèves, notamment à travers leurs représentants et des familles</a:t>
            </a:r>
            <a:endParaRPr/>
          </a:p>
          <a:p>
            <a:pPr>
              <a:buFont typeface="Wingdings"/>
              <a:buChar char="Ø"/>
              <a:defRPr/>
            </a:pPr>
            <a:r>
              <a:rPr lang="fr-FR" sz="1100">
                <a:latin typeface="Arial"/>
                <a:cs typeface="Arial"/>
              </a:rPr>
              <a:t>Le PPO est adopté en conseil d’administration et déposé sur la Plateforme Avenir(s)</a:t>
            </a:r>
            <a:endParaRPr/>
          </a:p>
          <a:p>
            <a:pPr marL="0" lvl="0" indent="0" algn="l">
              <a:spcBef>
                <a:spcPts val="0"/>
              </a:spcBef>
              <a:spcAft>
                <a:spcPts val="0"/>
              </a:spcAft>
              <a:buNone/>
              <a:defRPr/>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05245519" name="Google Shape;171;g4dfce81f19_0_4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583115" name="Google Shape;172;g4dfce81f19_0_45:notes"/>
          <p:cNvSpPr txBox="1">
            <a:spLocks noGrp="1"/>
          </p:cNvSpPr>
          <p:nvPr>
            <p:ph type="body" idx="1"/>
          </p:nvPr>
        </p:nvSpPr>
        <p:spPr bwMode="auto">
          <a:xfrm>
            <a:off x="381000" y="4343400"/>
            <a:ext cx="6096000" cy="4638822"/>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fr-FR" sz="800" b="1"/>
              <a:t>1- Poser un diagnostic:</a:t>
            </a:r>
            <a:endParaRPr/>
          </a:p>
          <a:p>
            <a:pPr marL="0" lvl="0" indent="0" algn="l">
              <a:spcBef>
                <a:spcPts val="0"/>
              </a:spcBef>
              <a:spcAft>
                <a:spcPts val="0"/>
              </a:spcAft>
              <a:buNone/>
              <a:defRPr/>
            </a:pPr>
            <a:endParaRPr lang="fr-FR" sz="800" b="1"/>
          </a:p>
          <a:p>
            <a:pPr marL="0" indent="0">
              <a:buNone/>
              <a:defRPr/>
            </a:pPr>
            <a:r>
              <a:rPr lang="fr-FR" sz="800"/>
              <a:t>Avec l’appui du psyEN dont l’expertise est rappelée par la circulaire de rentrée d’organisation des CIO, il s’agit d’interroger les spécificités de l’établissement et les facteurs susceptibles d’influer les parcours des élèves :</a:t>
            </a:r>
            <a:endParaRPr/>
          </a:p>
          <a:p>
            <a:pPr marL="0" indent="0">
              <a:buNone/>
              <a:defRPr/>
            </a:pPr>
            <a:endParaRPr lang="fr-FR" sz="800"/>
          </a:p>
          <a:p>
            <a:pPr>
              <a:buFont typeface="Wingdings"/>
              <a:buChar char="Ø"/>
              <a:defRPr/>
            </a:pPr>
            <a:r>
              <a:rPr lang="fr-FR" sz="800"/>
              <a:t>Le diagnostic s’appuie sur une analyse fine des données disponibles (profils des élèves, résultats, choix et décisions d’orientation, mobilité, mixité, attractivité des formations, devenir des élèves, réussite aux examens, implication des familles, données d’affectation,...) au regard des enjeux liés à la lutte contre les assignations sociales, territoriales et de genre… </a:t>
            </a:r>
            <a:r>
              <a:rPr lang="fr-FR" sz="800" i="1"/>
              <a:t>Exples de ressources : données Archipel; données de la DRAIO site de Versailles </a:t>
            </a:r>
            <a:endParaRPr/>
          </a:p>
          <a:p>
            <a:pPr>
              <a:buFont typeface="Wingdings"/>
              <a:buChar char="Ø"/>
              <a:defRPr/>
            </a:pPr>
            <a:r>
              <a:rPr lang="fr-FR" sz="800">
                <a:solidFill>
                  <a:srgbClr val="002060"/>
                </a:solidFill>
              </a:rPr>
              <a:t>Identifier les objectifs </a:t>
            </a:r>
            <a:r>
              <a:rPr lang="fr-FR" sz="800"/>
              <a:t>adaptés au contexte de l’établissement </a:t>
            </a:r>
            <a:endParaRPr/>
          </a:p>
          <a:p>
            <a:pPr>
              <a:buFont typeface="Wingdings"/>
              <a:buChar char="Ø"/>
              <a:defRPr/>
            </a:pPr>
            <a:r>
              <a:rPr lang="fr-FR" sz="800"/>
              <a:t>Mise en œuvre de l’accompagnement : repérer les ressources mobilisables, les partenaires et les actions déjà existantes, lisibilité de l’accompagnement pour les élèves et familles</a:t>
            </a:r>
            <a:endParaRPr/>
          </a:p>
          <a:p>
            <a:pPr>
              <a:buFont typeface="Wingdings"/>
              <a:buChar char="Ø"/>
              <a:defRPr/>
            </a:pPr>
            <a:endParaRPr lang="fr-FR" sz="800"/>
          </a:p>
          <a:p>
            <a:pPr marL="0" lvl="0" indent="0" algn="l">
              <a:spcBef>
                <a:spcPts val="0"/>
              </a:spcBef>
              <a:spcAft>
                <a:spcPts val="0"/>
              </a:spcAft>
              <a:buNone/>
              <a:defRPr/>
            </a:pPr>
            <a:r>
              <a:rPr lang="fr-FR" sz="800" b="1"/>
              <a:t>2- Faire un état des lieux:</a:t>
            </a:r>
            <a:endParaRPr/>
          </a:p>
          <a:p>
            <a:pPr marL="0" lvl="0" indent="0" algn="l">
              <a:spcBef>
                <a:spcPts val="0"/>
              </a:spcBef>
              <a:spcAft>
                <a:spcPts val="0"/>
              </a:spcAft>
              <a:buNone/>
              <a:defRPr/>
            </a:pPr>
            <a:endParaRPr lang="fr-FR" sz="800" b="1"/>
          </a:p>
          <a:p>
            <a:pPr marL="0" indent="0">
              <a:buNone/>
              <a:defRPr/>
            </a:pPr>
            <a:r>
              <a:rPr lang="fr-FR" sz="800"/>
              <a:t>Objectif : interroger la mise en œuvre de l’accompagnement à l’orientation dans l’établissement</a:t>
            </a:r>
            <a:endParaRPr/>
          </a:p>
          <a:p>
            <a:pPr marL="0" indent="0">
              <a:buNone/>
              <a:defRPr/>
            </a:pPr>
            <a:endParaRPr lang="fr-FR" sz="800"/>
          </a:p>
          <a:p>
            <a:pPr>
              <a:buFont typeface="Wingdings"/>
              <a:buChar char="Ø"/>
              <a:defRPr/>
            </a:pPr>
            <a:r>
              <a:rPr lang="fr-FR" sz="800"/>
              <a:t>Étape collaborative</a:t>
            </a:r>
            <a:endParaRPr/>
          </a:p>
          <a:p>
            <a:pPr>
              <a:buFont typeface="Wingdings"/>
              <a:buChar char="Ø"/>
              <a:defRPr/>
            </a:pPr>
            <a:r>
              <a:rPr lang="fr-FR" sz="800"/>
              <a:t>Recenser les actions menées et envisagées et les attacher à des objectifs précis</a:t>
            </a:r>
            <a:endParaRPr/>
          </a:p>
          <a:p>
            <a:pPr>
              <a:buFont typeface="Wingdings"/>
              <a:buChar char="Ø"/>
              <a:defRPr/>
            </a:pPr>
            <a:r>
              <a:rPr lang="fr-FR" sz="800"/>
              <a:t>Chaque action est à mettre en lien avec les axes du Parcours Avenir, du Référentiel des compétences à s’orienter et les partenaires éventuels avec lesquels ces actions sont réalisées pour un niveau donné</a:t>
            </a:r>
            <a:endParaRPr/>
          </a:p>
          <a:p>
            <a:pPr>
              <a:buFont typeface="Wingdings"/>
              <a:buChar char="Ø"/>
              <a:defRPr/>
            </a:pPr>
            <a:r>
              <a:rPr lang="fr-FR" sz="800"/>
              <a:t>Identifier les manques en terme de compétences à s’orienter et d’objectifs définis et y répondre par des actions complémentaires ou modifications d’actions existantes</a:t>
            </a:r>
            <a:endParaRPr/>
          </a:p>
          <a:p>
            <a:pPr marL="158750" indent="0">
              <a:buNone/>
              <a:defRPr/>
            </a:pPr>
            <a:endParaRPr lang="fr-FR" sz="800"/>
          </a:p>
          <a:p>
            <a:pPr marL="158750" indent="0">
              <a:buNone/>
              <a:defRPr/>
            </a:pPr>
            <a:r>
              <a:rPr lang="fr-FR" sz="800" b="1"/>
              <a:t>3- Formaliser le PPO et communiquer:</a:t>
            </a:r>
            <a:endParaRPr/>
          </a:p>
          <a:p>
            <a:pPr marL="158750" indent="0">
              <a:buNone/>
              <a:defRPr/>
            </a:pPr>
            <a:endParaRPr lang="fr-FR" sz="800" b="1"/>
          </a:p>
          <a:p>
            <a:pPr marL="0" indent="0">
              <a:buNone/>
              <a:defRPr/>
            </a:pPr>
            <a:r>
              <a:rPr lang="fr-FR" sz="800"/>
              <a:t>La formalisation du PPO permet de rendre lisible la stratégie de l’établissement en matière d’orientation </a:t>
            </a:r>
            <a:endParaRPr/>
          </a:p>
          <a:p>
            <a:pPr marL="0" indent="0">
              <a:buNone/>
              <a:defRPr/>
            </a:pPr>
            <a:endParaRPr lang="fr-FR" sz="800"/>
          </a:p>
          <a:p>
            <a:pPr>
              <a:buFont typeface="Wingdings"/>
              <a:buChar char="Ø"/>
              <a:defRPr/>
            </a:pPr>
            <a:r>
              <a:rPr lang="fr-FR" sz="800"/>
              <a:t>Répondre aux objectifs fixés à l’étape 1 et faire la concordance avec les actions identifiées à l’étape 2</a:t>
            </a:r>
            <a:endParaRPr/>
          </a:p>
          <a:p>
            <a:pPr>
              <a:buFont typeface="Wingdings"/>
              <a:buChar char="Ø"/>
              <a:defRPr/>
            </a:pPr>
            <a:r>
              <a:rPr lang="fr-FR" sz="800"/>
              <a:t>Interroger des activités existantes et vérifier leur pertinence réelle par rapport aux objectifs qu’on doit atteindre</a:t>
            </a:r>
            <a:endParaRPr/>
          </a:p>
          <a:p>
            <a:pPr>
              <a:buFont typeface="Wingdings"/>
              <a:buChar char="Ø"/>
              <a:defRPr/>
            </a:pPr>
            <a:r>
              <a:rPr lang="fr-FR" sz="800"/>
              <a:t>Compléter le PPO avec des actions complémentaires</a:t>
            </a:r>
            <a:endParaRPr/>
          </a:p>
          <a:p>
            <a:pPr>
              <a:buFont typeface="Wingdings"/>
              <a:buChar char="Ø"/>
              <a:defRPr/>
            </a:pPr>
            <a:r>
              <a:rPr lang="fr-FR" sz="800"/>
              <a:t>Les actions et activités doivent permettre de travailler</a:t>
            </a:r>
            <a:r>
              <a:rPr lang="fr-FR" sz="800" b="1"/>
              <a:t> progressivement </a:t>
            </a:r>
            <a:r>
              <a:rPr lang="fr-FR" sz="800"/>
              <a:t>l’ensemble des axes du Parcours Avenir</a:t>
            </a:r>
            <a:endParaRPr/>
          </a:p>
          <a:p>
            <a:pPr>
              <a:buFont typeface="Wingdings"/>
              <a:buChar char="Ø"/>
              <a:defRPr/>
            </a:pPr>
            <a:r>
              <a:rPr lang="fr-FR" sz="800"/>
              <a:t>Chaque action doit démontrer les compétences qu’elle permet de développer chez les élèves</a:t>
            </a:r>
            <a:endParaRPr/>
          </a:p>
          <a:p>
            <a:pPr>
              <a:buFont typeface="Wingdings"/>
              <a:buChar char="Ø"/>
              <a:defRPr/>
            </a:pPr>
            <a:r>
              <a:rPr lang="fr-FR" sz="800"/>
              <a:t>Les acteurs et partenaires bien identifiés</a:t>
            </a:r>
            <a:endParaRPr/>
          </a:p>
          <a:p>
            <a:pPr>
              <a:buFont typeface="Wingdings"/>
              <a:buChar char="Ø"/>
              <a:defRPr/>
            </a:pPr>
            <a:r>
              <a:rPr lang="fr-FR" sz="800"/>
              <a:t>Identifier les indicateurs annuels et pluriannuels (quantitatifs et qualitatifs) à observer</a:t>
            </a:r>
            <a:endParaRPr/>
          </a:p>
          <a:p>
            <a:pPr>
              <a:buFont typeface="Wingdings"/>
              <a:buChar char="Ø"/>
              <a:defRPr/>
            </a:pPr>
            <a:r>
              <a:rPr lang="fr-FR" sz="800"/>
              <a:t>Des critères d’évaluation en lien avec les objectifs fixés</a:t>
            </a:r>
            <a:endParaRPr/>
          </a:p>
          <a:p>
            <a:pPr marL="158750" indent="0">
              <a:buNone/>
              <a:defRPr/>
            </a:pPr>
            <a:endParaRPr lang="fr-FR" sz="800"/>
          </a:p>
          <a:p>
            <a:pPr marL="0" lvl="0" indent="0" algn="l">
              <a:spcBef>
                <a:spcPts val="0"/>
              </a:spcBef>
              <a:spcAft>
                <a:spcPts val="0"/>
              </a:spcAft>
              <a:buNone/>
              <a:defRPr/>
            </a:pPr>
            <a:endParaRPr sz="8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72994784" name="Slide Image Placeholder 1"/>
          <p:cNvSpPr>
            <a:spLocks noGrp="1" noRot="1" noChangeAspect="1"/>
          </p:cNvSpPr>
          <p:nvPr>
            <p:ph type="sldImg"/>
          </p:nvPr>
        </p:nvSpPr>
        <p:spPr bwMode="auto"/>
      </p:sp>
      <p:sp>
        <p:nvSpPr>
          <p:cNvPr id="1511051245" name="Notes Placeholder 2"/>
          <p:cNvSpPr>
            <a:spLocks noGrp="1"/>
          </p:cNvSpPr>
          <p:nvPr>
            <p:ph type="body" idx="1"/>
          </p:nvPr>
        </p:nvSpPr>
        <p:spPr bwMode="auto"/>
        <p:txBody>
          <a:bodyPr/>
          <a:lstStyle/>
          <a:p>
            <a:pPr>
              <a:defRPr/>
            </a:pPr>
            <a:endParaRPr/>
          </a:p>
        </p:txBody>
      </p:sp>
      <p:sp>
        <p:nvSpPr>
          <p:cNvPr id="680561087" name="Slide Number Placeholder 3"/>
          <p:cNvSpPr>
            <a:spLocks noGrp="1"/>
          </p:cNvSpPr>
          <p:nvPr>
            <p:ph type="sldNum" sz="quarter" idx="10"/>
          </p:nvPr>
        </p:nvSpPr>
        <p:spPr bwMode="auto"/>
        <p:txBody>
          <a:bodyPr/>
          <a:lstStyle/>
          <a:p>
            <a:pPr>
              <a:defRPr/>
            </a:pPr>
            <a:fld id="{550D6BD2-A6E4-9A0A-15A8-28C86C616C40}" type="slidenum">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10378985" name="Slide Image Placeholder 1"/>
          <p:cNvSpPr>
            <a:spLocks noGrp="1" noRot="1" noChangeAspect="1"/>
          </p:cNvSpPr>
          <p:nvPr>
            <p:ph type="sldImg"/>
          </p:nvPr>
        </p:nvSpPr>
        <p:spPr bwMode="auto"/>
      </p:sp>
      <p:sp>
        <p:nvSpPr>
          <p:cNvPr id="92685384" name="Notes Placeholder 2"/>
          <p:cNvSpPr>
            <a:spLocks noGrp="1"/>
          </p:cNvSpPr>
          <p:nvPr>
            <p:ph type="body" idx="1"/>
          </p:nvPr>
        </p:nvSpPr>
        <p:spPr bwMode="auto"/>
        <p:txBody>
          <a:bodyPr/>
          <a:lstStyle/>
          <a:p>
            <a:pPr>
              <a:defRPr/>
            </a:pPr>
            <a:endParaRPr/>
          </a:p>
        </p:txBody>
      </p:sp>
      <p:sp>
        <p:nvSpPr>
          <p:cNvPr id="1322356783" name="Slide Number Placeholder 3"/>
          <p:cNvSpPr>
            <a:spLocks noGrp="1"/>
          </p:cNvSpPr>
          <p:nvPr>
            <p:ph type="sldNum" sz="quarter" idx="10"/>
          </p:nvPr>
        </p:nvSpPr>
        <p:spPr bwMode="auto"/>
        <p:txBody>
          <a:bodyPr/>
          <a:lstStyle/>
          <a:p>
            <a:pPr>
              <a:defRPr/>
            </a:pPr>
            <a:fld id="{496AD90C-A2D0-0570-1C4B-715D02B8E7B9}" type="slidenum">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95804312" name="Slide Image Placeholder 1"/>
          <p:cNvSpPr>
            <a:spLocks noGrp="1" noRot="1" noChangeAspect="1"/>
          </p:cNvSpPr>
          <p:nvPr>
            <p:ph type="sldImg"/>
          </p:nvPr>
        </p:nvSpPr>
        <p:spPr bwMode="auto"/>
      </p:sp>
      <p:sp>
        <p:nvSpPr>
          <p:cNvPr id="2031921922" name="Notes Placeholder 2"/>
          <p:cNvSpPr>
            <a:spLocks noGrp="1"/>
          </p:cNvSpPr>
          <p:nvPr>
            <p:ph type="body" idx="1"/>
          </p:nvPr>
        </p:nvSpPr>
        <p:spPr bwMode="auto"/>
        <p:txBody>
          <a:bodyPr/>
          <a:lstStyle/>
          <a:p>
            <a:pPr>
              <a:defRPr/>
            </a:pPr>
            <a:endParaRPr/>
          </a:p>
        </p:txBody>
      </p:sp>
      <p:sp>
        <p:nvSpPr>
          <p:cNvPr id="555137606" name="Slide Number Placeholder 3"/>
          <p:cNvSpPr>
            <a:spLocks noGrp="1"/>
          </p:cNvSpPr>
          <p:nvPr>
            <p:ph type="sldNum" sz="quarter" idx="10"/>
          </p:nvPr>
        </p:nvSpPr>
        <p:spPr bwMode="auto"/>
        <p:txBody>
          <a:bodyPr/>
          <a:lstStyle/>
          <a:p>
            <a:pPr>
              <a:defRPr/>
            </a:pPr>
            <a:fld id="{40CD7C48-6B67-CCEC-A40E-7C65113A1EB1}" type="slidenum">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58322437" name="Slide Image Placeholder 1"/>
          <p:cNvSpPr>
            <a:spLocks noGrp="1" noRot="1" noChangeAspect="1"/>
          </p:cNvSpPr>
          <p:nvPr>
            <p:ph type="sldImg"/>
          </p:nvPr>
        </p:nvSpPr>
        <p:spPr bwMode="auto"/>
      </p:sp>
      <p:sp>
        <p:nvSpPr>
          <p:cNvPr id="955842505" name="Notes Placeholder 2"/>
          <p:cNvSpPr>
            <a:spLocks noGrp="1"/>
          </p:cNvSpPr>
          <p:nvPr>
            <p:ph type="body" idx="1"/>
          </p:nvPr>
        </p:nvSpPr>
        <p:spPr bwMode="auto"/>
        <p:txBody>
          <a:bodyPr/>
          <a:lstStyle/>
          <a:p>
            <a:pPr>
              <a:defRPr/>
            </a:pPr>
            <a:endParaRPr/>
          </a:p>
        </p:txBody>
      </p:sp>
      <p:sp>
        <p:nvSpPr>
          <p:cNvPr id="149333982" name="Slide Number Placeholder 3"/>
          <p:cNvSpPr>
            <a:spLocks noGrp="1"/>
          </p:cNvSpPr>
          <p:nvPr>
            <p:ph type="sldNum" sz="quarter" idx="10"/>
          </p:nvPr>
        </p:nvSpPr>
        <p:spPr bwMode="auto"/>
        <p:txBody>
          <a:bodyPr/>
          <a:lstStyle/>
          <a:p>
            <a:pPr>
              <a:defRPr/>
            </a:pPr>
            <a:fld id="{2697A066-80DD-7B95-7289-D66C805CABBC}" type="slidenum">
              <a:r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66106805" name="Slide Image Placeholder 1"/>
          <p:cNvSpPr>
            <a:spLocks noGrp="1" noRot="1" noChangeAspect="1"/>
          </p:cNvSpPr>
          <p:nvPr>
            <p:ph type="sldImg"/>
          </p:nvPr>
        </p:nvSpPr>
        <p:spPr bwMode="auto"/>
      </p:sp>
      <p:sp>
        <p:nvSpPr>
          <p:cNvPr id="416580690" name="Notes Placeholder 2"/>
          <p:cNvSpPr>
            <a:spLocks noGrp="1"/>
          </p:cNvSpPr>
          <p:nvPr>
            <p:ph type="body" idx="1"/>
          </p:nvPr>
        </p:nvSpPr>
        <p:spPr bwMode="auto"/>
        <p:txBody>
          <a:bodyPr/>
          <a:lstStyle/>
          <a:p>
            <a:pPr>
              <a:defRPr/>
            </a:pPr>
            <a:endParaRPr/>
          </a:p>
        </p:txBody>
      </p:sp>
      <p:sp>
        <p:nvSpPr>
          <p:cNvPr id="1204510226" name="Slide Number Placeholder 3"/>
          <p:cNvSpPr>
            <a:spLocks noGrp="1"/>
          </p:cNvSpPr>
          <p:nvPr>
            <p:ph type="sldNum" sz="quarter" idx="10"/>
          </p:nvPr>
        </p:nvSpPr>
        <p:spPr bwMode="auto"/>
        <p:txBody>
          <a:bodyPr/>
          <a:lstStyle/>
          <a:p>
            <a:pPr>
              <a:defRPr/>
            </a:pPr>
            <a:fld id="{728C3D6C-BBFD-37C6-C308-27568DAFD5F9}" type="slidenum">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87011623" name="Slide Image Placeholder 1"/>
          <p:cNvSpPr>
            <a:spLocks noGrp="1" noRot="1" noChangeAspect="1"/>
          </p:cNvSpPr>
          <p:nvPr>
            <p:ph type="sldImg"/>
          </p:nvPr>
        </p:nvSpPr>
        <p:spPr bwMode="auto"/>
      </p:sp>
      <p:sp>
        <p:nvSpPr>
          <p:cNvPr id="752319015" name="Notes Placeholder 2"/>
          <p:cNvSpPr>
            <a:spLocks noGrp="1"/>
          </p:cNvSpPr>
          <p:nvPr>
            <p:ph type="body" idx="1"/>
          </p:nvPr>
        </p:nvSpPr>
        <p:spPr bwMode="auto"/>
        <p:txBody>
          <a:bodyPr/>
          <a:lstStyle/>
          <a:p>
            <a:pPr>
              <a:defRPr/>
            </a:pPr>
            <a:endParaRPr/>
          </a:p>
        </p:txBody>
      </p:sp>
      <p:sp>
        <p:nvSpPr>
          <p:cNvPr id="689873011" name="Slide Number Placeholder 3"/>
          <p:cNvSpPr>
            <a:spLocks noGrp="1"/>
          </p:cNvSpPr>
          <p:nvPr>
            <p:ph type="sldNum" sz="quarter" idx="10"/>
          </p:nvPr>
        </p:nvSpPr>
        <p:spPr bwMode="auto"/>
        <p:txBody>
          <a:bodyPr/>
          <a:lstStyle/>
          <a:p>
            <a:pPr>
              <a:defRPr/>
            </a:pPr>
            <a:fld id="{AE822725-C089-99F3-9C85-9D5163C9099A}" type="slidenum">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2158586" name="Slide Image Placeholder 1"/>
          <p:cNvSpPr>
            <a:spLocks noGrp="1" noRot="1" noChangeAspect="1"/>
          </p:cNvSpPr>
          <p:nvPr>
            <p:ph type="sldImg"/>
          </p:nvPr>
        </p:nvSpPr>
        <p:spPr bwMode="auto"/>
      </p:sp>
      <p:sp>
        <p:nvSpPr>
          <p:cNvPr id="2015032389" name="Notes Placeholder 2"/>
          <p:cNvSpPr>
            <a:spLocks noGrp="1"/>
          </p:cNvSpPr>
          <p:nvPr>
            <p:ph type="body" idx="1"/>
          </p:nvPr>
        </p:nvSpPr>
        <p:spPr bwMode="auto"/>
        <p:txBody>
          <a:bodyPr/>
          <a:lstStyle/>
          <a:p>
            <a:pPr>
              <a:defRPr/>
            </a:pPr>
            <a:endParaRPr/>
          </a:p>
        </p:txBody>
      </p:sp>
      <p:sp>
        <p:nvSpPr>
          <p:cNvPr id="593059967" name="Slide Number Placeholder 3"/>
          <p:cNvSpPr>
            <a:spLocks noGrp="1"/>
          </p:cNvSpPr>
          <p:nvPr>
            <p:ph type="sldNum" sz="quarter" idx="10"/>
          </p:nvPr>
        </p:nvSpPr>
        <p:spPr bwMode="auto"/>
        <p:txBody>
          <a:bodyPr/>
          <a:lstStyle/>
          <a:p>
            <a:pPr>
              <a:defRPr/>
            </a:pPr>
            <a:fld id="{F45A1670-1082-5333-3832-031EE90816B5}" type="slidenum">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82650073" name="Slide Image Placeholder 1"/>
          <p:cNvSpPr>
            <a:spLocks noGrp="1" noRot="1" noChangeAspect="1"/>
          </p:cNvSpPr>
          <p:nvPr>
            <p:ph type="sldImg"/>
          </p:nvPr>
        </p:nvSpPr>
        <p:spPr bwMode="auto"/>
      </p:sp>
      <p:sp>
        <p:nvSpPr>
          <p:cNvPr id="1800873362" name="Notes Placeholder 2"/>
          <p:cNvSpPr>
            <a:spLocks noGrp="1"/>
          </p:cNvSpPr>
          <p:nvPr>
            <p:ph type="body" idx="1"/>
          </p:nvPr>
        </p:nvSpPr>
        <p:spPr bwMode="auto"/>
        <p:txBody>
          <a:bodyPr/>
          <a:lstStyle/>
          <a:p>
            <a:pPr>
              <a:defRPr/>
            </a:pPr>
            <a:endParaRPr/>
          </a:p>
        </p:txBody>
      </p:sp>
      <p:sp>
        <p:nvSpPr>
          <p:cNvPr id="599430442" name="Slide Number Placeholder 3"/>
          <p:cNvSpPr>
            <a:spLocks noGrp="1"/>
          </p:cNvSpPr>
          <p:nvPr>
            <p:ph type="sldNum" sz="quarter" idx="10"/>
          </p:nvPr>
        </p:nvSpPr>
        <p:spPr bwMode="auto"/>
        <p:txBody>
          <a:bodyPr/>
          <a:lstStyle/>
          <a:p>
            <a:pPr>
              <a:defRPr/>
            </a:pPr>
            <a:fld id="{E3920C5D-21A4-F2EF-FF14-41232B92BEAA}" type="slidenum">
              <a:r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14201268" name="Slide Image Placeholder 1"/>
          <p:cNvSpPr>
            <a:spLocks noGrp="1" noRot="1" noChangeAspect="1"/>
          </p:cNvSpPr>
          <p:nvPr>
            <p:ph type="sldImg"/>
          </p:nvPr>
        </p:nvSpPr>
        <p:spPr bwMode="auto"/>
      </p:sp>
      <p:sp>
        <p:nvSpPr>
          <p:cNvPr id="1011689090" name="Notes Placeholder 2"/>
          <p:cNvSpPr>
            <a:spLocks noGrp="1"/>
          </p:cNvSpPr>
          <p:nvPr>
            <p:ph type="body" idx="1"/>
          </p:nvPr>
        </p:nvSpPr>
        <p:spPr bwMode="auto"/>
        <p:txBody>
          <a:bodyPr/>
          <a:lstStyle/>
          <a:p>
            <a:pPr>
              <a:defRPr/>
            </a:pPr>
            <a:endParaRPr/>
          </a:p>
        </p:txBody>
      </p:sp>
      <p:sp>
        <p:nvSpPr>
          <p:cNvPr id="1933545598" name="Slide Number Placeholder 3"/>
          <p:cNvSpPr>
            <a:spLocks noGrp="1"/>
          </p:cNvSpPr>
          <p:nvPr>
            <p:ph type="sldNum" sz="quarter" idx="10"/>
          </p:nvPr>
        </p:nvSpPr>
        <p:spPr bwMode="auto"/>
        <p:txBody>
          <a:bodyPr/>
          <a:lstStyle/>
          <a:p>
            <a:pPr>
              <a:defRPr/>
            </a:pPr>
            <a:fld id="{5CE7DBEE-C482-EEF7-623E-48D0CEAC25D9}" type="slidenum">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1171193" name="Slide Image Placeholder 1"/>
          <p:cNvSpPr>
            <a:spLocks noGrp="1" noRot="1" noChangeAspect="1"/>
          </p:cNvSpPr>
          <p:nvPr>
            <p:ph type="sldImg"/>
          </p:nvPr>
        </p:nvSpPr>
        <p:spPr bwMode="auto"/>
      </p:sp>
      <p:sp>
        <p:nvSpPr>
          <p:cNvPr id="1549858500" name="Notes Placeholder 2"/>
          <p:cNvSpPr>
            <a:spLocks noGrp="1"/>
          </p:cNvSpPr>
          <p:nvPr>
            <p:ph type="body" idx="1"/>
          </p:nvPr>
        </p:nvSpPr>
        <p:spPr bwMode="auto"/>
        <p:txBody>
          <a:bodyPr/>
          <a:lstStyle/>
          <a:p>
            <a:pPr>
              <a:defRPr/>
            </a:pPr>
            <a:endParaRPr/>
          </a:p>
        </p:txBody>
      </p:sp>
      <p:sp>
        <p:nvSpPr>
          <p:cNvPr id="18025991" name="Slide Number Placeholder 3"/>
          <p:cNvSpPr>
            <a:spLocks noGrp="1"/>
          </p:cNvSpPr>
          <p:nvPr>
            <p:ph type="sldNum" sz="quarter" idx="10"/>
          </p:nvPr>
        </p:nvSpPr>
        <p:spPr bwMode="auto"/>
        <p:txBody>
          <a:bodyPr/>
          <a:lstStyle/>
          <a:p>
            <a:pPr>
              <a:defRPr/>
            </a:pPr>
            <a:fld id="{D41EC295-8D4B-EDB1-FC3E-63B3F947073E}" type="slidenum">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93065919" name="Slide Image Placeholder 1"/>
          <p:cNvSpPr>
            <a:spLocks noGrp="1" noRot="1" noChangeAspect="1"/>
          </p:cNvSpPr>
          <p:nvPr>
            <p:ph type="sldImg"/>
          </p:nvPr>
        </p:nvSpPr>
        <p:spPr bwMode="auto"/>
      </p:sp>
      <p:sp>
        <p:nvSpPr>
          <p:cNvPr id="1244430336" name="Notes Placeholder 2"/>
          <p:cNvSpPr>
            <a:spLocks noGrp="1"/>
          </p:cNvSpPr>
          <p:nvPr>
            <p:ph type="body" idx="1"/>
          </p:nvPr>
        </p:nvSpPr>
        <p:spPr bwMode="auto"/>
        <p:txBody>
          <a:bodyPr/>
          <a:lstStyle/>
          <a:p>
            <a:pPr>
              <a:defRPr/>
            </a:pPr>
            <a:endParaRPr/>
          </a:p>
        </p:txBody>
      </p:sp>
      <p:sp>
        <p:nvSpPr>
          <p:cNvPr id="218958808" name="Slide Number Placeholder 3"/>
          <p:cNvSpPr>
            <a:spLocks noGrp="1"/>
          </p:cNvSpPr>
          <p:nvPr>
            <p:ph type="sldNum" sz="quarter" idx="10"/>
          </p:nvPr>
        </p:nvSpPr>
        <p:spPr bwMode="auto"/>
        <p:txBody>
          <a:bodyPr/>
          <a:lstStyle/>
          <a:p>
            <a:pPr>
              <a:defRPr/>
            </a:pPr>
            <a:fld id="{F48E9376-742B-69DA-80D5-C117ED3C7A05}" type="slidenum">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60270409" name="Slide Image Placeholder 1"/>
          <p:cNvSpPr>
            <a:spLocks noGrp="1" noRot="1" noChangeAspect="1"/>
          </p:cNvSpPr>
          <p:nvPr>
            <p:ph type="sldImg"/>
          </p:nvPr>
        </p:nvSpPr>
        <p:spPr bwMode="auto"/>
      </p:sp>
      <p:sp>
        <p:nvSpPr>
          <p:cNvPr id="1352854880" name="Notes Placeholder 2"/>
          <p:cNvSpPr>
            <a:spLocks noGrp="1"/>
          </p:cNvSpPr>
          <p:nvPr>
            <p:ph type="body" idx="1"/>
          </p:nvPr>
        </p:nvSpPr>
        <p:spPr bwMode="auto"/>
        <p:txBody>
          <a:bodyPr/>
          <a:lstStyle/>
          <a:p>
            <a:pPr>
              <a:defRPr/>
            </a:pPr>
            <a:endParaRPr/>
          </a:p>
        </p:txBody>
      </p:sp>
      <p:sp>
        <p:nvSpPr>
          <p:cNvPr id="175859685" name="Slide Number Placeholder 3"/>
          <p:cNvSpPr>
            <a:spLocks noGrp="1"/>
          </p:cNvSpPr>
          <p:nvPr>
            <p:ph type="sldNum" sz="quarter" idx="10"/>
          </p:nvPr>
        </p:nvSpPr>
        <p:spPr bwMode="auto"/>
        <p:txBody>
          <a:bodyPr/>
          <a:lstStyle/>
          <a:p>
            <a:pPr>
              <a:defRPr/>
            </a:pPr>
            <a:fld id="{636DF7F6-C99F-3109-CE74-A5B2A4CD05C1}" type="slidenum">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9832598" name="Slide Image Placeholder 1"/>
          <p:cNvSpPr>
            <a:spLocks noGrp="1" noRot="1" noChangeAspect="1"/>
          </p:cNvSpPr>
          <p:nvPr>
            <p:ph type="sldImg"/>
          </p:nvPr>
        </p:nvSpPr>
        <p:spPr bwMode="auto"/>
      </p:sp>
      <p:sp>
        <p:nvSpPr>
          <p:cNvPr id="1958228003" name="Notes Placeholder 2"/>
          <p:cNvSpPr>
            <a:spLocks noGrp="1"/>
          </p:cNvSpPr>
          <p:nvPr>
            <p:ph type="body" idx="1"/>
          </p:nvPr>
        </p:nvSpPr>
        <p:spPr bwMode="auto"/>
        <p:txBody>
          <a:bodyPr/>
          <a:lstStyle/>
          <a:p>
            <a:pPr>
              <a:defRPr/>
            </a:pPr>
            <a:endParaRPr/>
          </a:p>
        </p:txBody>
      </p:sp>
      <p:sp>
        <p:nvSpPr>
          <p:cNvPr id="93829840" name="Slide Number Placeholder 3"/>
          <p:cNvSpPr>
            <a:spLocks noGrp="1"/>
          </p:cNvSpPr>
          <p:nvPr>
            <p:ph type="sldNum" sz="quarter" idx="10"/>
          </p:nvPr>
        </p:nvSpPr>
        <p:spPr bwMode="auto"/>
        <p:txBody>
          <a:bodyPr/>
          <a:lstStyle/>
          <a:p>
            <a:pPr>
              <a:defRPr/>
            </a:pPr>
            <a:fld id="{43517D33-54A7-F257-53C5-29721AC16A3B}" type="slidenum">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0D99F9F-13B2-5739-A3AA-BF7B0DEF05BE}" type="slidenum">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30438186" name="Slide Image Placeholder 1"/>
          <p:cNvSpPr>
            <a:spLocks noGrp="1" noRot="1" noChangeAspect="1"/>
          </p:cNvSpPr>
          <p:nvPr>
            <p:ph type="sldImg"/>
          </p:nvPr>
        </p:nvSpPr>
        <p:spPr bwMode="auto"/>
      </p:sp>
      <p:sp>
        <p:nvSpPr>
          <p:cNvPr id="1738600800" name="Notes Placeholder 2"/>
          <p:cNvSpPr>
            <a:spLocks noGrp="1"/>
          </p:cNvSpPr>
          <p:nvPr>
            <p:ph type="body" idx="1"/>
          </p:nvPr>
        </p:nvSpPr>
        <p:spPr bwMode="auto"/>
        <p:txBody>
          <a:bodyPr/>
          <a:lstStyle/>
          <a:p>
            <a:pPr>
              <a:defRPr/>
            </a:pPr>
            <a:endParaRPr/>
          </a:p>
        </p:txBody>
      </p:sp>
      <p:sp>
        <p:nvSpPr>
          <p:cNvPr id="745346666" name="Slide Number Placeholder 3"/>
          <p:cNvSpPr>
            <a:spLocks noGrp="1"/>
          </p:cNvSpPr>
          <p:nvPr>
            <p:ph type="sldNum" sz="quarter" idx="10"/>
          </p:nvPr>
        </p:nvSpPr>
        <p:spPr bwMode="auto"/>
        <p:txBody>
          <a:bodyPr/>
          <a:lstStyle/>
          <a:p>
            <a:pPr>
              <a:defRPr/>
            </a:pPr>
            <a:fld id="{C9DECA18-74CC-156F-FE4B-EF88A6BBD2B8}" type="slidenum">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68093428" name="Espace réservé de l'image des diapositives 1"/>
          <p:cNvSpPr>
            <a:spLocks noGrp="1" noRot="1" noChangeAspect="1"/>
          </p:cNvSpPr>
          <p:nvPr>
            <p:ph type="sldImg"/>
          </p:nvPr>
        </p:nvSpPr>
        <p:spPr bwMode="auto"/>
      </p:sp>
      <p:sp>
        <p:nvSpPr>
          <p:cNvPr id="120334675" name="Espace réservé des notes 2"/>
          <p:cNvSpPr>
            <a:spLocks noGrp="1"/>
          </p:cNvSpPr>
          <p:nvPr>
            <p:ph type="body" idx="1"/>
          </p:nvPr>
        </p:nvSpPr>
        <p:spPr bwMode="auto"/>
        <p:txBody>
          <a:bodyPr/>
          <a:lstStyle/>
          <a:p>
            <a:pPr>
              <a:defRPr/>
            </a:pPr>
            <a:r>
              <a:rPr lang="fr-FR" b="1"/>
              <a:t>0:00 – 0:45 | Accroche et objectif</a:t>
            </a:r>
            <a:endParaRPr/>
          </a:p>
          <a:p>
            <a:pPr>
              <a:defRPr/>
            </a:pPr>
            <a:r>
              <a:rPr lang="fr-FR"/>
              <a:t>Bonjour à toutes et à tous,</a:t>
            </a:r>
            <a:br>
              <a:rPr lang="fr-FR"/>
            </a:br>
            <a:r>
              <a:rPr lang="fr-FR"/>
              <a:t>Je vous propose un retour synthétique sur la journée organisée au </a:t>
            </a:r>
            <a:r>
              <a:rPr lang="fr-FR" b="1"/>
              <a:t>lycée La Tournelle (La Garenne-Colombes)</a:t>
            </a:r>
            <a:r>
              <a:rPr lang="fr-FR"/>
              <a:t>, le </a:t>
            </a:r>
            <a:r>
              <a:rPr lang="fr-FR" b="1"/>
              <a:t>28 janvier 2025</a:t>
            </a:r>
            <a:r>
              <a:rPr lang="fr-FR"/>
              <a:t>, réunissant </a:t>
            </a:r>
            <a:r>
              <a:rPr lang="fr-FR" b="1"/>
              <a:t>trois établissements des Hauts-de-Seine</a:t>
            </a:r>
            <a:r>
              <a:rPr lang="fr-FR"/>
              <a:t>, et associant </a:t>
            </a:r>
            <a:r>
              <a:rPr lang="fr-FR" b="1"/>
              <a:t>mathématiques-sciences</a:t>
            </a:r>
            <a:r>
              <a:rPr lang="fr-FR"/>
              <a:t> et </a:t>
            </a:r>
            <a:r>
              <a:rPr lang="fr-FR" b="1"/>
              <a:t>filière CIEL</a:t>
            </a:r>
            <a:r>
              <a:rPr lang="fr-FR"/>
              <a:t>.</a:t>
            </a:r>
            <a:endParaRPr/>
          </a:p>
          <a:p>
            <a:pPr>
              <a:defRPr/>
            </a:pPr>
            <a:r>
              <a:rPr lang="fr-FR"/>
              <a:t>L’objectif de cette journée était très opérationnel : </a:t>
            </a:r>
            <a:r>
              <a:rPr lang="fr-FR" b="1"/>
              <a:t>clarifier le parcours personnalisé</a:t>
            </a:r>
            <a:r>
              <a:rPr lang="fr-FR"/>
              <a:t>, sécuriser </a:t>
            </a:r>
            <a:r>
              <a:rPr lang="fr-FR" b="1"/>
              <a:t>une compréhension commune</a:t>
            </a:r>
            <a:r>
              <a:rPr lang="fr-FR"/>
              <a:t>, et surtout </a:t>
            </a:r>
            <a:r>
              <a:rPr lang="fr-FR" b="1"/>
              <a:t>outiller les équipes</a:t>
            </a:r>
            <a:r>
              <a:rPr lang="fr-FR"/>
              <a:t> pour passer d’une logique “heures dispersées” à une logique </a:t>
            </a:r>
            <a:r>
              <a:rPr lang="fr-FR" b="1"/>
              <a:t>modulaire et projet</a:t>
            </a:r>
            <a:r>
              <a:rPr lang="fr-FR"/>
              <a:t>, au service de la </a:t>
            </a:r>
            <a:r>
              <a:rPr lang="fr-FR" b="1"/>
              <a:t>poursuite d’études</a:t>
            </a:r>
            <a:r>
              <a:rPr lang="fr-FR"/>
              <a:t> et de la </a:t>
            </a:r>
            <a:r>
              <a:rPr lang="fr-FR" b="1"/>
              <a:t>réussite des élèves</a:t>
            </a:r>
            <a:r>
              <a:rPr lang="fr-FR"/>
              <a:t>.</a:t>
            </a:r>
            <a:endParaRPr/>
          </a:p>
          <a:p>
            <a:pPr algn="ctr">
              <a:defRPr/>
            </a:pPr>
            <a:endParaRPr lang="fr-FR"/>
          </a:p>
        </p:txBody>
      </p:sp>
      <p:sp>
        <p:nvSpPr>
          <p:cNvPr id="1502413472" name="Espace réservé du numéro de diapositive 3"/>
          <p:cNvSpPr>
            <a:spLocks noGrp="1"/>
          </p:cNvSpPr>
          <p:nvPr>
            <p:ph type="sldNum" sz="quarter" idx="5"/>
          </p:nvPr>
        </p:nvSpPr>
        <p:spPr bwMode="auto"/>
        <p:txBody>
          <a:bodyPr/>
          <a:lstStyle/>
          <a:p>
            <a:pPr>
              <a:defRPr/>
            </a:pPr>
            <a:fld id="{2D456F56-5796-3580-5D19-9CD09DD85092}" type="slidenum">
              <a:rPr lang="fr-F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31000768" name="Espace réservé de l'image des diapositives 1"/>
          <p:cNvSpPr>
            <a:spLocks noGrp="1" noRot="1" noChangeAspect="1"/>
          </p:cNvSpPr>
          <p:nvPr>
            <p:ph type="sldImg"/>
          </p:nvPr>
        </p:nvSpPr>
        <p:spPr bwMode="auto"/>
      </p:sp>
      <p:sp>
        <p:nvSpPr>
          <p:cNvPr id="743489925" name="Espace réservé des notes 2"/>
          <p:cNvSpPr>
            <a:spLocks noGrp="1"/>
          </p:cNvSpPr>
          <p:nvPr>
            <p:ph type="body" idx="1"/>
          </p:nvPr>
        </p:nvSpPr>
        <p:spPr bwMode="auto"/>
        <p:txBody>
          <a:bodyPr/>
          <a:lstStyle/>
          <a:p>
            <a:pPr>
              <a:defRPr/>
            </a:pPr>
            <a:r>
              <a:rPr lang="fr-FR" b="1"/>
              <a:t>0:45 – 2:30 | 1) Ce qui a été posé institutionnellement</a:t>
            </a:r>
            <a:endParaRPr/>
          </a:p>
          <a:p>
            <a:pPr>
              <a:defRPr/>
            </a:pPr>
            <a:r>
              <a:rPr lang="fr-FR"/>
              <a:t>Nous avons d’abord consolidé un socle commun, autour de 6 points :</a:t>
            </a:r>
            <a:endParaRPr/>
          </a:p>
          <a:p>
            <a:pPr>
              <a:defRPr/>
            </a:pPr>
            <a:r>
              <a:rPr lang="fr-FR" b="1"/>
              <a:t>Le cadre institutionnel</a:t>
            </a:r>
            <a:r>
              <a:rPr lang="fr-FR"/>
              <a:t> : textes, ressources, et finalité du parcours.</a:t>
            </a:r>
            <a:endParaRPr/>
          </a:p>
          <a:p>
            <a:pPr>
              <a:defRPr/>
            </a:pPr>
            <a:r>
              <a:rPr lang="fr-FR" b="1"/>
              <a:t>Le calendrier de mise en œuvre</a:t>
            </a:r>
            <a:r>
              <a:rPr lang="fr-FR"/>
              <a:t> : pour éviter les interprétations locales divergentes.</a:t>
            </a:r>
            <a:endParaRPr/>
          </a:p>
          <a:p>
            <a:pPr>
              <a:defRPr/>
            </a:pPr>
            <a:r>
              <a:rPr lang="fr-FR" b="1"/>
              <a:t>Le volume horaire hebdomadaire</a:t>
            </a:r>
            <a:r>
              <a:rPr lang="fr-FR"/>
              <a:t> : ce que cela implique en organisation réelle, dans l’emploi du temps.</a:t>
            </a:r>
            <a:endParaRPr/>
          </a:p>
          <a:p>
            <a:pPr>
              <a:defRPr/>
            </a:pPr>
            <a:r>
              <a:rPr lang="fr-FR" b="1"/>
              <a:t>Les attendus disciplinaires</a:t>
            </a:r>
            <a:r>
              <a:rPr lang="fr-FR"/>
              <a:t> : ce qui relève de CIEL, ce qui relève de math-sciences, et ce qui doit être réellement co-construit.</a:t>
            </a:r>
            <a:endParaRPr/>
          </a:p>
          <a:p>
            <a:pPr>
              <a:defRPr/>
            </a:pPr>
            <a:r>
              <a:rPr lang="fr-FR" b="1"/>
              <a:t>La méthodologie attendue</a:t>
            </a:r>
            <a:r>
              <a:rPr lang="fr-FR"/>
              <a:t> : une progression qui développe autonomie, raisonnement, rigueur et capacité à justifier.</a:t>
            </a:r>
            <a:endParaRPr/>
          </a:p>
          <a:p>
            <a:pPr>
              <a:defRPr/>
            </a:pPr>
            <a:r>
              <a:rPr lang="fr-FR" b="1"/>
              <a:t>Les enjeux de la logique modulaire</a:t>
            </a:r>
            <a:r>
              <a:rPr lang="fr-FR"/>
              <a:t> : on ne “rajoute pas une couche”, on </a:t>
            </a:r>
            <a:r>
              <a:rPr lang="fr-FR" b="1"/>
              <a:t>structure différemment</a:t>
            </a:r>
            <a:r>
              <a:rPr lang="fr-FR"/>
              <a:t> pour rendre lisible le parcours, favoriser l’engagement et produire des preuves d’apprentissage.</a:t>
            </a:r>
            <a:endParaRPr/>
          </a:p>
          <a:p>
            <a:pPr>
              <a:defRPr/>
            </a:pPr>
            <a:r>
              <a:rPr lang="fr-FR"/>
              <a:t>Message-clé : </a:t>
            </a:r>
            <a:r>
              <a:rPr lang="fr-FR" b="1"/>
              <a:t>le parcours personnalisé n’est pas un dispositif périphérique</a:t>
            </a:r>
            <a:r>
              <a:rPr lang="fr-FR"/>
              <a:t> ; c’est un levier de transformation pédagogique quand il est </a:t>
            </a:r>
            <a:r>
              <a:rPr lang="fr-FR" b="1"/>
              <a:t>modulaire, lisible, évalué, et mutualisé</a:t>
            </a:r>
            <a:r>
              <a:rPr lang="fr-FR"/>
              <a:t>.</a:t>
            </a:r>
            <a:endParaRPr/>
          </a:p>
          <a:p>
            <a:pPr>
              <a:defRPr/>
            </a:pPr>
            <a:endParaRPr lang="fr-FR"/>
          </a:p>
        </p:txBody>
      </p:sp>
      <p:sp>
        <p:nvSpPr>
          <p:cNvPr id="236559041" name="Espace réservé du numéro de diapositive 3"/>
          <p:cNvSpPr>
            <a:spLocks noGrp="1"/>
          </p:cNvSpPr>
          <p:nvPr>
            <p:ph type="sldNum" sz="quarter" idx="5"/>
          </p:nvPr>
        </p:nvSpPr>
        <p:spPr bwMode="auto"/>
        <p:txBody>
          <a:bodyPr/>
          <a:lstStyle/>
          <a:p>
            <a:pPr>
              <a:defRPr/>
            </a:pPr>
            <a:fld id="{81B4B3DE-0468-768E-52A3-E4698171615E}" type="slidenum">
              <a:rPr lang="fr-F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53809587" name="Espace réservé de l'image des diapositives 1"/>
          <p:cNvSpPr>
            <a:spLocks noGrp="1" noRot="1" noChangeAspect="1"/>
          </p:cNvSpPr>
          <p:nvPr>
            <p:ph type="sldImg"/>
          </p:nvPr>
        </p:nvSpPr>
        <p:spPr bwMode="auto"/>
      </p:sp>
      <p:sp>
        <p:nvSpPr>
          <p:cNvPr id="2086821491" name="Espace réservé des notes 2"/>
          <p:cNvSpPr>
            <a:spLocks noGrp="1"/>
          </p:cNvSpPr>
          <p:nvPr>
            <p:ph type="body" idx="1"/>
          </p:nvPr>
        </p:nvSpPr>
        <p:spPr bwMode="auto"/>
        <p:txBody>
          <a:bodyPr/>
          <a:lstStyle/>
          <a:p>
            <a:pPr>
              <a:defRPr/>
            </a:pPr>
            <a:r>
              <a:rPr lang="fr-FR" b="1"/>
              <a:t>2:30 – 6:20 | 2) Temps d’échanges : constats, leviers, exemple inspirant</a:t>
            </a:r>
            <a:endParaRPr/>
          </a:p>
          <a:p>
            <a:pPr>
              <a:defRPr/>
            </a:pPr>
            <a:r>
              <a:rPr lang="fr-FR"/>
              <a:t>Nous avons ensuite travaillé avec les équipes, avec un format très interactif.</a:t>
            </a:r>
            <a:endParaRPr/>
          </a:p>
          <a:p>
            <a:pPr>
              <a:defRPr/>
            </a:pPr>
            <a:r>
              <a:rPr lang="fr-FR" b="1"/>
              <a:t>a) État des lieux via Mentimeter</a:t>
            </a:r>
            <a:br>
              <a:rPr lang="fr-FR"/>
            </a:br>
            <a:r>
              <a:rPr lang="fr-FR"/>
              <a:t>Les interrogations principales des enseignants ont convergé sur trois axes :</a:t>
            </a:r>
            <a:endParaRPr/>
          </a:p>
          <a:p>
            <a:pPr>
              <a:defRPr/>
            </a:pPr>
            <a:r>
              <a:rPr lang="fr-FR" b="1"/>
              <a:t>Organisation</a:t>
            </a:r>
            <a:r>
              <a:rPr lang="fr-FR"/>
              <a:t> : emplois du temps, groupes, co-intervention, continuité sur plusieurs semaines.</a:t>
            </a:r>
            <a:endParaRPr/>
          </a:p>
          <a:p>
            <a:pPr>
              <a:defRPr/>
            </a:pPr>
            <a:r>
              <a:rPr lang="fr-FR" b="1"/>
              <a:t>Contenus</a:t>
            </a:r>
            <a:r>
              <a:rPr lang="fr-FR"/>
              <a:t> : “qu’est-ce qu’on met dedans ?”, “qu’est-ce qu’on enlève ?”, articulation référentiel / attendus BTS.</a:t>
            </a:r>
            <a:endParaRPr/>
          </a:p>
          <a:p>
            <a:pPr>
              <a:defRPr/>
            </a:pPr>
            <a:r>
              <a:rPr lang="fr-FR" b="1"/>
              <a:t>Motivation / posture élèves</a:t>
            </a:r>
            <a:r>
              <a:rPr lang="fr-FR"/>
              <a:t> : comment engager des élèves de Bac Pro dans une démarche plus autonome.</a:t>
            </a:r>
            <a:endParaRPr/>
          </a:p>
          <a:p>
            <a:pPr>
              <a:defRPr/>
            </a:pPr>
            <a:r>
              <a:rPr lang="fr-FR" b="1"/>
              <a:t>b) Exemple d’un établissement du 91 (vidéo)</a:t>
            </a:r>
            <a:br>
              <a:rPr lang="fr-FR"/>
            </a:br>
            <a:r>
              <a:rPr lang="fr-FR"/>
              <a:t>L’exemple a joué un rôle décisif : il a rendu concret le passage à une logique </a:t>
            </a:r>
            <a:r>
              <a:rPr lang="fr-FR" b="1"/>
              <a:t>modulaire</a:t>
            </a:r>
            <a:r>
              <a:rPr lang="fr-FR"/>
              <a:t> et </a:t>
            </a:r>
            <a:r>
              <a:rPr lang="fr-FR" b="1"/>
              <a:t>projet</a:t>
            </a:r>
            <a:r>
              <a:rPr lang="fr-FR"/>
              <a:t>, en montrant :</a:t>
            </a:r>
            <a:endParaRPr/>
          </a:p>
          <a:p>
            <a:pPr>
              <a:defRPr/>
            </a:pPr>
            <a:r>
              <a:rPr lang="fr-FR"/>
              <a:t>une </a:t>
            </a:r>
            <a:r>
              <a:rPr lang="fr-FR" b="1"/>
              <a:t>séquence structurée en phases</a:t>
            </a:r>
            <a:r>
              <a:rPr lang="fr-FR"/>
              <a:t>,</a:t>
            </a:r>
            <a:endParaRPr/>
          </a:p>
          <a:p>
            <a:pPr>
              <a:defRPr/>
            </a:pPr>
            <a:r>
              <a:rPr lang="fr-FR"/>
              <a:t>des livrables attendus,</a:t>
            </a:r>
            <a:endParaRPr/>
          </a:p>
          <a:p>
            <a:pPr>
              <a:defRPr/>
            </a:pPr>
            <a:r>
              <a:rPr lang="fr-FR"/>
              <a:t>une place assumée de la </a:t>
            </a:r>
            <a:r>
              <a:rPr lang="fr-FR" b="1"/>
              <a:t>pédagogie de projet</a:t>
            </a:r>
            <a:r>
              <a:rPr lang="fr-FR"/>
              <a:t> comme fil directeur.</a:t>
            </a:r>
            <a:endParaRPr/>
          </a:p>
          <a:p>
            <a:pPr>
              <a:defRPr/>
            </a:pPr>
            <a:r>
              <a:rPr lang="fr-FR" b="1"/>
              <a:t>c) Rappel des attendus du supérieur (BTS CIEL)</a:t>
            </a:r>
            <a:br>
              <a:rPr lang="fr-FR"/>
            </a:br>
            <a:r>
              <a:rPr lang="fr-FR"/>
              <a:t>Nous avons réaffirmé ce que le supérieur attend, sans ambiguïté :</a:t>
            </a:r>
            <a:endParaRPr/>
          </a:p>
          <a:p>
            <a:pPr>
              <a:defRPr/>
            </a:pPr>
            <a:r>
              <a:rPr lang="fr-FR" b="1"/>
              <a:t>autonomie</a:t>
            </a:r>
            <a:r>
              <a:rPr lang="fr-FR"/>
              <a:t>,</a:t>
            </a:r>
            <a:endParaRPr/>
          </a:p>
          <a:p>
            <a:pPr>
              <a:defRPr/>
            </a:pPr>
            <a:r>
              <a:rPr lang="fr-FR" b="1"/>
              <a:t>capacité de raisonnement</a:t>
            </a:r>
            <a:r>
              <a:rPr lang="fr-FR"/>
              <a:t>,</a:t>
            </a:r>
            <a:endParaRPr/>
          </a:p>
          <a:p>
            <a:pPr>
              <a:defRPr/>
            </a:pPr>
            <a:r>
              <a:rPr lang="fr-FR" b="1"/>
              <a:t>maîtrise d’outils mathématiques</a:t>
            </a:r>
            <a:r>
              <a:rPr lang="fr-FR"/>
              <a:t> mobilisables dans des situations techniques,</a:t>
            </a:r>
            <a:endParaRPr/>
          </a:p>
          <a:p>
            <a:pPr>
              <a:defRPr/>
            </a:pPr>
            <a:r>
              <a:rPr lang="fr-FR"/>
              <a:t>et capacité à </a:t>
            </a:r>
            <a:r>
              <a:rPr lang="fr-FR" b="1"/>
              <a:t>documenter</a:t>
            </a:r>
            <a:r>
              <a:rPr lang="fr-FR"/>
              <a:t>, </a:t>
            </a:r>
            <a:r>
              <a:rPr lang="fr-FR" b="1"/>
              <a:t>tester</a:t>
            </a:r>
            <a:r>
              <a:rPr lang="fr-FR"/>
              <a:t>, </a:t>
            </a:r>
            <a:r>
              <a:rPr lang="fr-FR" b="1"/>
              <a:t>argumenter</a:t>
            </a:r>
            <a:r>
              <a:rPr lang="fr-FR"/>
              <a:t>.</a:t>
            </a:r>
            <a:endParaRPr/>
          </a:p>
          <a:p>
            <a:pPr>
              <a:defRPr/>
            </a:pPr>
            <a:r>
              <a:rPr lang="fr-FR" b="1"/>
              <a:t>d) Le point de bascule : le changement de posture élève</a:t>
            </a:r>
            <a:br>
              <a:rPr lang="fr-FR"/>
            </a:br>
            <a:r>
              <a:rPr lang="fr-FR"/>
              <a:t>Le cœur de la journée tient là : il faut amorcer, dès le Bac Pro, une posture “BTS-compatible”.</a:t>
            </a:r>
            <a:br>
              <a:rPr lang="fr-FR"/>
            </a:br>
            <a:r>
              <a:rPr lang="fr-FR"/>
              <a:t>Et le moyen le plus efficace identifié par tous : </a:t>
            </a:r>
            <a:r>
              <a:rPr lang="fr-FR" b="1"/>
              <a:t>le projet</a:t>
            </a:r>
            <a:r>
              <a:rPr lang="fr-FR"/>
              <a:t>, avec une exigence de méthode (cahier des charges, jalons, tests, communication, preuve).</a:t>
            </a:r>
            <a:endParaRPr/>
          </a:p>
          <a:p>
            <a:pPr>
              <a:defRPr/>
            </a:pPr>
            <a:endParaRPr lang="fr-FR"/>
          </a:p>
        </p:txBody>
      </p:sp>
      <p:sp>
        <p:nvSpPr>
          <p:cNvPr id="744200207" name="Espace réservé du numéro de diapositive 3"/>
          <p:cNvSpPr>
            <a:spLocks noGrp="1"/>
          </p:cNvSpPr>
          <p:nvPr>
            <p:ph type="sldNum" sz="quarter" idx="5"/>
          </p:nvPr>
        </p:nvSpPr>
        <p:spPr bwMode="auto"/>
        <p:txBody>
          <a:bodyPr/>
          <a:lstStyle/>
          <a:p>
            <a:pPr>
              <a:defRPr/>
            </a:pPr>
            <a:fld id="{88C9EE6A-2199-437F-569C-038547B00684}" type="slidenum">
              <a:rPr lang="fr-F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69835085" name="Espace réservé de l'image des diapositives 1"/>
          <p:cNvSpPr>
            <a:spLocks noGrp="1" noRot="1" noChangeAspect="1"/>
          </p:cNvSpPr>
          <p:nvPr>
            <p:ph type="sldImg"/>
          </p:nvPr>
        </p:nvSpPr>
        <p:spPr bwMode="auto"/>
      </p:sp>
      <p:sp>
        <p:nvSpPr>
          <p:cNvPr id="1965793122" name="Espace réservé des notes 2"/>
          <p:cNvSpPr>
            <a:spLocks noGrp="1"/>
          </p:cNvSpPr>
          <p:nvPr>
            <p:ph type="body" idx="1"/>
          </p:nvPr>
        </p:nvSpPr>
        <p:spPr bwMode="auto"/>
        <p:txBody>
          <a:bodyPr/>
          <a:lstStyle/>
          <a:p>
            <a:pPr>
              <a:defRPr/>
            </a:pPr>
            <a:r>
              <a:rPr lang="fr-FR" b="1"/>
              <a:t>6:20 – 7:50 | 3) Le support-outil : la fiche projet (exemple station météo)</a:t>
            </a:r>
            <a:endParaRPr/>
          </a:p>
          <a:p>
            <a:pPr>
              <a:defRPr/>
            </a:pPr>
            <a:r>
              <a:rPr lang="fr-FR"/>
              <a:t>Pour rendre cela reproductible, nous avons présenté un </a:t>
            </a:r>
            <a:r>
              <a:rPr lang="fr-FR" b="1"/>
              <a:t>outil central : la fiche projet</a:t>
            </a:r>
            <a:r>
              <a:rPr lang="fr-FR"/>
              <a:t>, illustrée par un </a:t>
            </a:r>
            <a:r>
              <a:rPr lang="fr-FR" b="1"/>
              <a:t>projet CIEL : station météo connectée</a:t>
            </a:r>
            <a:r>
              <a:rPr lang="fr-FR"/>
              <a:t>.</a:t>
            </a:r>
            <a:endParaRPr/>
          </a:p>
          <a:p>
            <a:pPr>
              <a:defRPr/>
            </a:pPr>
            <a:r>
              <a:rPr lang="fr-FR"/>
              <a:t>Cette fiche est structurante car elle oblige à :</a:t>
            </a:r>
            <a:endParaRPr/>
          </a:p>
          <a:p>
            <a:pPr>
              <a:defRPr/>
            </a:pPr>
            <a:r>
              <a:rPr lang="fr-FR" b="1"/>
              <a:t>clarifier qui fait quoi</a:t>
            </a:r>
            <a:r>
              <a:rPr lang="fr-FR"/>
              <a:t> (équipe, disciplines, rôles),</a:t>
            </a:r>
            <a:endParaRPr/>
          </a:p>
          <a:p>
            <a:pPr>
              <a:defRPr/>
            </a:pPr>
            <a:r>
              <a:rPr lang="fr-FR"/>
              <a:t>rendre explicites : </a:t>
            </a:r>
            <a:r>
              <a:rPr lang="fr-FR" b="1"/>
              <a:t>contexte</a:t>
            </a:r>
            <a:r>
              <a:rPr lang="fr-FR"/>
              <a:t>, </a:t>
            </a:r>
            <a:r>
              <a:rPr lang="fr-FR" b="1"/>
              <a:t>objectifs</a:t>
            </a:r>
            <a:r>
              <a:rPr lang="fr-FR"/>
              <a:t>, </a:t>
            </a:r>
            <a:r>
              <a:rPr lang="fr-FR" b="1"/>
              <a:t>calendrier (S1 à S6)</a:t>
            </a:r>
            <a:r>
              <a:rPr lang="fr-FR"/>
              <a:t>, </a:t>
            </a:r>
            <a:r>
              <a:rPr lang="fr-FR" b="1"/>
              <a:t>indicateurs de réussite</a:t>
            </a:r>
            <a:r>
              <a:rPr lang="fr-FR"/>
              <a:t>,</a:t>
            </a:r>
            <a:endParaRPr/>
          </a:p>
          <a:p>
            <a:pPr>
              <a:defRPr/>
            </a:pPr>
            <a:r>
              <a:rPr lang="fr-FR"/>
              <a:t>identifier les </a:t>
            </a:r>
            <a:r>
              <a:rPr lang="fr-FR" b="1"/>
              <a:t>points de vigilance</a:t>
            </a:r>
            <a:r>
              <a:rPr lang="fr-FR"/>
              <a:t> (délais, qualité des mesures, énergie, cybersécurité),</a:t>
            </a:r>
            <a:endParaRPr/>
          </a:p>
          <a:p>
            <a:pPr>
              <a:defRPr/>
            </a:pPr>
            <a:r>
              <a:rPr lang="fr-FR"/>
              <a:t>et surtout, point essentiel : </a:t>
            </a:r>
            <a:r>
              <a:rPr lang="fr-FR" b="1"/>
              <a:t>lier chaque activité professionnelle</a:t>
            </a:r>
            <a:r>
              <a:rPr lang="fr-FR"/>
              <a:t> :</a:t>
            </a:r>
            <a:endParaRPr/>
          </a:p>
          <a:p>
            <a:pPr lvl="1">
              <a:defRPr/>
            </a:pPr>
            <a:r>
              <a:rPr lang="fr-FR"/>
              <a:t>aux </a:t>
            </a:r>
            <a:r>
              <a:rPr lang="fr-FR" b="1"/>
              <a:t>compétences du référentiel CIEL</a:t>
            </a:r>
            <a:r>
              <a:rPr lang="fr-FR"/>
              <a:t> (analyser, coder, maintenir…),</a:t>
            </a:r>
            <a:endParaRPr/>
          </a:p>
          <a:p>
            <a:pPr lvl="1">
              <a:defRPr/>
            </a:pPr>
            <a:r>
              <a:rPr lang="fr-FR"/>
              <a:t>aux </a:t>
            </a:r>
            <a:r>
              <a:rPr lang="fr-FR" b="1"/>
              <a:t>savoirs de mathématiques</a:t>
            </a:r>
            <a:r>
              <a:rPr lang="fr-FR"/>
              <a:t> (statistiques, fonctions, suites… selon le projet),</a:t>
            </a:r>
            <a:endParaRPr/>
          </a:p>
          <a:p>
            <a:pPr lvl="1">
              <a:defRPr/>
            </a:pPr>
            <a:r>
              <a:rPr lang="fr-FR"/>
              <a:t>aux </a:t>
            </a:r>
            <a:r>
              <a:rPr lang="fr-FR" b="1"/>
              <a:t>savoirs de physique</a:t>
            </a:r>
            <a:r>
              <a:rPr lang="fr-FR"/>
              <a:t> (électricité, instrumentation, signaux…),</a:t>
            </a:r>
            <a:endParaRPr/>
          </a:p>
          <a:p>
            <a:pPr lvl="1">
              <a:defRPr/>
            </a:pPr>
            <a:r>
              <a:rPr lang="fr-FR"/>
              <a:t>et aux </a:t>
            </a:r>
            <a:r>
              <a:rPr lang="fr-FR" b="1"/>
              <a:t>compétences psychosociales</a:t>
            </a:r>
            <a:r>
              <a:rPr lang="fr-FR"/>
              <a:t> (autonomie, esprit critique, gestion de projet).</a:t>
            </a:r>
            <a:endParaRPr/>
          </a:p>
          <a:p>
            <a:pPr>
              <a:defRPr/>
            </a:pPr>
            <a:r>
              <a:rPr lang="fr-FR"/>
              <a:t>Enfin, l’aboutissement attendu est clair : </a:t>
            </a:r>
            <a:r>
              <a:rPr lang="fr-FR" b="1"/>
              <a:t>mutualisation sur RESANA</a:t>
            </a:r>
            <a:r>
              <a:rPr lang="fr-FR"/>
              <a:t>.</a:t>
            </a:r>
            <a:endParaRPr/>
          </a:p>
          <a:p>
            <a:pPr>
              <a:defRPr/>
            </a:pPr>
            <a:endParaRPr lang="fr-FR"/>
          </a:p>
        </p:txBody>
      </p:sp>
      <p:sp>
        <p:nvSpPr>
          <p:cNvPr id="2100258930" name="Espace réservé du numéro de diapositive 3"/>
          <p:cNvSpPr>
            <a:spLocks noGrp="1"/>
          </p:cNvSpPr>
          <p:nvPr>
            <p:ph type="sldNum" sz="quarter" idx="5"/>
          </p:nvPr>
        </p:nvSpPr>
        <p:spPr bwMode="auto"/>
        <p:txBody>
          <a:bodyPr/>
          <a:lstStyle/>
          <a:p>
            <a:pPr>
              <a:defRPr/>
            </a:pPr>
            <a:fld id="{CC94B95E-67C4-B2F3-7C09-74300334CDA2}" type="slidenum">
              <a:rPr lang="fr-F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97572416" name="Espace réservé de l'image des diapositives 1"/>
          <p:cNvSpPr>
            <a:spLocks noGrp="1" noRot="1" noChangeAspect="1"/>
          </p:cNvSpPr>
          <p:nvPr>
            <p:ph type="sldImg"/>
          </p:nvPr>
        </p:nvSpPr>
        <p:spPr bwMode="auto"/>
      </p:sp>
      <p:sp>
        <p:nvSpPr>
          <p:cNvPr id="681419795" name="Espace réservé des notes 2"/>
          <p:cNvSpPr>
            <a:spLocks noGrp="1"/>
          </p:cNvSpPr>
          <p:nvPr>
            <p:ph type="body" idx="1"/>
          </p:nvPr>
        </p:nvSpPr>
        <p:spPr bwMode="auto"/>
        <p:txBody>
          <a:bodyPr/>
          <a:lstStyle/>
          <a:p>
            <a:pPr>
              <a:defRPr/>
            </a:pPr>
            <a:r>
              <a:rPr lang="fr-FR" b="1"/>
              <a:t>7:50 – 9:10 | 4) Mise en activité : production de 3 projets “type”</a:t>
            </a:r>
            <a:endParaRPr/>
          </a:p>
          <a:p>
            <a:pPr>
              <a:defRPr/>
            </a:pPr>
            <a:r>
              <a:rPr lang="fr-FR"/>
              <a:t>Nous avons mis les équipes en production, en binômes interdisciplinaires, à partir d’une </a:t>
            </a:r>
            <a:r>
              <a:rPr lang="fr-FR" b="1"/>
              <a:t>fiche vierge à compléter</a:t>
            </a:r>
            <a:r>
              <a:rPr lang="fr-FR"/>
              <a:t>, avec trois thèmes :</a:t>
            </a:r>
            <a:endParaRPr/>
          </a:p>
          <a:p>
            <a:pPr>
              <a:defRPr/>
            </a:pPr>
            <a:r>
              <a:rPr lang="fr-FR" b="1"/>
              <a:t>Borne d’arcade</a:t>
            </a:r>
            <a:r>
              <a:rPr lang="fr-FR"/>
              <a:t> (système, programmation, intégration, tests, ergonomie),</a:t>
            </a:r>
            <a:endParaRPr/>
          </a:p>
          <a:p>
            <a:pPr>
              <a:defRPr/>
            </a:pPr>
            <a:r>
              <a:rPr lang="fr-FR" b="1"/>
              <a:t>Chiffrement en Python</a:t>
            </a:r>
            <a:r>
              <a:rPr lang="fr-FR"/>
              <a:t> (algorithmique, sécurité, rigueur, validation),</a:t>
            </a:r>
            <a:endParaRPr/>
          </a:p>
          <a:p>
            <a:pPr>
              <a:defRPr/>
            </a:pPr>
            <a:r>
              <a:rPr lang="fr-FR" b="1"/>
              <a:t>Véhicule autonome</a:t>
            </a:r>
            <a:r>
              <a:rPr lang="fr-FR"/>
              <a:t> (capteurs, traitement, commande, fiabilité, sûreté).</a:t>
            </a:r>
            <a:endParaRPr/>
          </a:p>
          <a:p>
            <a:pPr>
              <a:defRPr/>
            </a:pPr>
            <a:r>
              <a:rPr lang="fr-FR" b="1"/>
              <a:t>Détecteur de passage</a:t>
            </a:r>
            <a:endParaRPr/>
          </a:p>
          <a:p>
            <a:pPr>
              <a:defRPr/>
            </a:pPr>
            <a:r>
              <a:rPr lang="fr-FR"/>
              <a:t>L’intérêt de cet exercice est double :</a:t>
            </a:r>
            <a:endParaRPr/>
          </a:p>
          <a:p>
            <a:pPr>
              <a:defRPr/>
            </a:pPr>
            <a:r>
              <a:rPr lang="fr-FR"/>
              <a:t>Il montre que la logique modulaire est </a:t>
            </a:r>
            <a:r>
              <a:rPr lang="fr-FR" b="1"/>
              <a:t>transposable</a:t>
            </a:r>
            <a:r>
              <a:rPr lang="fr-FR"/>
              <a:t> à des projets très différents.</a:t>
            </a:r>
            <a:endParaRPr/>
          </a:p>
          <a:p>
            <a:pPr>
              <a:defRPr/>
            </a:pPr>
            <a:r>
              <a:rPr lang="fr-FR"/>
              <a:t>Il produit des objets immédiatement réutilisables : </a:t>
            </a:r>
            <a:r>
              <a:rPr lang="fr-FR" b="1"/>
              <a:t>fiches prêtes à l’emploi</a:t>
            </a:r>
            <a:r>
              <a:rPr lang="fr-FR"/>
              <a:t>, présentables et mutualisables</a:t>
            </a:r>
            <a:endParaRPr/>
          </a:p>
        </p:txBody>
      </p:sp>
      <p:sp>
        <p:nvSpPr>
          <p:cNvPr id="1799889119" name="Espace réservé du numéro de diapositive 3"/>
          <p:cNvSpPr>
            <a:spLocks noGrp="1"/>
          </p:cNvSpPr>
          <p:nvPr>
            <p:ph type="sldNum" sz="quarter" idx="5"/>
          </p:nvPr>
        </p:nvSpPr>
        <p:spPr bwMode="auto"/>
        <p:txBody>
          <a:bodyPr/>
          <a:lstStyle/>
          <a:p>
            <a:pPr>
              <a:defRPr/>
            </a:pPr>
            <a:fld id="{3BD946DD-74A1-37E4-9C8D-B0C0B58BE3B4}" type="slidenum">
              <a:rPr lang="fr-F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7368380" name="Espace réservé de l'image des diapositives 1"/>
          <p:cNvSpPr>
            <a:spLocks noGrp="1" noRot="1" noChangeAspect="1"/>
          </p:cNvSpPr>
          <p:nvPr>
            <p:ph type="sldImg"/>
          </p:nvPr>
        </p:nvSpPr>
        <p:spPr bwMode="auto"/>
      </p:sp>
      <p:sp>
        <p:nvSpPr>
          <p:cNvPr id="1365181922" name="Espace réservé des notes 2"/>
          <p:cNvSpPr>
            <a:spLocks noGrp="1"/>
          </p:cNvSpPr>
          <p:nvPr>
            <p:ph type="body" idx="1"/>
          </p:nvPr>
        </p:nvSpPr>
        <p:spPr bwMode="auto"/>
        <p:txBody>
          <a:bodyPr/>
          <a:lstStyle/>
          <a:p>
            <a:pPr>
              <a:defRPr/>
            </a:pPr>
            <a:r>
              <a:rPr lang="fr-FR" b="1"/>
              <a:t>9:10 – 10:00 | Ce que nous recommandons aux chefs d’établissement et DDFPT</a:t>
            </a:r>
            <a:endParaRPr/>
          </a:p>
          <a:p>
            <a:pPr>
              <a:defRPr/>
            </a:pPr>
            <a:r>
              <a:rPr lang="fr-FR"/>
              <a:t>Je termine par </a:t>
            </a:r>
            <a:r>
              <a:rPr lang="fr-FR" b="1"/>
              <a:t>3 décisions simples</a:t>
            </a:r>
            <a:r>
              <a:rPr lang="fr-FR"/>
              <a:t> qui relèvent de vous et qui conditionnent la réussite :</a:t>
            </a:r>
            <a:endParaRPr/>
          </a:p>
          <a:p>
            <a:pPr>
              <a:defRPr/>
            </a:pPr>
            <a:r>
              <a:rPr lang="fr-FR" b="1"/>
              <a:t>Sécuriser l’organisation</a:t>
            </a:r>
            <a:r>
              <a:rPr lang="fr-FR"/>
              <a:t> :</a:t>
            </a:r>
            <a:endParaRPr/>
          </a:p>
          <a:p>
            <a:pPr lvl="1">
              <a:defRPr/>
            </a:pPr>
            <a:r>
              <a:rPr lang="fr-FR"/>
              <a:t>identifier un créneau stable,</a:t>
            </a:r>
            <a:endParaRPr/>
          </a:p>
          <a:p>
            <a:pPr lvl="1">
              <a:defRPr/>
            </a:pPr>
            <a:r>
              <a:rPr lang="fr-FR"/>
              <a:t>permettre le binômage interdisciplinaire,</a:t>
            </a:r>
            <a:endParaRPr/>
          </a:p>
          <a:p>
            <a:pPr lvl="1">
              <a:defRPr/>
            </a:pPr>
            <a:r>
              <a:rPr lang="fr-FR"/>
              <a:t>expliciter le pilotage (qui coordonne ? DDFPT / référent parcours ?).</a:t>
            </a:r>
            <a:endParaRPr/>
          </a:p>
          <a:p>
            <a:pPr>
              <a:defRPr/>
            </a:pPr>
            <a:r>
              <a:rPr lang="fr-FR" b="1"/>
              <a:t>Installer une méthode commune</a:t>
            </a:r>
            <a:r>
              <a:rPr lang="fr-FR"/>
              <a:t> :</a:t>
            </a:r>
            <a:endParaRPr/>
          </a:p>
          <a:p>
            <a:pPr lvl="1">
              <a:defRPr/>
            </a:pPr>
            <a:r>
              <a:rPr lang="fr-FR"/>
              <a:t>adopter la </a:t>
            </a:r>
            <a:r>
              <a:rPr lang="fr-FR" b="1"/>
              <a:t>fiche projet</a:t>
            </a:r>
            <a:r>
              <a:rPr lang="fr-FR"/>
              <a:t> comme standard,</a:t>
            </a:r>
            <a:endParaRPr/>
          </a:p>
          <a:p>
            <a:pPr lvl="1">
              <a:defRPr/>
            </a:pPr>
            <a:r>
              <a:rPr lang="fr-FR"/>
              <a:t>exiger un </a:t>
            </a:r>
            <a:r>
              <a:rPr lang="fr-FR" b="1"/>
              <a:t>calendrier à jalons</a:t>
            </a:r>
            <a:r>
              <a:rPr lang="fr-FR"/>
              <a:t> et des </a:t>
            </a:r>
            <a:r>
              <a:rPr lang="fr-FR" b="1"/>
              <a:t>livrables</a:t>
            </a:r>
            <a:r>
              <a:rPr lang="fr-FR"/>
              <a:t>,</a:t>
            </a:r>
            <a:endParaRPr/>
          </a:p>
          <a:p>
            <a:pPr lvl="1">
              <a:defRPr/>
            </a:pPr>
            <a:r>
              <a:rPr lang="fr-FR"/>
              <a:t>prévoir une restitution orale (même courte) pour travailler la posture.</a:t>
            </a:r>
            <a:endParaRPr/>
          </a:p>
          <a:p>
            <a:pPr>
              <a:defRPr/>
            </a:pPr>
            <a:r>
              <a:rPr lang="fr-FR" b="1"/>
              <a:t>Installer une culture de mutualisation</a:t>
            </a:r>
            <a:r>
              <a:rPr lang="fr-FR"/>
              <a:t> :</a:t>
            </a:r>
            <a:endParaRPr/>
          </a:p>
          <a:p>
            <a:pPr lvl="1">
              <a:defRPr/>
            </a:pPr>
            <a:r>
              <a:rPr lang="fr-FR"/>
              <a:t>dépôt systématique sur </a:t>
            </a:r>
            <a:r>
              <a:rPr lang="fr-FR" b="1"/>
              <a:t>RESANA</a:t>
            </a:r>
            <a:r>
              <a:rPr lang="fr-FR"/>
              <a:t>,</a:t>
            </a:r>
            <a:endParaRPr/>
          </a:p>
          <a:p>
            <a:pPr lvl="1">
              <a:defRPr/>
            </a:pPr>
            <a:r>
              <a:rPr lang="fr-FR"/>
              <a:t>mutualisation inter-établissements,</a:t>
            </a:r>
            <a:endParaRPr/>
          </a:p>
          <a:p>
            <a:pPr lvl="1">
              <a:defRPr/>
            </a:pPr>
            <a:r>
              <a:rPr lang="fr-FR"/>
              <a:t>capitalisation des “projets modules” d’une année sur l’autre.</a:t>
            </a:r>
            <a:endParaRPr/>
          </a:p>
          <a:p>
            <a:pPr>
              <a:defRPr/>
            </a:pPr>
            <a:r>
              <a:rPr lang="fr-FR"/>
              <a:t>Message de clôture :</a:t>
            </a:r>
            <a:br>
              <a:rPr lang="fr-FR"/>
            </a:br>
            <a:r>
              <a:rPr lang="fr-FR"/>
              <a:t>Le parcours personnalisé réussit quand il est </a:t>
            </a:r>
            <a:r>
              <a:rPr lang="fr-FR" b="1"/>
              <a:t>lisible</a:t>
            </a:r>
            <a:r>
              <a:rPr lang="fr-FR"/>
              <a:t>, </a:t>
            </a:r>
            <a:r>
              <a:rPr lang="fr-FR" b="1"/>
              <a:t>outillé</a:t>
            </a:r>
            <a:r>
              <a:rPr lang="fr-FR"/>
              <a:t>, </a:t>
            </a:r>
            <a:r>
              <a:rPr lang="fr-FR" b="1"/>
              <a:t>piloté</a:t>
            </a:r>
            <a:r>
              <a:rPr lang="fr-FR"/>
              <a:t>, et </a:t>
            </a:r>
            <a:r>
              <a:rPr lang="fr-FR" b="1"/>
              <a:t>aligné</a:t>
            </a:r>
            <a:r>
              <a:rPr lang="fr-FR"/>
              <a:t> avec l’ambition de poursuite d’études. La journée de La Tournelle a permis d’aligner les équipes sur ces principes et de produire des exemples concrets immédiatement transférables.</a:t>
            </a:r>
            <a:endParaRPr/>
          </a:p>
        </p:txBody>
      </p:sp>
      <p:sp>
        <p:nvSpPr>
          <p:cNvPr id="532931425" name="Espace réservé du numéro de diapositive 3"/>
          <p:cNvSpPr>
            <a:spLocks noGrp="1"/>
          </p:cNvSpPr>
          <p:nvPr>
            <p:ph type="sldNum" sz="quarter" idx="5"/>
          </p:nvPr>
        </p:nvSpPr>
        <p:spPr bwMode="auto"/>
        <p:txBody>
          <a:bodyPr/>
          <a:lstStyle/>
          <a:p>
            <a:pPr>
              <a:defRPr/>
            </a:pPr>
            <a:fld id="{CCBABDEA-CE89-4FD9-5DD5-3CBE360E7BD5}" type="slidenum">
              <a:rPr lang="fr-F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80569643" name="Slide Image Placeholder 1"/>
          <p:cNvSpPr>
            <a:spLocks noGrp="1" noRot="1" noChangeAspect="1"/>
          </p:cNvSpPr>
          <p:nvPr>
            <p:ph type="sldImg"/>
          </p:nvPr>
        </p:nvSpPr>
        <p:spPr bwMode="auto"/>
      </p:sp>
      <p:sp>
        <p:nvSpPr>
          <p:cNvPr id="1920430592" name="Notes Placeholder 2"/>
          <p:cNvSpPr>
            <a:spLocks noGrp="1"/>
          </p:cNvSpPr>
          <p:nvPr>
            <p:ph type="body" idx="1"/>
          </p:nvPr>
        </p:nvSpPr>
        <p:spPr bwMode="auto"/>
        <p:txBody>
          <a:bodyPr/>
          <a:lstStyle/>
          <a:p>
            <a:pPr>
              <a:defRPr/>
            </a:pPr>
            <a:endParaRPr/>
          </a:p>
        </p:txBody>
      </p:sp>
      <p:sp>
        <p:nvSpPr>
          <p:cNvPr id="800493842" name="Slide Number Placeholder 3"/>
          <p:cNvSpPr>
            <a:spLocks noGrp="1"/>
          </p:cNvSpPr>
          <p:nvPr>
            <p:ph type="sldNum" sz="quarter" idx="10"/>
          </p:nvPr>
        </p:nvSpPr>
        <p:spPr bwMode="auto"/>
        <p:txBody>
          <a:bodyPr/>
          <a:lstStyle/>
          <a:p>
            <a:pPr>
              <a:defRPr/>
            </a:pPr>
            <a:fld id="{A7549D17-9D95-BC2D-5332-08837CF41150}" type="slidenum">
              <a:r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24917249" name="Slide Image Placeholder 1"/>
          <p:cNvSpPr>
            <a:spLocks noGrp="1" noRot="1" noChangeAspect="1"/>
          </p:cNvSpPr>
          <p:nvPr>
            <p:ph type="sldImg"/>
          </p:nvPr>
        </p:nvSpPr>
        <p:spPr bwMode="auto"/>
      </p:sp>
      <p:sp>
        <p:nvSpPr>
          <p:cNvPr id="538518732" name="Notes Placeholder 2"/>
          <p:cNvSpPr>
            <a:spLocks noGrp="1"/>
          </p:cNvSpPr>
          <p:nvPr>
            <p:ph type="body" idx="1"/>
          </p:nvPr>
        </p:nvSpPr>
        <p:spPr bwMode="auto"/>
        <p:txBody>
          <a:bodyPr/>
          <a:lstStyle/>
          <a:p>
            <a:pPr>
              <a:defRPr/>
            </a:pPr>
            <a:endParaRPr/>
          </a:p>
        </p:txBody>
      </p:sp>
      <p:sp>
        <p:nvSpPr>
          <p:cNvPr id="1896027920" name="Slide Number Placeholder 3"/>
          <p:cNvSpPr>
            <a:spLocks noGrp="1"/>
          </p:cNvSpPr>
          <p:nvPr>
            <p:ph type="sldNum" sz="quarter" idx="10"/>
          </p:nvPr>
        </p:nvSpPr>
        <p:spPr bwMode="auto"/>
        <p:txBody>
          <a:bodyPr/>
          <a:lstStyle/>
          <a:p>
            <a:pPr>
              <a:defRPr/>
            </a:pPr>
            <a:fld id="{0687AF72-78D6-457D-A3DF-83154D3255C0}" type="slidenum">
              <a:r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60537039" name="Slide Image Placeholder 1"/>
          <p:cNvSpPr>
            <a:spLocks noGrp="1" noRot="1" noChangeAspect="1"/>
          </p:cNvSpPr>
          <p:nvPr>
            <p:ph type="sldImg"/>
          </p:nvPr>
        </p:nvSpPr>
        <p:spPr bwMode="auto"/>
      </p:sp>
      <p:sp>
        <p:nvSpPr>
          <p:cNvPr id="832977849" name="Notes Placeholder 2"/>
          <p:cNvSpPr>
            <a:spLocks noGrp="1"/>
          </p:cNvSpPr>
          <p:nvPr>
            <p:ph type="body" idx="1"/>
          </p:nvPr>
        </p:nvSpPr>
        <p:spPr bwMode="auto"/>
        <p:txBody>
          <a:bodyPr/>
          <a:lstStyle/>
          <a:p>
            <a:pPr>
              <a:defRPr/>
            </a:pPr>
            <a:endParaRPr/>
          </a:p>
        </p:txBody>
      </p:sp>
      <p:sp>
        <p:nvSpPr>
          <p:cNvPr id="150821887" name="Slide Number Placeholder 3"/>
          <p:cNvSpPr>
            <a:spLocks noGrp="1"/>
          </p:cNvSpPr>
          <p:nvPr>
            <p:ph type="sldNum" sz="quarter" idx="10"/>
          </p:nvPr>
        </p:nvSpPr>
        <p:spPr bwMode="auto"/>
        <p:txBody>
          <a:bodyPr/>
          <a:lstStyle/>
          <a:p>
            <a:pPr>
              <a:defRPr/>
            </a:pPr>
            <a:fld id="{BC03412D-12FF-3480-CF90-470F2F4295BE}" type="slidenum">
              <a:rPr/>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5746826" name="Slide Image Placeholder 1"/>
          <p:cNvSpPr>
            <a:spLocks noGrp="1" noRot="1" noChangeAspect="1"/>
          </p:cNvSpPr>
          <p:nvPr>
            <p:ph type="sldImg"/>
          </p:nvPr>
        </p:nvSpPr>
        <p:spPr bwMode="auto"/>
      </p:sp>
      <p:sp>
        <p:nvSpPr>
          <p:cNvPr id="2119355044" name="Notes Placeholder 2"/>
          <p:cNvSpPr>
            <a:spLocks noGrp="1"/>
          </p:cNvSpPr>
          <p:nvPr>
            <p:ph type="body" idx="1"/>
          </p:nvPr>
        </p:nvSpPr>
        <p:spPr bwMode="auto"/>
        <p:txBody>
          <a:bodyPr/>
          <a:lstStyle/>
          <a:p>
            <a:pPr>
              <a:defRPr/>
            </a:pPr>
            <a:endParaRPr/>
          </a:p>
        </p:txBody>
      </p:sp>
      <p:sp>
        <p:nvSpPr>
          <p:cNvPr id="1370177204" name="Slide Number Placeholder 3"/>
          <p:cNvSpPr>
            <a:spLocks noGrp="1"/>
          </p:cNvSpPr>
          <p:nvPr>
            <p:ph type="sldNum" sz="quarter" idx="10"/>
          </p:nvPr>
        </p:nvSpPr>
        <p:spPr bwMode="auto"/>
        <p:txBody>
          <a:bodyPr/>
          <a:lstStyle/>
          <a:p>
            <a:pPr>
              <a:defRPr/>
            </a:pPr>
            <a:fld id="{14DC4C21-6C6F-FCA5-FCDD-0334AA864FB6}"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3944790" name="Slide Image Placeholder 1"/>
          <p:cNvSpPr>
            <a:spLocks noGrp="1" noRot="1" noChangeAspect="1"/>
          </p:cNvSpPr>
          <p:nvPr>
            <p:ph type="sldImg"/>
          </p:nvPr>
        </p:nvSpPr>
        <p:spPr bwMode="auto"/>
      </p:sp>
      <p:sp>
        <p:nvSpPr>
          <p:cNvPr id="1724203356" name="Notes Placeholder 2"/>
          <p:cNvSpPr>
            <a:spLocks noGrp="1"/>
          </p:cNvSpPr>
          <p:nvPr>
            <p:ph type="body" idx="1"/>
          </p:nvPr>
        </p:nvSpPr>
        <p:spPr bwMode="auto"/>
        <p:txBody>
          <a:bodyPr/>
          <a:lstStyle/>
          <a:p>
            <a:pPr>
              <a:defRPr/>
            </a:pPr>
            <a:endParaRPr/>
          </a:p>
        </p:txBody>
      </p:sp>
      <p:sp>
        <p:nvSpPr>
          <p:cNvPr id="286670233" name="Slide Number Placeholder 3"/>
          <p:cNvSpPr>
            <a:spLocks noGrp="1"/>
          </p:cNvSpPr>
          <p:nvPr>
            <p:ph type="sldNum" sz="quarter" idx="10"/>
          </p:nvPr>
        </p:nvSpPr>
        <p:spPr bwMode="auto"/>
        <p:txBody>
          <a:bodyPr/>
          <a:lstStyle/>
          <a:p>
            <a:pPr>
              <a:defRPr/>
            </a:pPr>
            <a:fld id="{7B4E7D6F-E2F8-CA08-8A26-FAFFFC6257F0}"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6930215" name="Slide Image Placeholder 1"/>
          <p:cNvSpPr>
            <a:spLocks noGrp="1" noRot="1" noChangeAspect="1"/>
          </p:cNvSpPr>
          <p:nvPr>
            <p:ph type="sldImg"/>
          </p:nvPr>
        </p:nvSpPr>
        <p:spPr bwMode="auto"/>
      </p:sp>
      <p:sp>
        <p:nvSpPr>
          <p:cNvPr id="1845304316" name="Notes Placeholder 2"/>
          <p:cNvSpPr>
            <a:spLocks noGrp="1"/>
          </p:cNvSpPr>
          <p:nvPr>
            <p:ph type="body" idx="1"/>
          </p:nvPr>
        </p:nvSpPr>
        <p:spPr bwMode="auto"/>
        <p:txBody>
          <a:bodyPr/>
          <a:lstStyle/>
          <a:p>
            <a:pPr>
              <a:defRPr/>
            </a:pPr>
            <a:endParaRPr/>
          </a:p>
        </p:txBody>
      </p:sp>
      <p:sp>
        <p:nvSpPr>
          <p:cNvPr id="527242997" name="Slide Number Placeholder 3"/>
          <p:cNvSpPr>
            <a:spLocks noGrp="1"/>
          </p:cNvSpPr>
          <p:nvPr>
            <p:ph type="sldNum" sz="quarter" idx="10"/>
          </p:nvPr>
        </p:nvSpPr>
        <p:spPr bwMode="auto"/>
        <p:txBody>
          <a:bodyPr/>
          <a:lstStyle/>
          <a:p>
            <a:pPr>
              <a:defRPr/>
            </a:pPr>
            <a:fld id="{5AE907F3-A345-F67F-1877-C53766E42FF1}"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5729181" name="Slide Image Placeholder 1"/>
          <p:cNvSpPr>
            <a:spLocks noGrp="1" noRot="1" noChangeAspect="1"/>
          </p:cNvSpPr>
          <p:nvPr>
            <p:ph type="sldImg"/>
          </p:nvPr>
        </p:nvSpPr>
        <p:spPr bwMode="auto"/>
      </p:sp>
      <p:sp>
        <p:nvSpPr>
          <p:cNvPr id="1747229259" name="Notes Placeholder 2"/>
          <p:cNvSpPr>
            <a:spLocks noGrp="1"/>
          </p:cNvSpPr>
          <p:nvPr>
            <p:ph type="body" idx="1"/>
          </p:nvPr>
        </p:nvSpPr>
        <p:spPr bwMode="auto"/>
        <p:txBody>
          <a:bodyPr/>
          <a:lstStyle/>
          <a:p>
            <a:pPr>
              <a:defRPr/>
            </a:pPr>
            <a:endParaRPr/>
          </a:p>
        </p:txBody>
      </p:sp>
      <p:sp>
        <p:nvSpPr>
          <p:cNvPr id="572102861" name="Slide Number Placeholder 3"/>
          <p:cNvSpPr>
            <a:spLocks noGrp="1"/>
          </p:cNvSpPr>
          <p:nvPr>
            <p:ph type="sldNum" sz="quarter" idx="10"/>
          </p:nvPr>
        </p:nvSpPr>
        <p:spPr bwMode="auto"/>
        <p:txBody>
          <a:bodyPr/>
          <a:lstStyle/>
          <a:p>
            <a:pPr>
              <a:defRPr/>
            </a:pPr>
            <a:fld id="{B3005C03-F7DC-085D-53A1-CEB2A036729A}"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DEFAULT">
    <p:bg>
      <p:bgRef idx="1001">
        <a:schemeClr val="bg1"/>
      </p:bgRef>
    </p:bg>
    <p:spTree>
      <p:nvGrpSpPr>
        <p:cNvPr id="1" name=""/>
        <p:cNvGrpSpPr/>
        <p:nvPr/>
      </p:nvGrpSpPr>
      <p:grpSpPr bwMode="auto">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lide 9 master">
    <p:spTree>
      <p:nvGrpSpPr>
        <p:cNvPr id="1" name=""/>
        <p:cNvGrpSpPr/>
        <p:nvPr/>
      </p:nvGrpSpPr>
      <p:grpSpPr bwMode="auto">
        <a:xfrm>
          <a:off x="0" y="0"/>
          <a:ext cx="0" cy="0"/>
          <a:chOff x="0" y="0"/>
          <a:chExt cx="0" cy="0"/>
        </a:xfrm>
      </p:grpSpPr>
      <p:pic>
        <p:nvPicPr>
          <p:cNvPr id="1222432879" name="Image 0" descr="preencoded.png"/>
          <p:cNvPicPr>
            <a:picLocks noChangeAspect="1"/>
          </p:cNvPicPr>
          <p:nvPr/>
        </p:nvPicPr>
        <p:blipFill>
          <a:blip r:embed="rId2"/>
          <a:stretch/>
        </p:blipFill>
        <p:spPr bwMode="auto">
          <a:xfrm>
            <a:off x="0" y="0"/>
            <a:ext cx="14630400" cy="8229600"/>
          </a:xfrm>
          <a:prstGeom prst="rect">
            <a:avLst/>
          </a:prstGeom>
        </p:spPr>
      </p:pic>
      <p:sp>
        <p:nvSpPr>
          <p:cNvPr id="259353151"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144168788"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Slide 10 master">
    <p:spTree>
      <p:nvGrpSpPr>
        <p:cNvPr id="1" name=""/>
        <p:cNvGrpSpPr/>
        <p:nvPr/>
      </p:nvGrpSpPr>
      <p:grpSpPr bwMode="auto">
        <a:xfrm>
          <a:off x="0" y="0"/>
          <a:ext cx="0" cy="0"/>
          <a:chOff x="0" y="0"/>
          <a:chExt cx="0" cy="0"/>
        </a:xfrm>
      </p:grpSpPr>
      <p:pic>
        <p:nvPicPr>
          <p:cNvPr id="2053908227" name="Image 0" descr="preencoded.png"/>
          <p:cNvPicPr>
            <a:picLocks noChangeAspect="1"/>
          </p:cNvPicPr>
          <p:nvPr/>
        </p:nvPicPr>
        <p:blipFill>
          <a:blip r:embed="rId2"/>
          <a:stretch/>
        </p:blipFill>
        <p:spPr bwMode="auto">
          <a:xfrm>
            <a:off x="0" y="0"/>
            <a:ext cx="14630400" cy="8229600"/>
          </a:xfrm>
          <a:prstGeom prst="rect">
            <a:avLst/>
          </a:prstGeom>
        </p:spPr>
      </p:pic>
      <p:sp>
        <p:nvSpPr>
          <p:cNvPr id="1125575288"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1388445129"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Couverture">
    <p:spTree>
      <p:nvGrpSpPr>
        <p:cNvPr id="1" name=""/>
        <p:cNvGrpSpPr/>
        <p:nvPr/>
      </p:nvGrpSpPr>
      <p:grpSpPr bwMode="auto">
        <a:xfrm>
          <a:off x="0" y="0"/>
          <a:ext cx="0" cy="0"/>
          <a:chOff x="0" y="0"/>
          <a:chExt cx="0" cy="0"/>
        </a:xfrm>
      </p:grpSpPr>
      <p:sp>
        <p:nvSpPr>
          <p:cNvPr id="90577780" name="Espace réservé de la date 3"/>
          <p:cNvSpPr>
            <a:spLocks noGrp="1"/>
          </p:cNvSpPr>
          <p:nvPr>
            <p:ph type="dt" sz="half" idx="10"/>
          </p:nvPr>
        </p:nvSpPr>
        <p:spPr bwMode="gray">
          <a:xfrm>
            <a:off x="0" y="7941600"/>
            <a:ext cx="288000" cy="288000"/>
          </a:xfrm>
          <a:prstGeom prst="rect">
            <a:avLst/>
          </a:prstGeom>
          <a:ln>
            <a:solidFill>
              <a:schemeClr val="tx1">
                <a:alpha val="0"/>
              </a:schemeClr>
            </a:solidFill>
          </a:ln>
        </p:spPr>
        <p:txBody>
          <a:bodyPr/>
          <a:lstStyle>
            <a:lvl1pPr>
              <a:defRPr sz="150">
                <a:solidFill>
                  <a:schemeClr val="tx1">
                    <a:alpha val="0"/>
                  </a:schemeClr>
                </a:solidFill>
              </a:defRPr>
            </a:lvl1pPr>
          </a:lstStyle>
          <a:p>
            <a:pPr>
              <a:defRPr/>
            </a:pPr>
            <a:r>
              <a:rPr lang="fr-FR"/>
              <a:t>20/01/2026</a:t>
            </a:r>
            <a:endParaRPr/>
          </a:p>
        </p:txBody>
      </p:sp>
      <p:sp>
        <p:nvSpPr>
          <p:cNvPr id="489640864" name="Espace réservé du pied de page 4"/>
          <p:cNvSpPr>
            <a:spLocks noGrp="1"/>
          </p:cNvSpPr>
          <p:nvPr>
            <p:ph type="ftr" sz="quarter" idx="11"/>
          </p:nvPr>
        </p:nvSpPr>
        <p:spPr bwMode="gray">
          <a:xfrm>
            <a:off x="1152000" y="6271835"/>
            <a:ext cx="5184000" cy="1440000"/>
          </a:xfrm>
        </p:spPr>
        <p:txBody>
          <a:bodyPr anchor="b" anchorCtr="0"/>
          <a:lstStyle>
            <a:lvl1pPr>
              <a:defRPr sz="1850"/>
            </a:lvl1pPr>
          </a:lstStyle>
          <a:p>
            <a:pPr>
              <a:defRPr/>
            </a:pPr>
            <a:r>
              <a:rPr lang="fr-FR"/>
              <a:t>Webinaire Académie de Versailles</a:t>
            </a:r>
            <a:endParaRPr/>
          </a:p>
        </p:txBody>
      </p:sp>
      <p:sp>
        <p:nvSpPr>
          <p:cNvPr id="372827084" name="Espace réservé du numéro de diapositive 5"/>
          <p:cNvSpPr>
            <a:spLocks noGrp="1"/>
          </p:cNvSpPr>
          <p:nvPr>
            <p:ph type="sldNum" sz="quarter" idx="12"/>
          </p:nvPr>
        </p:nvSpPr>
        <p:spPr bwMode="gray">
          <a:xfrm>
            <a:off x="0" y="7941600"/>
            <a:ext cx="288000" cy="288000"/>
          </a:xfrm>
          <a:prstGeom prst="rect">
            <a:avLst/>
          </a:prstGeom>
          <a:ln>
            <a:solidFill>
              <a:schemeClr val="tx1">
                <a:alpha val="0"/>
              </a:schemeClr>
            </a:solidFill>
          </a:ln>
        </p:spPr>
        <p:txBody>
          <a:bodyPr/>
          <a:lstStyle>
            <a:lvl1pPr>
              <a:defRPr sz="150">
                <a:solidFill>
                  <a:schemeClr val="tx1">
                    <a:alpha val="0"/>
                  </a:schemeClr>
                </a:solidFill>
              </a:defRPr>
            </a:lvl1pPr>
          </a:lstStyle>
          <a:p>
            <a:pPr>
              <a:defRPr/>
            </a:pPr>
            <a:fld id="{10C140CD-8AED-46FF-A9A2-77308F3F39AE}" type="slidenum">
              <a:rPr lang="fr-FR"/>
              <a:t>‹N°›</a:t>
            </a:fld>
            <a:endParaRPr lang="fr-FR"/>
          </a:p>
        </p:txBody>
      </p:sp>
      <p:sp>
        <p:nvSpPr>
          <p:cNvPr id="1940963997" name="Titre 6"/>
          <p:cNvSpPr>
            <a:spLocks noGrp="1"/>
          </p:cNvSpPr>
          <p:nvPr>
            <p:ph type="title" hasCustomPrompt="1"/>
          </p:nvPr>
        </p:nvSpPr>
        <p:spPr bwMode="gray">
          <a:xfrm>
            <a:off x="0" y="0"/>
            <a:ext cx="288000" cy="288000"/>
          </a:xfrm>
          <a:prstGeom prst="rect">
            <a:avLst/>
          </a:prstGeom>
          <a:ln>
            <a:solidFill>
              <a:schemeClr val="tx1">
                <a:alpha val="0"/>
              </a:schemeClr>
            </a:solidFill>
          </a:ln>
        </p:spPr>
        <p:txBody>
          <a:bodyPr/>
          <a:lstStyle>
            <a:lvl1pPr>
              <a:defRPr sz="150">
                <a:solidFill>
                  <a:schemeClr val="tx1">
                    <a:alpha val="0"/>
                  </a:schemeClr>
                </a:solidFill>
              </a:defRPr>
            </a:lvl1pPr>
          </a:lstStyle>
          <a:p>
            <a:pPr>
              <a:defRPr/>
            </a:pPr>
            <a:r>
              <a:rPr lang="fr-FR"/>
              <a:t>Titre</a:t>
            </a:r>
            <a:endParaRPr/>
          </a:p>
        </p:txBody>
      </p:sp>
      <p:pic>
        <p:nvPicPr>
          <p:cNvPr id="1302717293" name="Image 7"/>
          <p:cNvPicPr>
            <a:picLocks noChangeAspect="1"/>
          </p:cNvPicPr>
          <p:nvPr userDrawn="1"/>
        </p:nvPicPr>
        <p:blipFill>
          <a:blip r:embed="rId2"/>
          <a:stretch/>
        </p:blipFill>
        <p:spPr bwMode="auto">
          <a:xfrm>
            <a:off x="517645" y="468173"/>
            <a:ext cx="6819206" cy="52486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Chapitre">
    <p:spTree>
      <p:nvGrpSpPr>
        <p:cNvPr id="1" name=""/>
        <p:cNvGrpSpPr/>
        <p:nvPr/>
      </p:nvGrpSpPr>
      <p:grpSpPr bwMode="auto">
        <a:xfrm>
          <a:off x="0" y="0"/>
          <a:ext cx="0" cy="0"/>
          <a:chOff x="0" y="0"/>
          <a:chExt cx="0" cy="0"/>
        </a:xfrm>
      </p:grpSpPr>
      <p:sp>
        <p:nvSpPr>
          <p:cNvPr id="629693982" name="Espace réservé pour une image  7"/>
          <p:cNvSpPr>
            <a:spLocks noGrp="1"/>
          </p:cNvSpPr>
          <p:nvPr>
            <p:ph type="pic" sz="quarter" idx="13" hasCustomPrompt="1"/>
          </p:nvPr>
        </p:nvSpPr>
        <p:spPr bwMode="gray">
          <a:xfrm>
            <a:off x="0" y="1180800"/>
            <a:ext cx="14630400" cy="7050240"/>
          </a:xfrm>
          <a:prstGeom prst="rect">
            <a:avLst/>
          </a:prstGeom>
          <a:solidFill>
            <a:schemeClr val="bg1">
              <a:lumMod val="85000"/>
            </a:schemeClr>
          </a:solidFill>
        </p:spPr>
        <p:txBody>
          <a:bodyPr tIns="1080000" anchor="ctr" anchorCtr="0"/>
          <a:lstStyle>
            <a:lvl1pPr algn="ctr">
              <a:defRPr cap="all"/>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2139547169" name="Titre 1"/>
          <p:cNvSpPr>
            <a:spLocks noGrp="1"/>
          </p:cNvSpPr>
          <p:nvPr>
            <p:ph type="title" hasCustomPrompt="1"/>
          </p:nvPr>
        </p:nvSpPr>
        <p:spPr bwMode="gray">
          <a:xfrm>
            <a:off x="575998" y="1180800"/>
            <a:ext cx="13478400" cy="647424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tx1"/>
            </a:solidFill>
          </a:ln>
        </p:spPr>
        <p:txBody>
          <a:bodyPr lIns="0" bIns="360000" anchor="ctr" anchorCtr="0"/>
          <a:lstStyle>
            <a:lvl1pPr marL="633600" indent="-633600">
              <a:buFont typeface="+mj-lt"/>
              <a:buAutoNum type="arabicPeriod"/>
              <a:defRPr sz="5200"/>
            </a:lvl1pPr>
          </a:lstStyle>
          <a:p>
            <a:pPr>
              <a:defRPr/>
            </a:pPr>
            <a:r>
              <a:rPr lang="fr-FR"/>
              <a:t>Titre</a:t>
            </a:r>
            <a:endParaRPr/>
          </a:p>
        </p:txBody>
      </p:sp>
      <p:sp>
        <p:nvSpPr>
          <p:cNvPr id="856475391" name="Espace réservé de la date 2"/>
          <p:cNvSpPr>
            <a:spLocks noGrp="1"/>
          </p:cNvSpPr>
          <p:nvPr>
            <p:ph type="dt" sz="half" idx="10"/>
          </p:nvPr>
        </p:nvSpPr>
        <p:spPr bwMode="gray"/>
        <p:txBody>
          <a:bodyPr/>
          <a:lstStyle/>
          <a:p>
            <a:pPr algn="r">
              <a:defRPr/>
            </a:pPr>
            <a:r>
              <a:rPr lang="fr-FR" cap="all"/>
              <a:t>20/01/2026</a:t>
            </a:r>
            <a:endParaRPr/>
          </a:p>
        </p:txBody>
      </p:sp>
      <p:sp>
        <p:nvSpPr>
          <p:cNvPr id="901357330" name="Espace réservé du pied de page 3"/>
          <p:cNvSpPr>
            <a:spLocks noGrp="1"/>
          </p:cNvSpPr>
          <p:nvPr>
            <p:ph type="ftr" sz="quarter" idx="11"/>
          </p:nvPr>
        </p:nvSpPr>
        <p:spPr bwMode="gray"/>
        <p:txBody>
          <a:bodyPr/>
          <a:lstStyle/>
          <a:p>
            <a:pPr>
              <a:defRPr/>
            </a:pPr>
            <a:r>
              <a:rPr lang="fr-FR"/>
              <a:t>Webinaire Académie de Versailles</a:t>
            </a:r>
            <a:endParaRPr/>
          </a:p>
        </p:txBody>
      </p:sp>
      <p:sp>
        <p:nvSpPr>
          <p:cNvPr id="1623871817"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Titre et contenu">
    <p:spTree>
      <p:nvGrpSpPr>
        <p:cNvPr id="1" name=""/>
        <p:cNvGrpSpPr/>
        <p:nvPr/>
      </p:nvGrpSpPr>
      <p:grpSpPr bwMode="auto">
        <a:xfrm>
          <a:off x="0" y="0"/>
          <a:ext cx="0" cy="0"/>
          <a:chOff x="0" y="0"/>
          <a:chExt cx="0" cy="0"/>
        </a:xfrm>
      </p:grpSpPr>
      <p:sp>
        <p:nvSpPr>
          <p:cNvPr id="1164666412" name="Titre 3"/>
          <p:cNvSpPr>
            <a:spLocks noGrp="1"/>
          </p:cNvSpPr>
          <p:nvPr>
            <p:ph type="title" hasCustomPrompt="1"/>
          </p:nvPr>
        </p:nvSpPr>
        <p:spPr bwMode="gray">
          <a:xfrm>
            <a:off x="575998" y="1440000"/>
            <a:ext cx="13478400" cy="1152000"/>
          </a:xfrm>
        </p:spPr>
        <p:txBody>
          <a:bodyPr/>
          <a:lstStyle/>
          <a:p>
            <a:pPr>
              <a:defRPr/>
            </a:pPr>
            <a:r>
              <a:rPr lang="fr-FR"/>
              <a:t>Titre</a:t>
            </a:r>
            <a:endParaRPr/>
          </a:p>
        </p:txBody>
      </p:sp>
      <p:sp>
        <p:nvSpPr>
          <p:cNvPr id="193045526" name="Espace réservé de la date 4"/>
          <p:cNvSpPr>
            <a:spLocks noGrp="1"/>
          </p:cNvSpPr>
          <p:nvPr>
            <p:ph type="dt" sz="half" idx="10"/>
          </p:nvPr>
        </p:nvSpPr>
        <p:spPr bwMode="gray"/>
        <p:txBody>
          <a:bodyPr/>
          <a:lstStyle/>
          <a:p>
            <a:pPr algn="r">
              <a:defRPr/>
            </a:pPr>
            <a:r>
              <a:rPr lang="fr-FR" cap="all"/>
              <a:t>20/01/2026</a:t>
            </a:r>
            <a:endParaRPr/>
          </a:p>
        </p:txBody>
      </p:sp>
      <p:sp>
        <p:nvSpPr>
          <p:cNvPr id="1997379978" name="Espace réservé du pied de page 5"/>
          <p:cNvSpPr>
            <a:spLocks noGrp="1"/>
          </p:cNvSpPr>
          <p:nvPr>
            <p:ph type="ftr" sz="quarter" idx="11"/>
          </p:nvPr>
        </p:nvSpPr>
        <p:spPr bwMode="gray"/>
        <p:txBody>
          <a:bodyPr/>
          <a:lstStyle/>
          <a:p>
            <a:pPr>
              <a:defRPr/>
            </a:pPr>
            <a:r>
              <a:rPr lang="fr-FR"/>
              <a:t>Webinaire Académie de Versailles</a:t>
            </a:r>
            <a:endParaRPr/>
          </a:p>
        </p:txBody>
      </p:sp>
      <p:sp>
        <p:nvSpPr>
          <p:cNvPr id="840606659" name="Espace réservé du numéro de diapositive 6"/>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81347117" name="Espace réservé du contenu 8"/>
          <p:cNvSpPr>
            <a:spLocks noGrp="1"/>
          </p:cNvSpPr>
          <p:nvPr>
            <p:ph sz="quarter" idx="14" hasCustomPrompt="1"/>
          </p:nvPr>
        </p:nvSpPr>
        <p:spPr bwMode="gray">
          <a:xfrm>
            <a:off x="575997" y="2937600"/>
            <a:ext cx="13478400" cy="411840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18442465" name="Espace réservé du texte 9"/>
          <p:cNvSpPr>
            <a:spLocks noGrp="1"/>
          </p:cNvSpPr>
          <p:nvPr>
            <p:ph type="body" sz="quarter" idx="13" hasCustomPrompt="1"/>
          </p:nvPr>
        </p:nvSpPr>
        <p:spPr bwMode="gray">
          <a:xfrm>
            <a:off x="5299200" y="288000"/>
            <a:ext cx="8755200" cy="576000"/>
          </a:xfrm>
        </p:spPr>
        <p:txBody>
          <a:bodyPr/>
          <a:lstStyle>
            <a:lvl1pPr marL="172800" indent="-172800" algn="r">
              <a:spcAft>
                <a:spcPts val="0"/>
              </a:spcAft>
              <a:buFont typeface="+mj-lt"/>
              <a:buAutoNum type="arabicPeriod"/>
              <a:defRPr sz="1200" b="1"/>
            </a:lvl1pPr>
            <a:lvl2pPr marL="172800" indent="-172800" algn="r">
              <a:spcBef>
                <a:spcPts val="0"/>
              </a:spcBef>
              <a:spcAft>
                <a:spcPts val="0"/>
              </a:spcAft>
              <a:buFont typeface="+mj-lt"/>
              <a:buAutoNum type="alphaLcPeriod"/>
              <a:defRPr sz="1200"/>
            </a:lvl2pPr>
          </a:lstStyle>
          <a:p>
            <a:pPr lvl="0">
              <a:defRPr/>
            </a:pPr>
            <a:r>
              <a:rPr lang="fr-FR"/>
              <a:t>Titre</a:t>
            </a:r>
            <a:endParaRPr/>
          </a:p>
          <a:p>
            <a:pPr lvl="1">
              <a:defRPr/>
            </a:pPr>
            <a:r>
              <a:rPr lang="fr-FR"/>
              <a:t>Sous-titre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blank" userDrawn="1">
  <p:cSld name="Vide">
    <p:spTree>
      <p:nvGrpSpPr>
        <p:cNvPr id="1" name=""/>
        <p:cNvGrpSpPr/>
        <p:nvPr/>
      </p:nvGrpSpPr>
      <p:grpSpPr bwMode="auto">
        <a:xfrm>
          <a:off x="0" y="0"/>
          <a:ext cx="0" cy="0"/>
          <a:chOff x="0" y="0"/>
          <a:chExt cx="0" cy="0"/>
        </a:xfrm>
      </p:grpSpPr>
      <p:sp>
        <p:nvSpPr>
          <p:cNvPr id="988779867" name="Espace réservé de la date 1"/>
          <p:cNvSpPr>
            <a:spLocks noGrp="1"/>
          </p:cNvSpPr>
          <p:nvPr>
            <p:ph type="dt" sz="half" idx="10"/>
          </p:nvPr>
        </p:nvSpPr>
        <p:spPr bwMode="auto"/>
        <p:txBody>
          <a:bodyPr/>
          <a:lstStyle/>
          <a:p>
            <a:pPr>
              <a:defRPr/>
            </a:pPr>
            <a:fld id="{FF659F2D-C975-43BB-A3EF-B72DE7675816}" type="datetimeFigureOut">
              <a:rPr lang="fr-FR"/>
              <a:t>21/01/2026</a:t>
            </a:fld>
            <a:endParaRPr lang="fr-FR"/>
          </a:p>
        </p:txBody>
      </p:sp>
      <p:sp>
        <p:nvSpPr>
          <p:cNvPr id="223369331" name="Espace réservé du pied de page 2"/>
          <p:cNvSpPr>
            <a:spLocks noGrp="1"/>
          </p:cNvSpPr>
          <p:nvPr>
            <p:ph type="ftr" sz="quarter" idx="11"/>
          </p:nvPr>
        </p:nvSpPr>
        <p:spPr bwMode="auto"/>
        <p:txBody>
          <a:bodyPr/>
          <a:lstStyle/>
          <a:p>
            <a:pPr>
              <a:defRPr/>
            </a:pPr>
            <a:endParaRPr lang="fr-FR"/>
          </a:p>
        </p:txBody>
      </p:sp>
      <p:sp>
        <p:nvSpPr>
          <p:cNvPr id="1235233153" name="Espace réservé du numéro de diapositive 3"/>
          <p:cNvSpPr>
            <a:spLocks noGrp="1"/>
          </p:cNvSpPr>
          <p:nvPr>
            <p:ph type="sldNum" sz="quarter" idx="12"/>
          </p:nvPr>
        </p:nvSpPr>
        <p:spPr bwMode="auto"/>
        <p:txBody>
          <a:bodyPr/>
          <a:lstStyle/>
          <a:p>
            <a:pPr>
              <a:defRPr/>
            </a:pPr>
            <a:fld id="{FE98C056-1A92-419C-9DCB-77B9213E6B27}" type="slidenum">
              <a:rPr lang="fr-F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matchingName="Title slide" type="title" userDrawn="1">
  <p:cSld name="Title slide">
    <p:spTree>
      <p:nvGrpSpPr>
        <p:cNvPr id="1" name=""/>
        <p:cNvGrpSpPr/>
        <p:nvPr/>
      </p:nvGrpSpPr>
      <p:grpSpPr bwMode="auto">
        <a:xfrm>
          <a:off x="0" y="0"/>
          <a:ext cx="0" cy="0"/>
          <a:chOff x="0" y="0"/>
          <a:chExt cx="0" cy="0"/>
        </a:xfrm>
      </p:grpSpPr>
      <p:sp>
        <p:nvSpPr>
          <p:cNvPr id="2057151383" name="Google Shape;9;p2"/>
          <p:cNvSpPr txBox="1">
            <a:spLocks noGrp="1"/>
          </p:cNvSpPr>
          <p:nvPr>
            <p:ph type="ctrTitle"/>
          </p:nvPr>
        </p:nvSpPr>
        <p:spPr bwMode="auto">
          <a:xfrm>
            <a:off x="1141160" y="4097320"/>
            <a:ext cx="7353120" cy="302784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5900"/>
            </a:lvl1pPr>
            <a:lvl2pPr lvl="1" algn="ctr">
              <a:spcBef>
                <a:spcPts val="0"/>
              </a:spcBef>
              <a:spcAft>
                <a:spcPts val="0"/>
              </a:spcAft>
              <a:buClr>
                <a:srgbClr val="191919"/>
              </a:buClr>
              <a:buSzPts val="5200"/>
              <a:buNone/>
              <a:defRPr sz="8300">
                <a:solidFill>
                  <a:srgbClr val="191919"/>
                </a:solidFill>
              </a:defRPr>
            </a:lvl2pPr>
            <a:lvl3pPr lvl="2" algn="ctr">
              <a:spcBef>
                <a:spcPts val="0"/>
              </a:spcBef>
              <a:spcAft>
                <a:spcPts val="0"/>
              </a:spcAft>
              <a:buClr>
                <a:srgbClr val="191919"/>
              </a:buClr>
              <a:buSzPts val="5200"/>
              <a:buNone/>
              <a:defRPr sz="8300">
                <a:solidFill>
                  <a:srgbClr val="191919"/>
                </a:solidFill>
              </a:defRPr>
            </a:lvl3pPr>
            <a:lvl4pPr lvl="3" algn="ctr">
              <a:spcBef>
                <a:spcPts val="0"/>
              </a:spcBef>
              <a:spcAft>
                <a:spcPts val="0"/>
              </a:spcAft>
              <a:buClr>
                <a:srgbClr val="191919"/>
              </a:buClr>
              <a:buSzPts val="5200"/>
              <a:buNone/>
              <a:defRPr sz="8300">
                <a:solidFill>
                  <a:srgbClr val="191919"/>
                </a:solidFill>
              </a:defRPr>
            </a:lvl4pPr>
            <a:lvl5pPr lvl="4" algn="ctr">
              <a:spcBef>
                <a:spcPts val="0"/>
              </a:spcBef>
              <a:spcAft>
                <a:spcPts val="0"/>
              </a:spcAft>
              <a:buClr>
                <a:srgbClr val="191919"/>
              </a:buClr>
              <a:buSzPts val="5200"/>
              <a:buNone/>
              <a:defRPr sz="8300">
                <a:solidFill>
                  <a:srgbClr val="191919"/>
                </a:solidFill>
              </a:defRPr>
            </a:lvl5pPr>
            <a:lvl6pPr lvl="5" algn="ctr">
              <a:spcBef>
                <a:spcPts val="0"/>
              </a:spcBef>
              <a:spcAft>
                <a:spcPts val="0"/>
              </a:spcAft>
              <a:buClr>
                <a:srgbClr val="191919"/>
              </a:buClr>
              <a:buSzPts val="5200"/>
              <a:buNone/>
              <a:defRPr sz="8300">
                <a:solidFill>
                  <a:srgbClr val="191919"/>
                </a:solidFill>
              </a:defRPr>
            </a:lvl6pPr>
            <a:lvl7pPr lvl="6" algn="ctr">
              <a:spcBef>
                <a:spcPts val="0"/>
              </a:spcBef>
              <a:spcAft>
                <a:spcPts val="0"/>
              </a:spcAft>
              <a:buClr>
                <a:srgbClr val="191919"/>
              </a:buClr>
              <a:buSzPts val="5200"/>
              <a:buNone/>
              <a:defRPr sz="8300">
                <a:solidFill>
                  <a:srgbClr val="191919"/>
                </a:solidFill>
              </a:defRPr>
            </a:lvl7pPr>
            <a:lvl8pPr lvl="7" algn="ctr">
              <a:spcBef>
                <a:spcPts val="0"/>
              </a:spcBef>
              <a:spcAft>
                <a:spcPts val="0"/>
              </a:spcAft>
              <a:buClr>
                <a:srgbClr val="191919"/>
              </a:buClr>
              <a:buSzPts val="5200"/>
              <a:buNone/>
              <a:defRPr sz="8300">
                <a:solidFill>
                  <a:srgbClr val="191919"/>
                </a:solidFill>
              </a:defRPr>
            </a:lvl8pPr>
            <a:lvl9pPr lvl="8" algn="ctr">
              <a:spcBef>
                <a:spcPts val="0"/>
              </a:spcBef>
              <a:spcAft>
                <a:spcPts val="0"/>
              </a:spcAft>
              <a:buClr>
                <a:srgbClr val="191919"/>
              </a:buClr>
              <a:buSzPts val="5200"/>
              <a:buNone/>
              <a:defRPr sz="8300">
                <a:solidFill>
                  <a:srgbClr val="191919"/>
                </a:solidFill>
              </a:defRPr>
            </a:lvl9pPr>
          </a:lstStyle>
          <a:p>
            <a:pPr>
              <a:defRPr/>
            </a:pPr>
            <a:endParaRPr/>
          </a:p>
        </p:txBody>
      </p:sp>
      <p:sp>
        <p:nvSpPr>
          <p:cNvPr id="1599821053" name="Google Shape;10;p2"/>
          <p:cNvSpPr txBox="1">
            <a:spLocks noGrp="1"/>
          </p:cNvSpPr>
          <p:nvPr>
            <p:ph type="subTitle" idx="1"/>
          </p:nvPr>
        </p:nvSpPr>
        <p:spPr bwMode="auto">
          <a:xfrm>
            <a:off x="1141240" y="1611760"/>
            <a:ext cx="3534240" cy="91104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250">
                <a:solidFill>
                  <a:schemeClr val="dk1"/>
                </a:solidFill>
              </a:defRPr>
            </a:lvl1pPr>
            <a:lvl2pPr lvl="1" algn="ctr">
              <a:lnSpc>
                <a:spcPct val="100000"/>
              </a:lnSpc>
              <a:spcBef>
                <a:spcPts val="0"/>
              </a:spcBef>
              <a:spcAft>
                <a:spcPts val="0"/>
              </a:spcAft>
              <a:buSzPts val="1800"/>
              <a:buNone/>
              <a:defRPr sz="2900"/>
            </a:lvl2pPr>
            <a:lvl3pPr lvl="2" algn="ctr">
              <a:lnSpc>
                <a:spcPct val="100000"/>
              </a:lnSpc>
              <a:spcBef>
                <a:spcPts val="0"/>
              </a:spcBef>
              <a:spcAft>
                <a:spcPts val="0"/>
              </a:spcAft>
              <a:buSzPts val="1800"/>
              <a:buNone/>
              <a:defRPr sz="2900"/>
            </a:lvl3pPr>
            <a:lvl4pPr lvl="3" algn="ctr">
              <a:lnSpc>
                <a:spcPct val="100000"/>
              </a:lnSpc>
              <a:spcBef>
                <a:spcPts val="0"/>
              </a:spcBef>
              <a:spcAft>
                <a:spcPts val="0"/>
              </a:spcAft>
              <a:buSzPts val="1800"/>
              <a:buNone/>
              <a:defRPr sz="2900"/>
            </a:lvl4pPr>
            <a:lvl5pPr lvl="4" algn="ctr">
              <a:lnSpc>
                <a:spcPct val="100000"/>
              </a:lnSpc>
              <a:spcBef>
                <a:spcPts val="0"/>
              </a:spcBef>
              <a:spcAft>
                <a:spcPts val="0"/>
              </a:spcAft>
              <a:buSzPts val="1800"/>
              <a:buNone/>
              <a:defRPr sz="2900"/>
            </a:lvl5pPr>
            <a:lvl6pPr lvl="5" algn="ctr">
              <a:lnSpc>
                <a:spcPct val="100000"/>
              </a:lnSpc>
              <a:spcBef>
                <a:spcPts val="0"/>
              </a:spcBef>
              <a:spcAft>
                <a:spcPts val="0"/>
              </a:spcAft>
              <a:buSzPts val="1800"/>
              <a:buNone/>
              <a:defRPr sz="2900"/>
            </a:lvl6pPr>
            <a:lvl7pPr lvl="6" algn="ctr">
              <a:lnSpc>
                <a:spcPct val="100000"/>
              </a:lnSpc>
              <a:spcBef>
                <a:spcPts val="0"/>
              </a:spcBef>
              <a:spcAft>
                <a:spcPts val="0"/>
              </a:spcAft>
              <a:buSzPts val="1800"/>
              <a:buNone/>
              <a:defRPr sz="2900"/>
            </a:lvl7pPr>
            <a:lvl8pPr lvl="7" algn="ctr">
              <a:lnSpc>
                <a:spcPct val="100000"/>
              </a:lnSpc>
              <a:spcBef>
                <a:spcPts val="0"/>
              </a:spcBef>
              <a:spcAft>
                <a:spcPts val="0"/>
              </a:spcAft>
              <a:buSzPts val="1800"/>
              <a:buNone/>
              <a:defRPr sz="2900"/>
            </a:lvl8pPr>
            <a:lvl9pPr lvl="8" algn="ctr">
              <a:lnSpc>
                <a:spcPct val="100000"/>
              </a:lnSpc>
              <a:spcBef>
                <a:spcPts val="0"/>
              </a:spcBef>
              <a:spcAft>
                <a:spcPts val="0"/>
              </a:spcAft>
              <a:buSzPts val="1800"/>
              <a:buNone/>
              <a:defRPr sz="2900"/>
            </a:lvl9pPr>
          </a:lstStyle>
          <a:p>
            <a:pPr>
              <a:defRPr/>
            </a:pPr>
            <a:endParaRPr/>
          </a:p>
        </p:txBody>
      </p:sp>
      <p:cxnSp>
        <p:nvCxnSpPr>
          <p:cNvPr id="833151596" name="Google Shape;11;p2"/>
          <p:cNvCxnSpPr/>
          <p:nvPr/>
        </p:nvCxnSpPr>
        <p:spPr bwMode="auto">
          <a:xfrm>
            <a:off x="5067560" y="863200"/>
            <a:ext cx="9716160" cy="0"/>
          </a:xfrm>
          <a:prstGeom prst="straightConnector1">
            <a:avLst/>
          </a:prstGeom>
          <a:noFill/>
          <a:ln w="9525" cap="flat" cmpd="sng">
            <a:solidFill>
              <a:schemeClr val="dk1"/>
            </a:solidFill>
            <a:prstDash val="solid"/>
            <a:round/>
            <a:headEnd type="none" w="med" len="med"/>
            <a:tailEnd type="none" w="med" len="med"/>
          </a:ln>
        </p:spPr>
      </p:cxnSp>
      <p:cxnSp>
        <p:nvCxnSpPr>
          <p:cNvPr id="2103357422" name="Google Shape;12;p2"/>
          <p:cNvCxnSpPr/>
          <p:nvPr/>
        </p:nvCxnSpPr>
        <p:spPr bwMode="auto">
          <a:xfrm rot="10800000">
            <a:off x="13489240" y="-45299"/>
            <a:ext cx="0" cy="741168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matchingName="Title and two columns" type="twoColTx" userDrawn="1">
  <p:cSld name="Title and two columns">
    <p:spTree>
      <p:nvGrpSpPr>
        <p:cNvPr id="1" name=""/>
        <p:cNvGrpSpPr/>
        <p:nvPr/>
      </p:nvGrpSpPr>
      <p:grpSpPr bwMode="auto">
        <a:xfrm>
          <a:off x="0" y="0"/>
          <a:ext cx="0" cy="0"/>
          <a:chOff x="0" y="0"/>
          <a:chExt cx="0" cy="0"/>
        </a:xfrm>
      </p:grpSpPr>
      <p:sp>
        <p:nvSpPr>
          <p:cNvPr id="2013955207" name="Google Shape;25;p5"/>
          <p:cNvSpPr txBox="1">
            <a:spLocks noGrp="1"/>
          </p:cNvSpPr>
          <p:nvPr>
            <p:ph type="title"/>
          </p:nvPr>
        </p:nvSpPr>
        <p:spPr bwMode="auto">
          <a:xfrm>
            <a:off x="1152000" y="712040"/>
            <a:ext cx="12326400" cy="91632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defRPr/>
            </a:pPr>
            <a:endParaRPr/>
          </a:p>
        </p:txBody>
      </p:sp>
      <p:sp>
        <p:nvSpPr>
          <p:cNvPr id="864835947" name="Google Shape;26;p5"/>
          <p:cNvSpPr txBox="1">
            <a:spLocks noGrp="1"/>
          </p:cNvSpPr>
          <p:nvPr>
            <p:ph type="subTitle" idx="1"/>
          </p:nvPr>
        </p:nvSpPr>
        <p:spPr bwMode="auto">
          <a:xfrm>
            <a:off x="6879062" y="4576920"/>
            <a:ext cx="4313280" cy="256464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pPr>
              <a:defRPr/>
            </a:pPr>
            <a:endParaRPr/>
          </a:p>
        </p:txBody>
      </p:sp>
      <p:sp>
        <p:nvSpPr>
          <p:cNvPr id="1415737045" name="Google Shape;27;p5"/>
          <p:cNvSpPr txBox="1">
            <a:spLocks noGrp="1"/>
          </p:cNvSpPr>
          <p:nvPr>
            <p:ph type="subTitle" idx="2"/>
          </p:nvPr>
        </p:nvSpPr>
        <p:spPr bwMode="auto">
          <a:xfrm>
            <a:off x="1141160" y="4576930"/>
            <a:ext cx="4313280" cy="256464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pPr>
              <a:defRPr/>
            </a:pPr>
            <a:endParaRPr/>
          </a:p>
        </p:txBody>
      </p:sp>
      <p:sp>
        <p:nvSpPr>
          <p:cNvPr id="1558718850" name="Google Shape;28;p5"/>
          <p:cNvSpPr txBox="1">
            <a:spLocks noGrp="1"/>
          </p:cNvSpPr>
          <p:nvPr>
            <p:ph type="subTitle" idx="3"/>
          </p:nvPr>
        </p:nvSpPr>
        <p:spPr bwMode="auto">
          <a:xfrm>
            <a:off x="1141179" y="3397160"/>
            <a:ext cx="4313280" cy="134016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400"/>
              <a:buFont typeface="Raleway"/>
              <a:buNone/>
              <a:defRPr sz="3200">
                <a:solidFill>
                  <a:schemeClr val="dk1"/>
                </a:solidFill>
                <a:latin typeface="Playfair Display Medium"/>
                <a:ea typeface="Playfair Display Medium"/>
                <a:cs typeface="Playfair Display Medium"/>
              </a:defRPr>
            </a:lvl1pPr>
            <a:lvl2pPr lvl="1" algn="ctr">
              <a:lnSpc>
                <a:spcPct val="100000"/>
              </a:lnSpc>
              <a:spcBef>
                <a:spcPts val="0"/>
              </a:spcBef>
              <a:spcAft>
                <a:spcPts val="0"/>
              </a:spcAft>
              <a:buSzPts val="2400"/>
              <a:buFont typeface="Raleway"/>
              <a:buNone/>
              <a:defRPr sz="3850" b="1">
                <a:latin typeface="Raleway"/>
                <a:ea typeface="Raleway"/>
                <a:cs typeface="Raleway"/>
              </a:defRPr>
            </a:lvl2pPr>
            <a:lvl3pPr lvl="2" algn="ctr">
              <a:lnSpc>
                <a:spcPct val="100000"/>
              </a:lnSpc>
              <a:spcBef>
                <a:spcPts val="0"/>
              </a:spcBef>
              <a:spcAft>
                <a:spcPts val="0"/>
              </a:spcAft>
              <a:buSzPts val="2400"/>
              <a:buFont typeface="Raleway"/>
              <a:buNone/>
              <a:defRPr sz="3850" b="1">
                <a:latin typeface="Raleway"/>
                <a:ea typeface="Raleway"/>
                <a:cs typeface="Raleway"/>
              </a:defRPr>
            </a:lvl3pPr>
            <a:lvl4pPr lvl="3" algn="ctr">
              <a:lnSpc>
                <a:spcPct val="100000"/>
              </a:lnSpc>
              <a:spcBef>
                <a:spcPts val="0"/>
              </a:spcBef>
              <a:spcAft>
                <a:spcPts val="0"/>
              </a:spcAft>
              <a:buSzPts val="2400"/>
              <a:buFont typeface="Raleway"/>
              <a:buNone/>
              <a:defRPr sz="3850" b="1">
                <a:latin typeface="Raleway"/>
                <a:ea typeface="Raleway"/>
                <a:cs typeface="Raleway"/>
              </a:defRPr>
            </a:lvl4pPr>
            <a:lvl5pPr lvl="4" algn="ctr">
              <a:lnSpc>
                <a:spcPct val="100000"/>
              </a:lnSpc>
              <a:spcBef>
                <a:spcPts val="0"/>
              </a:spcBef>
              <a:spcAft>
                <a:spcPts val="0"/>
              </a:spcAft>
              <a:buSzPts val="2400"/>
              <a:buFont typeface="Raleway"/>
              <a:buNone/>
              <a:defRPr sz="3850" b="1">
                <a:latin typeface="Raleway"/>
                <a:ea typeface="Raleway"/>
                <a:cs typeface="Raleway"/>
              </a:defRPr>
            </a:lvl5pPr>
            <a:lvl6pPr lvl="5" algn="ctr">
              <a:lnSpc>
                <a:spcPct val="100000"/>
              </a:lnSpc>
              <a:spcBef>
                <a:spcPts val="0"/>
              </a:spcBef>
              <a:spcAft>
                <a:spcPts val="0"/>
              </a:spcAft>
              <a:buSzPts val="2400"/>
              <a:buFont typeface="Raleway"/>
              <a:buNone/>
              <a:defRPr sz="3850" b="1">
                <a:latin typeface="Raleway"/>
                <a:ea typeface="Raleway"/>
                <a:cs typeface="Raleway"/>
              </a:defRPr>
            </a:lvl6pPr>
            <a:lvl7pPr lvl="6" algn="ctr">
              <a:lnSpc>
                <a:spcPct val="100000"/>
              </a:lnSpc>
              <a:spcBef>
                <a:spcPts val="0"/>
              </a:spcBef>
              <a:spcAft>
                <a:spcPts val="0"/>
              </a:spcAft>
              <a:buSzPts val="2400"/>
              <a:buFont typeface="Raleway"/>
              <a:buNone/>
              <a:defRPr sz="3850" b="1">
                <a:latin typeface="Raleway"/>
                <a:ea typeface="Raleway"/>
                <a:cs typeface="Raleway"/>
              </a:defRPr>
            </a:lvl7pPr>
            <a:lvl8pPr lvl="7" algn="ctr">
              <a:lnSpc>
                <a:spcPct val="100000"/>
              </a:lnSpc>
              <a:spcBef>
                <a:spcPts val="0"/>
              </a:spcBef>
              <a:spcAft>
                <a:spcPts val="0"/>
              </a:spcAft>
              <a:buSzPts val="2400"/>
              <a:buFont typeface="Raleway"/>
              <a:buNone/>
              <a:defRPr sz="3850" b="1">
                <a:latin typeface="Raleway"/>
                <a:ea typeface="Raleway"/>
                <a:cs typeface="Raleway"/>
              </a:defRPr>
            </a:lvl8pPr>
            <a:lvl9pPr lvl="8" algn="ctr">
              <a:lnSpc>
                <a:spcPct val="100000"/>
              </a:lnSpc>
              <a:spcBef>
                <a:spcPts val="0"/>
              </a:spcBef>
              <a:spcAft>
                <a:spcPts val="0"/>
              </a:spcAft>
              <a:buSzPts val="2400"/>
              <a:buFont typeface="Raleway"/>
              <a:buNone/>
              <a:defRPr sz="3850" b="1">
                <a:latin typeface="Raleway"/>
                <a:ea typeface="Raleway"/>
                <a:cs typeface="Raleway"/>
              </a:defRPr>
            </a:lvl9pPr>
          </a:lstStyle>
          <a:p>
            <a:pPr>
              <a:defRPr/>
            </a:pPr>
            <a:endParaRPr/>
          </a:p>
        </p:txBody>
      </p:sp>
      <p:sp>
        <p:nvSpPr>
          <p:cNvPr id="429267375" name="Google Shape;29;p5"/>
          <p:cNvSpPr txBox="1">
            <a:spLocks noGrp="1"/>
          </p:cNvSpPr>
          <p:nvPr>
            <p:ph type="subTitle" idx="4"/>
          </p:nvPr>
        </p:nvSpPr>
        <p:spPr bwMode="auto">
          <a:xfrm>
            <a:off x="6879059" y="3397160"/>
            <a:ext cx="4313280" cy="134016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400"/>
              <a:buFont typeface="Raleway"/>
              <a:buNone/>
              <a:defRPr sz="3200">
                <a:solidFill>
                  <a:schemeClr val="dk1"/>
                </a:solidFill>
                <a:latin typeface="Playfair Display Medium"/>
                <a:ea typeface="Playfair Display Medium"/>
                <a:cs typeface="Playfair Display Medium"/>
              </a:defRPr>
            </a:lvl1pPr>
            <a:lvl2pPr lvl="1" algn="ctr">
              <a:lnSpc>
                <a:spcPct val="100000"/>
              </a:lnSpc>
              <a:spcBef>
                <a:spcPts val="0"/>
              </a:spcBef>
              <a:spcAft>
                <a:spcPts val="0"/>
              </a:spcAft>
              <a:buSzPts val="2400"/>
              <a:buFont typeface="Raleway"/>
              <a:buNone/>
              <a:defRPr sz="3850" b="1">
                <a:latin typeface="Raleway"/>
                <a:ea typeface="Raleway"/>
                <a:cs typeface="Raleway"/>
              </a:defRPr>
            </a:lvl2pPr>
            <a:lvl3pPr lvl="2" algn="ctr">
              <a:lnSpc>
                <a:spcPct val="100000"/>
              </a:lnSpc>
              <a:spcBef>
                <a:spcPts val="0"/>
              </a:spcBef>
              <a:spcAft>
                <a:spcPts val="0"/>
              </a:spcAft>
              <a:buSzPts val="2400"/>
              <a:buFont typeface="Raleway"/>
              <a:buNone/>
              <a:defRPr sz="3850" b="1">
                <a:latin typeface="Raleway"/>
                <a:ea typeface="Raleway"/>
                <a:cs typeface="Raleway"/>
              </a:defRPr>
            </a:lvl3pPr>
            <a:lvl4pPr lvl="3" algn="ctr">
              <a:lnSpc>
                <a:spcPct val="100000"/>
              </a:lnSpc>
              <a:spcBef>
                <a:spcPts val="0"/>
              </a:spcBef>
              <a:spcAft>
                <a:spcPts val="0"/>
              </a:spcAft>
              <a:buSzPts val="2400"/>
              <a:buFont typeface="Raleway"/>
              <a:buNone/>
              <a:defRPr sz="3850" b="1">
                <a:latin typeface="Raleway"/>
                <a:ea typeface="Raleway"/>
                <a:cs typeface="Raleway"/>
              </a:defRPr>
            </a:lvl4pPr>
            <a:lvl5pPr lvl="4" algn="ctr">
              <a:lnSpc>
                <a:spcPct val="100000"/>
              </a:lnSpc>
              <a:spcBef>
                <a:spcPts val="0"/>
              </a:spcBef>
              <a:spcAft>
                <a:spcPts val="0"/>
              </a:spcAft>
              <a:buSzPts val="2400"/>
              <a:buFont typeface="Raleway"/>
              <a:buNone/>
              <a:defRPr sz="3850" b="1">
                <a:latin typeface="Raleway"/>
                <a:ea typeface="Raleway"/>
                <a:cs typeface="Raleway"/>
              </a:defRPr>
            </a:lvl5pPr>
            <a:lvl6pPr lvl="5" algn="ctr">
              <a:lnSpc>
                <a:spcPct val="100000"/>
              </a:lnSpc>
              <a:spcBef>
                <a:spcPts val="0"/>
              </a:spcBef>
              <a:spcAft>
                <a:spcPts val="0"/>
              </a:spcAft>
              <a:buSzPts val="2400"/>
              <a:buFont typeface="Raleway"/>
              <a:buNone/>
              <a:defRPr sz="3850" b="1">
                <a:latin typeface="Raleway"/>
                <a:ea typeface="Raleway"/>
                <a:cs typeface="Raleway"/>
              </a:defRPr>
            </a:lvl6pPr>
            <a:lvl7pPr lvl="6" algn="ctr">
              <a:lnSpc>
                <a:spcPct val="100000"/>
              </a:lnSpc>
              <a:spcBef>
                <a:spcPts val="0"/>
              </a:spcBef>
              <a:spcAft>
                <a:spcPts val="0"/>
              </a:spcAft>
              <a:buSzPts val="2400"/>
              <a:buFont typeface="Raleway"/>
              <a:buNone/>
              <a:defRPr sz="3850" b="1">
                <a:latin typeface="Raleway"/>
                <a:ea typeface="Raleway"/>
                <a:cs typeface="Raleway"/>
              </a:defRPr>
            </a:lvl7pPr>
            <a:lvl8pPr lvl="7" algn="ctr">
              <a:lnSpc>
                <a:spcPct val="100000"/>
              </a:lnSpc>
              <a:spcBef>
                <a:spcPts val="0"/>
              </a:spcBef>
              <a:spcAft>
                <a:spcPts val="0"/>
              </a:spcAft>
              <a:buSzPts val="2400"/>
              <a:buFont typeface="Raleway"/>
              <a:buNone/>
              <a:defRPr sz="3850" b="1">
                <a:latin typeface="Raleway"/>
                <a:ea typeface="Raleway"/>
                <a:cs typeface="Raleway"/>
              </a:defRPr>
            </a:lvl8pPr>
            <a:lvl9pPr lvl="8" algn="ctr">
              <a:lnSpc>
                <a:spcPct val="100000"/>
              </a:lnSpc>
              <a:spcBef>
                <a:spcPts val="0"/>
              </a:spcBef>
              <a:spcAft>
                <a:spcPts val="0"/>
              </a:spcAft>
              <a:buSzPts val="2400"/>
              <a:buFont typeface="Raleway"/>
              <a:buNone/>
              <a:defRPr sz="3850" b="1">
                <a:latin typeface="Raleway"/>
                <a:ea typeface="Raleway"/>
                <a:cs typeface="Raleway"/>
              </a:defRPr>
            </a:lvl9pPr>
          </a:lstStyle>
          <a:p>
            <a:pPr>
              <a:defRPr/>
            </a:pPr>
            <a:endParaRPr/>
          </a:p>
        </p:txBody>
      </p:sp>
      <p:cxnSp>
        <p:nvCxnSpPr>
          <p:cNvPr id="1900606372" name="Google Shape;30;p5"/>
          <p:cNvCxnSpPr/>
          <p:nvPr/>
        </p:nvCxnSpPr>
        <p:spPr bwMode="auto">
          <a:xfrm>
            <a:off x="11457680" y="484800"/>
            <a:ext cx="3325920" cy="0"/>
          </a:xfrm>
          <a:prstGeom prst="straightConnector1">
            <a:avLst/>
          </a:prstGeom>
          <a:noFill/>
          <a:ln w="9525" cap="flat" cmpd="sng">
            <a:solidFill>
              <a:schemeClr val="dk1"/>
            </a:solidFill>
            <a:prstDash val="solid"/>
            <a:round/>
            <a:headEnd type="none" w="med" len="med"/>
            <a:tailEnd type="none" w="med" len="med"/>
          </a:ln>
        </p:spPr>
      </p:cxnSp>
      <p:cxnSp>
        <p:nvCxnSpPr>
          <p:cNvPr id="616959792" name="Google Shape;31;p5"/>
          <p:cNvCxnSpPr/>
          <p:nvPr/>
        </p:nvCxnSpPr>
        <p:spPr bwMode="auto">
          <a:xfrm rot="10800000">
            <a:off x="14029799" y="-45299"/>
            <a:ext cx="0" cy="741168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Slide 1 master">
    <p:spTree>
      <p:nvGrpSpPr>
        <p:cNvPr id="1" name=""/>
        <p:cNvGrpSpPr/>
        <p:nvPr/>
      </p:nvGrpSpPr>
      <p:grpSpPr bwMode="auto">
        <a:xfrm>
          <a:off x="0" y="0"/>
          <a:ext cx="0" cy="0"/>
          <a:chOff x="0" y="0"/>
          <a:chExt cx="0" cy="0"/>
        </a:xfrm>
      </p:grpSpPr>
      <p:pic>
        <p:nvPicPr>
          <p:cNvPr id="467030909" name="Image 0" descr="preencoded.png"/>
          <p:cNvPicPr>
            <a:picLocks noChangeAspect="1"/>
          </p:cNvPicPr>
          <p:nvPr/>
        </p:nvPicPr>
        <p:blipFill>
          <a:blip r:embed="rId2"/>
          <a:stretch/>
        </p:blipFill>
        <p:spPr bwMode="auto">
          <a:xfrm>
            <a:off x="0" y="0"/>
            <a:ext cx="14630400" cy="8229600"/>
          </a:xfrm>
          <a:prstGeom prst="rect">
            <a:avLst/>
          </a:prstGeom>
        </p:spPr>
      </p:pic>
      <p:sp>
        <p:nvSpPr>
          <p:cNvPr id="1805081482"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sp>
        <p:nvSpPr>
          <p:cNvPr id="1593113739" name="Freeform 2"/>
          <p:cNvSpPr/>
          <p:nvPr userDrawn="1"/>
        </p:nvSpPr>
        <p:spPr bwMode="auto">
          <a:xfrm flipH="1">
            <a:off x="-1317006" y="-1831356"/>
            <a:ext cx="3662712" cy="3662712"/>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a:p>
        </p:txBody>
      </p:sp>
      <p:grpSp>
        <p:nvGrpSpPr>
          <p:cNvPr id="233690896" name="Group 4"/>
          <p:cNvGrpSpPr/>
          <p:nvPr userDrawn="1"/>
        </p:nvGrpSpPr>
        <p:grpSpPr bwMode="auto">
          <a:xfrm>
            <a:off x="-1034851" y="1020547"/>
            <a:ext cx="2272974" cy="2272974"/>
            <a:chOff x="0" y="0"/>
            <a:chExt cx="812800" cy="812800"/>
          </a:xfrm>
        </p:grpSpPr>
        <p:sp>
          <p:nvSpPr>
            <p:cNvPr id="4"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a:p>
          </p:txBody>
        </p:sp>
        <p:sp>
          <p:nvSpPr>
            <p:cNvPr id="5" name="TextBox 6"/>
            <p:cNvSpPr txBox="1"/>
            <p:nvPr/>
          </p:nvSpPr>
          <p:spPr bwMode="auto">
            <a:xfrm>
              <a:off x="76200" y="95250"/>
              <a:ext cx="660400" cy="641350"/>
            </a:xfrm>
            <a:prstGeom prst="rect">
              <a:avLst/>
            </a:prstGeom>
            <a:grpFill/>
            <a:ln>
              <a:noFill/>
            </a:ln>
          </p:spPr>
          <p:txBody>
            <a:bodyPr lIns="25401" tIns="25401" rIns="25401" bIns="25401" rtlCol="0" anchor="ctr"/>
            <a:lstStyle/>
            <a:p>
              <a:pPr algn="ctr">
                <a:lnSpc>
                  <a:spcPts val="1277"/>
                </a:lnSpc>
                <a:defRPr/>
              </a:pPr>
              <a:endParaRPr sz="550"/>
            </a:p>
          </p:txBody>
        </p:sp>
      </p:grpSp>
      <p:sp>
        <p:nvSpPr>
          <p:cNvPr id="625191651" name="Freeform 3"/>
          <p:cNvSpPr/>
          <p:nvPr userDrawn="1"/>
        </p:nvSpPr>
        <p:spPr bwMode="auto">
          <a:xfrm flipH="1">
            <a:off x="12284693" y="5902945"/>
            <a:ext cx="3662712" cy="3662712"/>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a:p>
        </p:txBody>
      </p:sp>
      <p:grpSp>
        <p:nvGrpSpPr>
          <p:cNvPr id="618614974" name="Group 4"/>
          <p:cNvGrpSpPr/>
          <p:nvPr userDrawn="1"/>
        </p:nvGrpSpPr>
        <p:grpSpPr bwMode="auto">
          <a:xfrm>
            <a:off x="12649399" y="4825999"/>
            <a:ext cx="1466651" cy="1566321"/>
            <a:chOff x="0" y="0"/>
            <a:chExt cx="812800" cy="812800"/>
          </a:xfrm>
        </p:grpSpPr>
        <p:sp>
          <p:nvSpPr>
            <p:cNvPr id="9"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a:p>
          </p:txBody>
        </p:sp>
        <p:sp>
          <p:nvSpPr>
            <p:cNvPr id="10" name="TextBox 6"/>
            <p:cNvSpPr txBox="1"/>
            <p:nvPr/>
          </p:nvSpPr>
          <p:spPr bwMode="auto">
            <a:xfrm>
              <a:off x="76200" y="95250"/>
              <a:ext cx="660400" cy="641350"/>
            </a:xfrm>
            <a:prstGeom prst="rect">
              <a:avLst/>
            </a:prstGeom>
            <a:grpFill/>
            <a:ln>
              <a:noFill/>
            </a:ln>
          </p:spPr>
          <p:txBody>
            <a:bodyPr lIns="25401" tIns="25401" rIns="25401" bIns="25401" rtlCol="0" anchor="ctr"/>
            <a:lstStyle/>
            <a:p>
              <a:pPr algn="ctr">
                <a:lnSpc>
                  <a:spcPts val="1277"/>
                </a:lnSpc>
                <a:defRPr/>
              </a:pPr>
              <a:endParaRPr sz="550"/>
            </a:p>
          </p:txBody>
        </p:sp>
      </p:grpSp>
      <p:sp>
        <p:nvSpPr>
          <p:cNvPr id="1770145789" name="TextBox 7"/>
          <p:cNvSpPr txBox="1"/>
          <p:nvPr userDrawn="1"/>
        </p:nvSpPr>
        <p:spPr bwMode="auto">
          <a:xfrm>
            <a:off x="3162167" y="2442621"/>
            <a:ext cx="8084491" cy="2954655"/>
          </a:xfrm>
          <a:prstGeom prst="rect">
            <a:avLst/>
          </a:prstGeom>
        </p:spPr>
        <p:txBody>
          <a:bodyPr wrap="square" lIns="0" tIns="0" rIns="0" bIns="0" rtlCol="0" anchor="t">
            <a:spAutoFit/>
          </a:bodyPr>
          <a:lstStyle/>
          <a:p>
            <a:pPr algn="ctr">
              <a:lnSpc>
                <a:spcPct val="100000"/>
              </a:lnSpc>
              <a:defRPr/>
            </a:pPr>
            <a:r>
              <a:rPr lang="en-US" sz="9600" b="1">
                <a:solidFill>
                  <a:srgbClr val="FCBF3E"/>
                </a:solidFill>
                <a:latin typeface="Marianne ExtraBold"/>
              </a:rPr>
              <a:t>ENJEUX DE LA RÉFORME</a:t>
            </a:r>
            <a:endParaRPr/>
          </a:p>
        </p:txBody>
      </p:sp>
      <p:pic>
        <p:nvPicPr>
          <p:cNvPr id="123065088" name="Image 11"/>
          <p:cNvPicPr>
            <a:picLocks noChangeAspect="1"/>
          </p:cNvPicPr>
          <p:nvPr userDrawn="1"/>
        </p:nvPicPr>
        <p:blipFill>
          <a:blip r:embed="rId4"/>
          <a:stretch/>
        </p:blipFill>
        <p:spPr bwMode="auto">
          <a:xfrm rot="268389">
            <a:off x="7067197" y="5989030"/>
            <a:ext cx="2314286" cy="27335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Slide 2 master">
    <p:spTree>
      <p:nvGrpSpPr>
        <p:cNvPr id="1" name=""/>
        <p:cNvGrpSpPr/>
        <p:nvPr/>
      </p:nvGrpSpPr>
      <p:grpSpPr bwMode="auto">
        <a:xfrm>
          <a:off x="0" y="0"/>
          <a:ext cx="0" cy="0"/>
          <a:chOff x="0" y="0"/>
          <a:chExt cx="0" cy="0"/>
        </a:xfrm>
      </p:grpSpPr>
      <p:pic>
        <p:nvPicPr>
          <p:cNvPr id="848518261" name="Image 0" descr="preencoded.png"/>
          <p:cNvPicPr>
            <a:picLocks noChangeAspect="1"/>
          </p:cNvPicPr>
          <p:nvPr/>
        </p:nvPicPr>
        <p:blipFill>
          <a:blip r:embed="rId2"/>
          <a:stretch/>
        </p:blipFill>
        <p:spPr bwMode="auto">
          <a:xfrm>
            <a:off x="0" y="0"/>
            <a:ext cx="14630400" cy="8229600"/>
          </a:xfrm>
          <a:prstGeom prst="rect">
            <a:avLst/>
          </a:prstGeom>
        </p:spPr>
      </p:pic>
      <p:sp>
        <p:nvSpPr>
          <p:cNvPr id="199754977"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1077433960"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lide 3 master">
    <p:spTree>
      <p:nvGrpSpPr>
        <p:cNvPr id="1" name=""/>
        <p:cNvGrpSpPr/>
        <p:nvPr/>
      </p:nvGrpSpPr>
      <p:grpSpPr bwMode="auto">
        <a:xfrm>
          <a:off x="0" y="0"/>
          <a:ext cx="0" cy="0"/>
          <a:chOff x="0" y="0"/>
          <a:chExt cx="0" cy="0"/>
        </a:xfrm>
      </p:grpSpPr>
      <p:pic>
        <p:nvPicPr>
          <p:cNvPr id="648262434" name="Image 0" descr="preencoded.png"/>
          <p:cNvPicPr>
            <a:picLocks noChangeAspect="1"/>
          </p:cNvPicPr>
          <p:nvPr/>
        </p:nvPicPr>
        <p:blipFill>
          <a:blip r:embed="rId2"/>
          <a:stretch/>
        </p:blipFill>
        <p:spPr bwMode="auto">
          <a:xfrm>
            <a:off x="0" y="0"/>
            <a:ext cx="14630400" cy="8229600"/>
          </a:xfrm>
          <a:prstGeom prst="rect">
            <a:avLst/>
          </a:prstGeom>
        </p:spPr>
      </p:pic>
      <p:sp>
        <p:nvSpPr>
          <p:cNvPr id="1206051393"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758280866"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Slide 4 master">
    <p:spTree>
      <p:nvGrpSpPr>
        <p:cNvPr id="1" name=""/>
        <p:cNvGrpSpPr/>
        <p:nvPr/>
      </p:nvGrpSpPr>
      <p:grpSpPr bwMode="auto">
        <a:xfrm>
          <a:off x="0" y="0"/>
          <a:ext cx="0" cy="0"/>
          <a:chOff x="0" y="0"/>
          <a:chExt cx="0" cy="0"/>
        </a:xfrm>
      </p:grpSpPr>
      <p:pic>
        <p:nvPicPr>
          <p:cNvPr id="1204086174" name="Image 0" descr="preencoded.png"/>
          <p:cNvPicPr>
            <a:picLocks noChangeAspect="1"/>
          </p:cNvPicPr>
          <p:nvPr/>
        </p:nvPicPr>
        <p:blipFill>
          <a:blip r:embed="rId2"/>
          <a:stretch/>
        </p:blipFill>
        <p:spPr bwMode="auto">
          <a:xfrm>
            <a:off x="0" y="0"/>
            <a:ext cx="14630400" cy="8229600"/>
          </a:xfrm>
          <a:prstGeom prst="rect">
            <a:avLst/>
          </a:prstGeom>
        </p:spPr>
      </p:pic>
      <p:sp>
        <p:nvSpPr>
          <p:cNvPr id="715288775"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1564536886"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Slide 5 master">
    <p:spTree>
      <p:nvGrpSpPr>
        <p:cNvPr id="1" name=""/>
        <p:cNvGrpSpPr/>
        <p:nvPr/>
      </p:nvGrpSpPr>
      <p:grpSpPr bwMode="auto">
        <a:xfrm>
          <a:off x="0" y="0"/>
          <a:ext cx="0" cy="0"/>
          <a:chOff x="0" y="0"/>
          <a:chExt cx="0" cy="0"/>
        </a:xfrm>
      </p:grpSpPr>
      <p:pic>
        <p:nvPicPr>
          <p:cNvPr id="38170615" name="Image 0" descr="preencoded.png"/>
          <p:cNvPicPr>
            <a:picLocks noChangeAspect="1"/>
          </p:cNvPicPr>
          <p:nvPr/>
        </p:nvPicPr>
        <p:blipFill>
          <a:blip r:embed="rId2"/>
          <a:stretch/>
        </p:blipFill>
        <p:spPr bwMode="auto">
          <a:xfrm>
            <a:off x="0" y="0"/>
            <a:ext cx="14630400" cy="8229600"/>
          </a:xfrm>
          <a:prstGeom prst="rect">
            <a:avLst/>
          </a:prstGeom>
        </p:spPr>
      </p:pic>
      <p:sp>
        <p:nvSpPr>
          <p:cNvPr id="1260088025"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757949800"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Slide 6 master">
    <p:spTree>
      <p:nvGrpSpPr>
        <p:cNvPr id="1" name=""/>
        <p:cNvGrpSpPr/>
        <p:nvPr/>
      </p:nvGrpSpPr>
      <p:grpSpPr bwMode="auto">
        <a:xfrm>
          <a:off x="0" y="0"/>
          <a:ext cx="0" cy="0"/>
          <a:chOff x="0" y="0"/>
          <a:chExt cx="0" cy="0"/>
        </a:xfrm>
      </p:grpSpPr>
      <p:pic>
        <p:nvPicPr>
          <p:cNvPr id="1845402943" name="Image 0" descr="preencoded.png"/>
          <p:cNvPicPr>
            <a:picLocks noChangeAspect="1"/>
          </p:cNvPicPr>
          <p:nvPr/>
        </p:nvPicPr>
        <p:blipFill>
          <a:blip r:embed="rId2"/>
          <a:stretch/>
        </p:blipFill>
        <p:spPr bwMode="auto">
          <a:xfrm>
            <a:off x="0" y="0"/>
            <a:ext cx="14630400" cy="8229600"/>
          </a:xfrm>
          <a:prstGeom prst="rect">
            <a:avLst/>
          </a:prstGeom>
        </p:spPr>
      </p:pic>
      <p:sp>
        <p:nvSpPr>
          <p:cNvPr id="751208191"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701302522"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lide 7 master">
    <p:spTree>
      <p:nvGrpSpPr>
        <p:cNvPr id="1" name=""/>
        <p:cNvGrpSpPr/>
        <p:nvPr/>
      </p:nvGrpSpPr>
      <p:grpSpPr bwMode="auto">
        <a:xfrm>
          <a:off x="0" y="0"/>
          <a:ext cx="0" cy="0"/>
          <a:chOff x="0" y="0"/>
          <a:chExt cx="0" cy="0"/>
        </a:xfrm>
      </p:grpSpPr>
      <p:pic>
        <p:nvPicPr>
          <p:cNvPr id="104266984" name="Image 0" descr="preencoded.png"/>
          <p:cNvPicPr>
            <a:picLocks noChangeAspect="1"/>
          </p:cNvPicPr>
          <p:nvPr/>
        </p:nvPicPr>
        <p:blipFill>
          <a:blip r:embed="rId2"/>
          <a:stretch/>
        </p:blipFill>
        <p:spPr bwMode="auto">
          <a:xfrm>
            <a:off x="0" y="0"/>
            <a:ext cx="14630400" cy="8229600"/>
          </a:xfrm>
          <a:prstGeom prst="rect">
            <a:avLst/>
          </a:prstGeom>
        </p:spPr>
      </p:pic>
      <p:sp>
        <p:nvSpPr>
          <p:cNvPr id="207418727"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2132488049"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lide 8 master">
    <p:spTree>
      <p:nvGrpSpPr>
        <p:cNvPr id="1" name=""/>
        <p:cNvGrpSpPr/>
        <p:nvPr/>
      </p:nvGrpSpPr>
      <p:grpSpPr bwMode="auto">
        <a:xfrm>
          <a:off x="0" y="0"/>
          <a:ext cx="0" cy="0"/>
          <a:chOff x="0" y="0"/>
          <a:chExt cx="0" cy="0"/>
        </a:xfrm>
      </p:grpSpPr>
      <p:pic>
        <p:nvPicPr>
          <p:cNvPr id="191989365" name="Image 0" descr="preencoded.png"/>
          <p:cNvPicPr>
            <a:picLocks noChangeAspect="1"/>
          </p:cNvPicPr>
          <p:nvPr/>
        </p:nvPicPr>
        <p:blipFill>
          <a:blip r:embed="rId2"/>
          <a:stretch/>
        </p:blipFill>
        <p:spPr bwMode="auto">
          <a:xfrm>
            <a:off x="0" y="0"/>
            <a:ext cx="14630400" cy="8229600"/>
          </a:xfrm>
          <a:prstGeom prst="rect">
            <a:avLst/>
          </a:prstGeom>
        </p:spPr>
      </p:pic>
      <p:sp>
        <p:nvSpPr>
          <p:cNvPr id="1639008957" name="Shape 0"/>
          <p:cNvSpPr/>
          <p:nvPr/>
        </p:nvSpPr>
        <p:spPr bwMode="auto">
          <a:xfrm>
            <a:off x="0" y="0"/>
            <a:ext cx="14630400" cy="8229600"/>
          </a:xfrm>
          <a:prstGeom prst="rect">
            <a:avLst/>
          </a:prstGeom>
          <a:solidFill>
            <a:srgbClr val="FFFFFF">
              <a:alpha val="95000"/>
            </a:srgbClr>
          </a:solidFill>
          <a:ln/>
        </p:spPr>
        <p:txBody>
          <a:bodyPr/>
          <a:lstStyle/>
          <a:p>
            <a:pPr>
              <a:defRPr/>
            </a:pPr>
            <a:endParaRPr lang="fr-FR"/>
          </a:p>
        </p:txBody>
      </p:sp>
      <p:pic>
        <p:nvPicPr>
          <p:cNvPr id="1098214604" name="Image 1" descr="preencoded.png">
            <a:hlinkClick r:id="rId3"/>
          </p:cNvPr>
          <p:cNvPicPr>
            <a:picLocks noChangeAspect="1"/>
          </p:cNvPicPr>
          <p:nvPr/>
        </p:nvPicPr>
        <p:blipFill>
          <a:blip r:embed="rId4"/>
          <a:stretch/>
        </p:blipFill>
        <p:spPr bwMode="auto">
          <a:xfrm>
            <a:off x="12839214" y="7749539"/>
            <a:ext cx="1722604"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ac-versailles.fr/"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voie-professionnelle.ac-versailles.fr/"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1733231637" name="Freeform 5"/>
          <p:cNvSpPr/>
          <p:nvPr userDrawn="1"/>
        </p:nvSpPr>
        <p:spPr bwMode="auto">
          <a:xfrm>
            <a:off x="-785992" y="6991351"/>
            <a:ext cx="1911854" cy="1911854"/>
          </a:xfrm>
          <a:custGeom>
            <a:avLst/>
            <a:gdLst/>
            <a:ahLst/>
            <a:cxnLst/>
            <a:rect l="l" t="t" r="r" b="b"/>
            <a:pathLst>
              <a:path w="3823708" h="3823708" extrusionOk="0">
                <a:moveTo>
                  <a:pt x="0" y="0"/>
                </a:moveTo>
                <a:lnTo>
                  <a:pt x="3823708" y="0"/>
                </a:lnTo>
                <a:lnTo>
                  <a:pt x="3823708" y="3823707"/>
                </a:lnTo>
                <a:lnTo>
                  <a:pt x="0" y="3823707"/>
                </a:lnTo>
                <a:lnTo>
                  <a:pt x="0" y="0"/>
                </a:lnTo>
                <a:close/>
              </a:path>
            </a:pathLst>
          </a:custGeom>
          <a:blipFill>
            <a:blip r:embed="rId19"/>
            <a:stretch/>
          </a:blipFill>
        </p:spPr>
        <p:txBody>
          <a:bodyPr/>
          <a:lstStyle/>
          <a:p>
            <a:pPr>
              <a:defRPr/>
            </a:pPr>
            <a:endParaRPr lang="fr-FR"/>
          </a:p>
        </p:txBody>
      </p:sp>
      <p:sp>
        <p:nvSpPr>
          <p:cNvPr id="1716161899" name="Freeform 6"/>
          <p:cNvSpPr/>
          <p:nvPr userDrawn="1"/>
        </p:nvSpPr>
        <p:spPr bwMode="auto">
          <a:xfrm flipH="1">
            <a:off x="12966700" y="-911927"/>
            <a:ext cx="1961208" cy="2054813"/>
          </a:xfrm>
          <a:custGeom>
            <a:avLst/>
            <a:gdLst/>
            <a:ahLst/>
            <a:cxnLst/>
            <a:rect l="l" t="t" r="r" b="b"/>
            <a:pathLst>
              <a:path w="7289372" h="7289372" extrusionOk="0">
                <a:moveTo>
                  <a:pt x="7289371" y="0"/>
                </a:moveTo>
                <a:lnTo>
                  <a:pt x="0" y="0"/>
                </a:lnTo>
                <a:lnTo>
                  <a:pt x="0" y="7289372"/>
                </a:lnTo>
                <a:lnTo>
                  <a:pt x="7289371" y="7289372"/>
                </a:lnTo>
                <a:lnTo>
                  <a:pt x="7289371" y="0"/>
                </a:lnTo>
                <a:close/>
              </a:path>
            </a:pathLst>
          </a:custGeom>
          <a:blipFill>
            <a:blip r:embed="rId19"/>
            <a:stretch/>
          </a:blipFill>
        </p:spPr>
        <p:txBody>
          <a:bodyPr/>
          <a:lstStyle/>
          <a:p>
            <a:pPr>
              <a:defRPr/>
            </a:pPr>
            <a:endParaRPr lang="fr-FR"/>
          </a:p>
        </p:txBody>
      </p:sp>
      <p:grpSp>
        <p:nvGrpSpPr>
          <p:cNvPr id="1643364834" name="Group 7"/>
          <p:cNvGrpSpPr/>
          <p:nvPr userDrawn="1"/>
        </p:nvGrpSpPr>
        <p:grpSpPr bwMode="auto">
          <a:xfrm>
            <a:off x="12849908" y="6723884"/>
            <a:ext cx="3011432" cy="3011432"/>
            <a:chOff x="0" y="0"/>
            <a:chExt cx="812800" cy="812800"/>
          </a:xfrm>
        </p:grpSpPr>
        <p:sp>
          <p:nvSpPr>
            <p:cNvPr id="5" name="Freeform 8"/>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A39D"/>
            </a:solidFill>
          </p:spPr>
          <p:txBody>
            <a:bodyPr/>
            <a:lstStyle/>
            <a:p>
              <a:pPr>
                <a:defRPr/>
              </a:pPr>
              <a:endParaRPr lang="fr-FR"/>
            </a:p>
          </p:txBody>
        </p:sp>
        <p:sp>
          <p:nvSpPr>
            <p:cNvPr id="6" name="TextBox 9"/>
            <p:cNvSpPr txBox="1"/>
            <p:nvPr/>
          </p:nvSpPr>
          <p:spPr bwMode="auto">
            <a:xfrm>
              <a:off x="76200" y="95250"/>
              <a:ext cx="660400" cy="641350"/>
            </a:xfrm>
            <a:prstGeom prst="rect">
              <a:avLst/>
            </a:prstGeom>
            <a:grpFill/>
          </p:spPr>
          <p:txBody>
            <a:bodyPr lIns="25401" tIns="25401" rIns="25401" bIns="25401" rtlCol="0" anchor="ctr"/>
            <a:lstStyle/>
            <a:p>
              <a:pPr algn="ctr">
                <a:lnSpc>
                  <a:spcPts val="1277"/>
                </a:lnSpc>
                <a:defRPr/>
              </a:pPr>
              <a:endParaRPr sz="550"/>
            </a:p>
          </p:txBody>
        </p:sp>
      </p:grpSp>
      <p:sp>
        <p:nvSpPr>
          <p:cNvPr id="822579960" name="Freeform 10">
            <a:hlinkClick r:id="rId20"/>
          </p:cNvPr>
          <p:cNvSpPr/>
          <p:nvPr userDrawn="1"/>
        </p:nvSpPr>
        <p:spPr bwMode="auto">
          <a:xfrm>
            <a:off x="90813" y="4465"/>
            <a:ext cx="3182865" cy="2276841"/>
          </a:xfrm>
          <a:custGeom>
            <a:avLst/>
            <a:gdLst/>
            <a:ahLst/>
            <a:cxnLst/>
            <a:rect l="l" t="t" r="r" b="b"/>
            <a:pathLst>
              <a:path w="2829813" h="2178078" extrusionOk="0">
                <a:moveTo>
                  <a:pt x="0" y="0"/>
                </a:moveTo>
                <a:lnTo>
                  <a:pt x="2829813" y="0"/>
                </a:lnTo>
                <a:lnTo>
                  <a:pt x="2829813" y="2178078"/>
                </a:lnTo>
                <a:lnTo>
                  <a:pt x="0" y="2178078"/>
                </a:lnTo>
                <a:lnTo>
                  <a:pt x="0" y="0"/>
                </a:lnTo>
                <a:close/>
              </a:path>
            </a:pathLst>
          </a:custGeom>
          <a:blipFill>
            <a:blip r:embed="rId21"/>
            <a:stretch/>
          </a:blipFill>
        </p:spPr>
        <p:txBody>
          <a:bodyPr/>
          <a:lstStyle/>
          <a:p>
            <a:pPr>
              <a:defRPr/>
            </a:pPr>
            <a:endParaRPr lang="fr-FR"/>
          </a:p>
        </p:txBody>
      </p:sp>
      <p:sp>
        <p:nvSpPr>
          <p:cNvPr id="1492282675" name="Freeform 12">
            <a:hlinkClick r:id="rId22"/>
          </p:cNvPr>
          <p:cNvSpPr/>
          <p:nvPr userDrawn="1"/>
        </p:nvSpPr>
        <p:spPr bwMode="auto">
          <a:xfrm>
            <a:off x="13124684" y="6896100"/>
            <a:ext cx="1505716" cy="1132433"/>
          </a:xfrm>
          <a:custGeom>
            <a:avLst/>
            <a:gdLst/>
            <a:ahLst/>
            <a:cxnLst/>
            <a:rect l="l" t="t" r="r" b="b"/>
            <a:pathLst>
              <a:path w="3895610" h="2920677" extrusionOk="0">
                <a:moveTo>
                  <a:pt x="0" y="0"/>
                </a:moveTo>
                <a:lnTo>
                  <a:pt x="3895611" y="0"/>
                </a:lnTo>
                <a:lnTo>
                  <a:pt x="3895611" y="2920677"/>
                </a:lnTo>
                <a:lnTo>
                  <a:pt x="0" y="2920677"/>
                </a:lnTo>
                <a:lnTo>
                  <a:pt x="0" y="0"/>
                </a:lnTo>
                <a:close/>
              </a:path>
            </a:pathLst>
          </a:custGeom>
          <a:blipFill>
            <a:blip r:embed="rId23"/>
            <a:stretch/>
          </a:blipFill>
        </p:spPr>
        <p:txBody>
          <a:bodyPr/>
          <a:lstStyle/>
          <a:p>
            <a:pPr>
              <a:defRPr/>
            </a:pPr>
            <a:endParaRPr lang="fr-FR"/>
          </a:p>
        </p:txBody>
      </p:sp>
      <p:grpSp>
        <p:nvGrpSpPr>
          <p:cNvPr id="2087382105" name="Group 2"/>
          <p:cNvGrpSpPr/>
          <p:nvPr userDrawn="1"/>
        </p:nvGrpSpPr>
        <p:grpSpPr bwMode="auto">
          <a:xfrm>
            <a:off x="13124684" y="621343"/>
            <a:ext cx="1043084" cy="1043084"/>
            <a:chOff x="0" y="0"/>
            <a:chExt cx="812800" cy="812800"/>
          </a:xfrm>
        </p:grpSpPr>
        <p:sp>
          <p:nvSpPr>
            <p:cNvPr id="10" name="Freeform 3"/>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F3E"/>
            </a:solidFill>
          </p:spPr>
          <p:txBody>
            <a:bodyPr/>
            <a:lstStyle/>
            <a:p>
              <a:pPr>
                <a:defRPr/>
              </a:pPr>
              <a:endParaRPr lang="fr-FR"/>
            </a:p>
          </p:txBody>
        </p:sp>
        <p:sp>
          <p:nvSpPr>
            <p:cNvPr id="11" name="TextBox 4"/>
            <p:cNvSpPr txBox="1"/>
            <p:nvPr/>
          </p:nvSpPr>
          <p:spPr bwMode="auto">
            <a:xfrm>
              <a:off x="76200" y="95250"/>
              <a:ext cx="660400" cy="641350"/>
            </a:xfrm>
            <a:prstGeom prst="rect">
              <a:avLst/>
            </a:prstGeom>
            <a:grpFill/>
          </p:spPr>
          <p:txBody>
            <a:bodyPr lIns="25401" tIns="25401" rIns="25401" bIns="25401" rtlCol="0" anchor="ctr"/>
            <a:lstStyle/>
            <a:p>
              <a:pPr algn="ctr">
                <a:lnSpc>
                  <a:spcPts val="1277"/>
                </a:lnSpc>
                <a:defRPr/>
              </a:pPr>
              <a:endParaRPr sz="550"/>
            </a:p>
          </p:txBody>
        </p:sp>
      </p:grpSp>
      <p:sp>
        <p:nvSpPr>
          <p:cNvPr id="2145211488" name="Espace réservé du pied de page 7"/>
          <p:cNvSpPr>
            <a:spLocks noGrp="1"/>
          </p:cNvSpPr>
          <p:nvPr>
            <p:ph type="ftr" sz="quarter" idx="3"/>
          </p:nvPr>
        </p:nvSpPr>
        <p:spPr bwMode="auto">
          <a:xfrm>
            <a:off x="8183864" y="7952333"/>
            <a:ext cx="5983905" cy="554410"/>
          </a:xfrm>
        </p:spPr>
        <p:txBody>
          <a:bodyPr/>
          <a:lstStyle>
            <a:lvl1pPr algn="r">
              <a:defRPr sz="1400"/>
            </a:lvl1pPr>
          </a:lstStyle>
          <a:p>
            <a:pPr>
              <a:defRPr/>
            </a:pPr>
            <a:r>
              <a:rPr lang="fr-FR"/>
              <a:t>Webinaire Académie de Versailles – 20 janvier 2026</a:t>
            </a:r>
            <a:endParaRPr lang="fr-FR" sz="12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oie-professionnelle.ac-versailles.fr/"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view.genially.com/67ebaf2d5beba1c903b76e53/interactive-content-plateforme-avenirs"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hyperlink" Target="https://www.onisep.fr/avenir-s/accompagner-les-eleves/ressources/encourager-vos-eleves-a-decouvrir-les-competences-a-s-orienter-et-du-xxi-siecle/le-referentiel-des-competences-a-s-orienter-au-college" TargetMode="External"/><Relationship Id="rId3" Type="http://schemas.openxmlformats.org/officeDocument/2006/relationships/image" Target="../media/image35.png"/><Relationship Id="rId7" Type="http://schemas.openxmlformats.org/officeDocument/2006/relationships/hyperlink" Target="https://eduscol.education.fr/document/66066/download"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s://eduscol.education.fr/4234/des-ressources-pour-le-plan-avenir" TargetMode="External"/><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40.jp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40.jp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hyperlink" Target="https://prezi.com/view/FdookHU1G9KOjTCMxPY8/?referral_token=__uIXZlnB3F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digipad.app/p/982644/01a4ee85b76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59.em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66.jpg"/><Relationship Id="rId2" Type="http://schemas.openxmlformats.org/officeDocument/2006/relationships/slideLayout" Target="../slideLayouts/slideLayout15.xml"/><Relationship Id="rId1" Type="http://schemas.openxmlformats.org/officeDocument/2006/relationships/video" Target="TXNeluSUlpc?feature=oembed" TargetMode="Externa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gif"/></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61.gif"/><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hyperlink" Target="https://eduscol.education.fr/4234/des-ressources-pour-le-plan-avenir" TargetMode="External"/><Relationship Id="rId3" Type="http://schemas.openxmlformats.org/officeDocument/2006/relationships/hyperlink" Target="https://www.education.gouv.fr/bo/2025/Hebdo48/MENE2535318N" TargetMode="External"/><Relationship Id="rId7" Type="http://schemas.openxmlformats.org/officeDocument/2006/relationships/hyperlink" Target="https://www.education.gouv.fr/bo/2025/Hebdo27/MENE2519127N"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hyperlink" Target="https://eduscol.education.fr/658/soutien-au-parcours-en-baccalaureat-professionnel" TargetMode="External"/><Relationship Id="rId5" Type="http://schemas.openxmlformats.org/officeDocument/2006/relationships/hyperlink" Target="https://www.education.gouv.fr/bo/2025/Hebdo48/MENE2535281N" TargetMode="External"/><Relationship Id="rId4" Type="http://schemas.openxmlformats.org/officeDocument/2006/relationships/hyperlink" Target="https://eduscol.education.fr/3215/le-parcours-personnalise-en-terminale-professionnelle" TargetMode="External"/><Relationship Id="rId9" Type="http://schemas.openxmlformats.org/officeDocument/2006/relationships/hyperlink" Target="https://www.education.gouv.fr/bo/2023/Hebdo29/MENE2315401C"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eduscol.education.fr/media/69177/download?attachment" TargetMode="External"/><Relationship Id="rId3" Type="http://schemas.openxmlformats.org/officeDocument/2006/relationships/hyperlink" Target="https://eduscol.education.fr/658/soutien-au-parcours-en-baccalaureat-professionnel" TargetMode="External"/><Relationship Id="rId7" Type="http://schemas.openxmlformats.org/officeDocument/2006/relationships/hyperlink" Target="https://eduscol.education.fr/document/69184/download" TargetMode="External"/><Relationship Id="rId12"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hyperlink" Target="https://eduscol.education.fr/document/69187/download" TargetMode="External"/><Relationship Id="rId11" Type="http://schemas.openxmlformats.org/officeDocument/2006/relationships/hyperlink" Target="https://eduscol.education.fr/document/58461/download" TargetMode="External"/><Relationship Id="rId5" Type="http://schemas.openxmlformats.org/officeDocument/2006/relationships/hyperlink" Target="https://eduscol.education.fr/document/69190/download" TargetMode="External"/><Relationship Id="rId10" Type="http://schemas.openxmlformats.org/officeDocument/2006/relationships/hyperlink" Target="https://eduscol.education.fr/media/69171/download?attachment" TargetMode="External"/><Relationship Id="rId4" Type="http://schemas.openxmlformats.org/officeDocument/2006/relationships/hyperlink" Target="https://eduscol.education.fr/document/68832/download" TargetMode="External"/><Relationship Id="rId9" Type="http://schemas.openxmlformats.org/officeDocument/2006/relationships/hyperlink" Target="https://eduscol.education.fr/media/69174/download?attachmen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8804527" name="ZoneTexte 1"/>
          <p:cNvSpPr txBox="1"/>
          <p:nvPr/>
        </p:nvSpPr>
        <p:spPr bwMode="auto">
          <a:xfrm>
            <a:off x="685798" y="2753830"/>
            <a:ext cx="13258800" cy="1754326"/>
          </a:xfrm>
          <a:prstGeom prst="rect">
            <a:avLst/>
          </a:prstGeom>
          <a:noFill/>
        </p:spPr>
        <p:txBody>
          <a:bodyPr wrap="square" rtlCol="0">
            <a:spAutoFit/>
          </a:bodyPr>
          <a:lstStyle/>
          <a:p>
            <a:pPr algn="ctr">
              <a:defRPr/>
            </a:pPr>
            <a:r>
              <a:rPr lang="fr-FR" sz="5400" b="1">
                <a:solidFill>
                  <a:schemeClr val="accent1">
                    <a:lumMod val="50000"/>
                  </a:schemeClr>
                </a:solidFill>
                <a:latin typeface="Marianne"/>
              </a:rPr>
              <a:t>Le parcours personnalisé de Terminale : une approche globale</a:t>
            </a:r>
            <a:endParaRPr sz="2000">
              <a:latin typeface="Marianne"/>
            </a:endParaRPr>
          </a:p>
        </p:txBody>
      </p:sp>
      <p:sp>
        <p:nvSpPr>
          <p:cNvPr id="561886912" name="Espace réservé du pied de page 7"/>
          <p:cNvSpPr>
            <a:spLocks noGrp="1"/>
          </p:cNvSpPr>
          <p:nvPr>
            <p:ph type="ftr" sz="quarter" idx="11"/>
          </p:nvPr>
        </p:nvSpPr>
        <p:spPr bwMode="auto">
          <a:xfrm>
            <a:off x="8202421" y="7675190"/>
            <a:ext cx="5983905" cy="554410"/>
          </a:xfrm>
        </p:spPr>
        <p:txBody>
          <a:bodyPr/>
          <a:lstStyle/>
          <a:p>
            <a:pPr>
              <a:defRPr/>
            </a:pPr>
            <a:r>
              <a:rPr lang="fr-FR" sz="2000"/>
              <a:t>Webinaire Académie de Versailles – 20 janvier 2026</a:t>
            </a:r>
            <a:endParaRPr/>
          </a:p>
        </p:txBody>
      </p:sp>
      <p:sp>
        <p:nvSpPr>
          <p:cNvPr id="1692665891" name="TextBox 11"/>
          <p:cNvSpPr txBox="1"/>
          <p:nvPr/>
        </p:nvSpPr>
        <p:spPr bwMode="auto">
          <a:xfrm>
            <a:off x="5554456" y="6327549"/>
            <a:ext cx="3521485" cy="276999"/>
          </a:xfrm>
          <a:prstGeom prst="rect">
            <a:avLst/>
          </a:prstGeom>
        </p:spPr>
        <p:txBody>
          <a:bodyPr wrap="square" lIns="0" tIns="0" rIns="0" bIns="0" rtlCol="0" anchor="t">
            <a:spAutoFit/>
          </a:bodyPr>
          <a:lstStyle/>
          <a:p>
            <a:pPr algn="ctr">
              <a:defRPr/>
            </a:pPr>
            <a:r>
              <a:rPr lang="fr-FR" u="sng">
                <a:solidFill>
                  <a:schemeClr val="tx1">
                    <a:lumMod val="75000"/>
                    <a:lumOff val="25000"/>
                  </a:schemeClr>
                </a:solidFill>
                <a:ea typeface="+mn-lt"/>
                <a:cs typeface="+mn-lt"/>
                <a:hlinkClick r:id="rId3" tooltip="https://voie-professionnelle.ac-versailles.fr/"/>
              </a:rPr>
              <a:t>voie-professionnelle.ac-versailles.fr</a:t>
            </a:r>
            <a:endParaRPr lang="fr-FR" sz="2000">
              <a:solidFill>
                <a:schemeClr val="tx1">
                  <a:lumMod val="75000"/>
                  <a:lumOff val="25000"/>
                </a:schemeClr>
              </a:solidFill>
              <a:cs typeface="Calibri"/>
            </a:endParaRPr>
          </a:p>
        </p:txBody>
      </p:sp>
      <p:pic>
        <p:nvPicPr>
          <p:cNvPr id="1666360986" name="Image 2" descr="Une image contenant logo, croquis, clipart, Graphique&#10;&#10;Description générée automatiquement">
            <a:hlinkClick r:id="rId3"/>
          </p:cNvPr>
          <p:cNvPicPr>
            <a:picLocks noChangeAspect="1"/>
          </p:cNvPicPr>
          <p:nvPr/>
        </p:nvPicPr>
        <p:blipFill>
          <a:blip r:embed="rId4"/>
          <a:stretch/>
        </p:blipFill>
        <p:spPr bwMode="auto">
          <a:xfrm>
            <a:off x="8895289" y="6244490"/>
            <a:ext cx="717177" cy="72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6015747" name="Image 1938131504"/>
          <p:cNvPicPr>
            <a:picLocks noChangeAspect="1"/>
          </p:cNvPicPr>
          <p:nvPr/>
        </p:nvPicPr>
        <p:blipFill>
          <a:blip r:embed="rId3"/>
          <a:stretch/>
        </p:blipFill>
        <p:spPr bwMode="auto">
          <a:xfrm>
            <a:off x="1179157" y="2575106"/>
            <a:ext cx="2859314" cy="2859314"/>
          </a:xfrm>
          <a:prstGeom prst="rect">
            <a:avLst/>
          </a:prstGeom>
        </p:spPr>
      </p:pic>
      <p:sp>
        <p:nvSpPr>
          <p:cNvPr id="1552110956" name=" 1912647931"/>
          <p:cNvSpPr/>
          <p:nvPr/>
        </p:nvSpPr>
        <p:spPr bwMode="auto">
          <a:xfrm>
            <a:off x="4634317" y="4533078"/>
            <a:ext cx="9195982" cy="1225296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indent="0" algn="l">
              <a:lnSpc>
                <a:spcPct val="100000"/>
              </a:lnSpc>
              <a:spcBef>
                <a:spcPts val="0"/>
              </a:spcBef>
              <a:spcAft>
                <a:spcPts val="0"/>
              </a:spcAft>
              <a:defRPr/>
            </a:pPr>
            <a:r>
              <a:rPr lang="fr-FR" sz="3200" b="1" i="0" u="none" strike="noStrike" cap="none" spc="0">
                <a:solidFill>
                  <a:schemeClr val="tx2"/>
                </a:solidFill>
                <a:latin typeface="Arial"/>
                <a:ea typeface="Arial"/>
                <a:cs typeface="Arial"/>
              </a:rPr>
              <a:t>Pourtant, les résultats du baccalauréat ne sont pas dégradés : la réussite reste stable voire en légère amélioration, montrant la résilience des équipes et des élèves.</a:t>
            </a:r>
            <a:endParaRPr sz="3200" b="1">
              <a:solidFill>
                <a:schemeClr val="tx2"/>
              </a:solidFill>
            </a:endParaRPr>
          </a:p>
        </p:txBody>
      </p:sp>
      <p:sp>
        <p:nvSpPr>
          <p:cNvPr id="424519397" name=" 2046745234"/>
          <p:cNvSpPr/>
          <p:nvPr/>
        </p:nvSpPr>
        <p:spPr bwMode="auto">
          <a:xfrm>
            <a:off x="5197361" y="383814"/>
            <a:ext cx="6891316" cy="457200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FR" sz="4400" b="1" i="0" u="none">
                <a:solidFill>
                  <a:schemeClr val="tx2"/>
                </a:solidFill>
                <a:latin typeface="Marianne"/>
                <a:ea typeface="Arial"/>
                <a:cs typeface="Arial"/>
              </a:rPr>
              <a:t>Absentéisme </a:t>
            </a:r>
            <a:r>
              <a:rPr lang="fr-FR" sz="4400" b="1">
                <a:solidFill>
                  <a:schemeClr val="tx2"/>
                </a:solidFill>
                <a:latin typeface="Marianne"/>
                <a:ea typeface="Arial"/>
                <a:cs typeface="Arial"/>
              </a:rPr>
              <a:t>Important</a:t>
            </a:r>
            <a:endParaRPr lang="fr-FR" sz="4400" b="1">
              <a:solidFill>
                <a:schemeClr val="tx2"/>
              </a:solidFill>
              <a:latin typeface="Marianne"/>
            </a:endParaRPr>
          </a:p>
        </p:txBody>
      </p:sp>
      <p:sp>
        <p:nvSpPr>
          <p:cNvPr id="1848986189" name=" 1580630801"/>
          <p:cNvSpPr/>
          <p:nvPr/>
        </p:nvSpPr>
        <p:spPr bwMode="auto">
          <a:xfrm>
            <a:off x="4038471" y="2321286"/>
            <a:ext cx="10065163" cy="6400800"/>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fr-FR" sz="3200" b="0" i="0" u="none">
                <a:solidFill>
                  <a:schemeClr val="tx2"/>
                </a:solidFill>
                <a:latin typeface="Arial"/>
                <a:ea typeface="Arial"/>
                <a:cs typeface="Arial"/>
              </a:rPr>
              <a:t>Taux moyen d'absentéisme pendant le parcours différencié selon l'enquête DGESCO</a:t>
            </a:r>
            <a:endParaRPr lang="fr-FR" sz="320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93632242" name="Text 0"/>
          <p:cNvSpPr/>
          <p:nvPr/>
        </p:nvSpPr>
        <p:spPr bwMode="auto">
          <a:xfrm>
            <a:off x="3038964" y="307477"/>
            <a:ext cx="8021760" cy="1048049"/>
          </a:xfrm>
          <a:prstGeom prst="rect">
            <a:avLst/>
          </a:prstGeom>
          <a:noFill/>
          <a:ln/>
        </p:spPr>
        <p:txBody>
          <a:bodyPr wrap="square" lIns="0" tIns="0" rIns="0" bIns="0" rtlCol="0" anchor="t"/>
          <a:lstStyle/>
          <a:p>
            <a:pPr marL="0" indent="0" algn="ctr">
              <a:lnSpc>
                <a:spcPts val="5549"/>
              </a:lnSpc>
              <a:buNone/>
              <a:defRPr/>
            </a:pPr>
            <a:r>
              <a:rPr lang="en-US" sz="4450" b="1" dirty="0">
                <a:solidFill>
                  <a:schemeClr val="tx2"/>
                </a:solidFill>
                <a:latin typeface="Marianne"/>
                <a:ea typeface="Kanit Light"/>
                <a:cs typeface="Kanit Light"/>
              </a:rPr>
              <a:t>Parcours Personnalisé</a:t>
            </a:r>
            <a:endParaRPr dirty="0"/>
          </a:p>
        </p:txBody>
      </p:sp>
      <p:sp>
        <p:nvSpPr>
          <p:cNvPr id="1166903885" name="Shape 1"/>
          <p:cNvSpPr/>
          <p:nvPr/>
        </p:nvSpPr>
        <p:spPr bwMode="auto">
          <a:xfrm>
            <a:off x="793789" y="2111811"/>
            <a:ext cx="6407942" cy="2229802"/>
          </a:xfrm>
          <a:prstGeom prst="roundRect">
            <a:avLst>
              <a:gd name="adj" fmla="val 4272"/>
            </a:avLst>
          </a:prstGeom>
          <a:solidFill>
            <a:srgbClr val="FFFFFF"/>
          </a:solidFill>
          <a:ln w="30480">
            <a:solidFill>
              <a:srgbClr val="C5D2CF"/>
            </a:solidFill>
            <a:prstDash val="solid"/>
          </a:ln>
        </p:spPr>
        <p:txBody>
          <a:bodyPr/>
          <a:lstStyle/>
          <a:p>
            <a:pPr>
              <a:defRPr/>
            </a:pPr>
            <a:endParaRPr lang="fr-FR" sz="2400"/>
          </a:p>
        </p:txBody>
      </p:sp>
      <p:sp>
        <p:nvSpPr>
          <p:cNvPr id="869100420" name="Text 2"/>
          <p:cNvSpPr/>
          <p:nvPr/>
        </p:nvSpPr>
        <p:spPr bwMode="auto">
          <a:xfrm>
            <a:off x="1051083" y="2369105"/>
            <a:ext cx="1987882" cy="354689"/>
          </a:xfrm>
          <a:prstGeom prst="rect">
            <a:avLst/>
          </a:prstGeom>
          <a:noFill/>
          <a:ln/>
        </p:spPr>
        <p:txBody>
          <a:bodyPr wrap="none" lIns="0" tIns="0" rIns="0" bIns="0" rtlCol="0" anchor="t"/>
          <a:lstStyle/>
          <a:p>
            <a:pPr marL="0" indent="0" algn="l">
              <a:lnSpc>
                <a:spcPts val="2749"/>
              </a:lnSpc>
              <a:buNone/>
              <a:defRPr/>
            </a:pPr>
            <a:r>
              <a:rPr lang="en-US" sz="2200" b="1">
                <a:solidFill>
                  <a:schemeClr val="tx2"/>
                </a:solidFill>
                <a:latin typeface="Kanit Light"/>
                <a:ea typeface="Kanit Light"/>
                <a:cs typeface="Kanit Light"/>
              </a:rPr>
              <a:t>Dispositif Isolé</a:t>
            </a:r>
            <a:endParaRPr lang="en-US" sz="2200">
              <a:solidFill>
                <a:schemeClr val="tx2"/>
              </a:solidFill>
            </a:endParaRPr>
          </a:p>
        </p:txBody>
      </p:sp>
      <p:sp>
        <p:nvSpPr>
          <p:cNvPr id="577500025" name="Text 3"/>
          <p:cNvSpPr/>
          <p:nvPr/>
        </p:nvSpPr>
        <p:spPr bwMode="auto">
          <a:xfrm>
            <a:off x="1051083" y="2859523"/>
            <a:ext cx="5893355" cy="725805"/>
          </a:xfrm>
          <a:prstGeom prst="rect">
            <a:avLst/>
          </a:prstGeom>
          <a:noFill/>
          <a:ln/>
        </p:spPr>
        <p:txBody>
          <a:bodyPr wrap="square" lIns="0" tIns="0" rIns="0" bIns="0" rtlCol="0" anchor="t"/>
          <a:lstStyle/>
          <a:p>
            <a:pPr marL="0" indent="0" algn="l">
              <a:lnSpc>
                <a:spcPts val="2849"/>
              </a:lnSpc>
              <a:buNone/>
              <a:defRPr/>
            </a:pPr>
            <a:r>
              <a:rPr lang="fr-FR" sz="2000">
                <a:solidFill>
                  <a:srgbClr val="2C3249"/>
                </a:solidFill>
                <a:latin typeface="Martel Sans"/>
                <a:ea typeface="Martel Sans"/>
                <a:cs typeface="Martel Sans"/>
              </a:rPr>
              <a:t>Pas </a:t>
            </a:r>
            <a:r>
              <a:rPr lang="fr-FR" sz="2000" b="1">
                <a:solidFill>
                  <a:srgbClr val="2C3249"/>
                </a:solidFill>
                <a:latin typeface="Martel Sans"/>
                <a:ea typeface="Martel Sans"/>
                <a:cs typeface="Martel Sans"/>
              </a:rPr>
              <a:t>d'articulation avec le Soutien</a:t>
            </a:r>
            <a:r>
              <a:rPr lang="fr-FR" sz="2000">
                <a:solidFill>
                  <a:srgbClr val="2C3249"/>
                </a:solidFill>
                <a:latin typeface="Martel Sans"/>
                <a:ea typeface="Martel Sans"/>
                <a:cs typeface="Martel Sans"/>
              </a:rPr>
              <a:t> au parcours en 2nde/1ère/Tale </a:t>
            </a:r>
            <a:endParaRPr lang="fr-FR" sz="2000"/>
          </a:p>
        </p:txBody>
      </p:sp>
      <p:sp>
        <p:nvSpPr>
          <p:cNvPr id="1136452531" name="Text 4"/>
          <p:cNvSpPr/>
          <p:nvPr/>
        </p:nvSpPr>
        <p:spPr bwMode="auto">
          <a:xfrm>
            <a:off x="1051083" y="3721417"/>
            <a:ext cx="4472790" cy="363262"/>
          </a:xfrm>
          <a:prstGeom prst="rect">
            <a:avLst/>
          </a:prstGeom>
          <a:noFill/>
          <a:ln/>
        </p:spPr>
        <p:txBody>
          <a:bodyPr wrap="none" lIns="0" tIns="0" rIns="0" bIns="0" rtlCol="0" anchor="t"/>
          <a:lstStyle/>
          <a:p>
            <a:pPr marL="0" indent="0" algn="l">
              <a:lnSpc>
                <a:spcPts val="2849"/>
              </a:lnSpc>
              <a:buNone/>
              <a:defRPr/>
            </a:pPr>
            <a:r>
              <a:rPr lang="en-US" sz="2000" dirty="0" err="1">
                <a:solidFill>
                  <a:srgbClr val="2C3249"/>
                </a:solidFill>
                <a:latin typeface="Martel Sans"/>
                <a:ea typeface="Martel Sans"/>
                <a:cs typeface="Martel Sans"/>
              </a:rPr>
              <a:t>ni</a:t>
            </a:r>
            <a:r>
              <a:rPr lang="en-US" sz="2000" dirty="0">
                <a:solidFill>
                  <a:srgbClr val="2C3249"/>
                </a:solidFill>
                <a:latin typeface="Martel Sans"/>
                <a:ea typeface="Martel Sans"/>
                <a:cs typeface="Martel Sans"/>
              </a:rPr>
              <a:t> avec le Parcours de Consolidation </a:t>
            </a:r>
            <a:r>
              <a:rPr lang="en-US" sz="2000" dirty="0" err="1">
                <a:solidFill>
                  <a:srgbClr val="2C3249"/>
                </a:solidFill>
                <a:latin typeface="Martel Sans"/>
                <a:ea typeface="Martel Sans"/>
                <a:cs typeface="Martel Sans"/>
              </a:rPr>
              <a:t>en</a:t>
            </a:r>
            <a:r>
              <a:rPr lang="en-US" sz="2000" dirty="0">
                <a:solidFill>
                  <a:srgbClr val="2C3249"/>
                </a:solidFill>
                <a:latin typeface="Martel Sans"/>
                <a:ea typeface="Martel Sans"/>
                <a:cs typeface="Martel Sans"/>
              </a:rPr>
              <a:t> BTS.</a:t>
            </a:r>
            <a:endParaRPr lang="en-US" sz="2000" dirty="0"/>
          </a:p>
        </p:txBody>
      </p:sp>
      <p:sp>
        <p:nvSpPr>
          <p:cNvPr id="379542588" name="Shape 5"/>
          <p:cNvSpPr/>
          <p:nvPr/>
        </p:nvSpPr>
        <p:spPr bwMode="auto">
          <a:xfrm>
            <a:off x="7428547" y="2111811"/>
            <a:ext cx="6408061" cy="2229802"/>
          </a:xfrm>
          <a:prstGeom prst="roundRect">
            <a:avLst>
              <a:gd name="adj" fmla="val 4272"/>
            </a:avLst>
          </a:prstGeom>
          <a:solidFill>
            <a:srgbClr val="FFFFFF"/>
          </a:solidFill>
          <a:ln w="30480">
            <a:solidFill>
              <a:srgbClr val="C5D2CF"/>
            </a:solidFill>
            <a:prstDash val="solid"/>
          </a:ln>
        </p:spPr>
        <p:txBody>
          <a:bodyPr/>
          <a:lstStyle/>
          <a:p>
            <a:pPr>
              <a:defRPr/>
            </a:pPr>
            <a:endParaRPr lang="fr-FR"/>
          </a:p>
        </p:txBody>
      </p:sp>
      <p:sp>
        <p:nvSpPr>
          <p:cNvPr id="107787460" name="Text 6"/>
          <p:cNvSpPr/>
          <p:nvPr/>
        </p:nvSpPr>
        <p:spPr bwMode="auto">
          <a:xfrm>
            <a:off x="7685841" y="2369105"/>
            <a:ext cx="2670832" cy="354689"/>
          </a:xfrm>
          <a:prstGeom prst="rect">
            <a:avLst/>
          </a:prstGeom>
          <a:noFill/>
          <a:ln/>
        </p:spPr>
        <p:txBody>
          <a:bodyPr wrap="none" lIns="0" tIns="0" rIns="0" bIns="0" rtlCol="0" anchor="t"/>
          <a:lstStyle/>
          <a:p>
            <a:pPr marL="0" indent="0" algn="l">
              <a:lnSpc>
                <a:spcPts val="2749"/>
              </a:lnSpc>
              <a:buNone/>
              <a:defRPr/>
            </a:pPr>
            <a:r>
              <a:rPr lang="en-US" sz="2200" b="1" dirty="0" err="1">
                <a:solidFill>
                  <a:schemeClr val="tx2"/>
                </a:solidFill>
                <a:latin typeface="Kanit Light"/>
                <a:ea typeface="Kanit Light"/>
                <a:cs typeface="Kanit Light"/>
              </a:rPr>
              <a:t>Contenus</a:t>
            </a:r>
            <a:r>
              <a:rPr lang="en-US" sz="2200" b="1" dirty="0">
                <a:solidFill>
                  <a:schemeClr val="tx2"/>
                </a:solidFill>
                <a:latin typeface="Kanit Light"/>
                <a:ea typeface="Kanit Light"/>
                <a:cs typeface="Kanit Light"/>
              </a:rPr>
              <a:t> </a:t>
            </a:r>
            <a:r>
              <a:rPr lang="en-US" sz="2200" b="1" dirty="0" err="1">
                <a:solidFill>
                  <a:schemeClr val="tx2"/>
                </a:solidFill>
                <a:latin typeface="Kanit Light"/>
                <a:ea typeface="Kanit Light"/>
                <a:cs typeface="Kanit Light"/>
              </a:rPr>
              <a:t>Inadaptés</a:t>
            </a:r>
            <a:endParaRPr lang="en-US" sz="2200" dirty="0">
              <a:solidFill>
                <a:schemeClr val="tx2"/>
              </a:solidFill>
            </a:endParaRPr>
          </a:p>
        </p:txBody>
      </p:sp>
      <p:sp>
        <p:nvSpPr>
          <p:cNvPr id="163493560" name="Text 7"/>
          <p:cNvSpPr/>
          <p:nvPr/>
        </p:nvSpPr>
        <p:spPr bwMode="auto">
          <a:xfrm>
            <a:off x="7685841" y="2859523"/>
            <a:ext cx="5893474" cy="1088707"/>
          </a:xfrm>
          <a:prstGeom prst="rect">
            <a:avLst/>
          </a:prstGeom>
          <a:noFill/>
          <a:ln/>
        </p:spPr>
        <p:txBody>
          <a:bodyPr wrap="square" lIns="0" tIns="0" rIns="0" bIns="0" rtlCol="0" anchor="t"/>
          <a:lstStyle/>
          <a:p>
            <a:pPr marL="0" indent="0" algn="l">
              <a:lnSpc>
                <a:spcPts val="2849"/>
              </a:lnSpc>
              <a:buNone/>
              <a:defRPr/>
            </a:pPr>
            <a:r>
              <a:rPr lang="fr-FR" sz="2000">
                <a:solidFill>
                  <a:srgbClr val="2C3249"/>
                </a:solidFill>
                <a:latin typeface="Martel Sans"/>
                <a:ea typeface="Martel Sans"/>
                <a:cs typeface="Martel Sans"/>
              </a:rPr>
              <a:t>Conçus dans l'urgence, peu attractifs, </a:t>
            </a:r>
            <a:r>
              <a:rPr lang="fr-FR" sz="2000" b="1">
                <a:solidFill>
                  <a:srgbClr val="2C3249"/>
                </a:solidFill>
                <a:latin typeface="Martel Sans"/>
                <a:ea typeface="Martel Sans"/>
                <a:cs typeface="Martel Sans"/>
              </a:rPr>
              <a:t>pas toujours adaptés aux besoins d'orientation</a:t>
            </a:r>
            <a:r>
              <a:rPr lang="fr-FR" sz="2000">
                <a:solidFill>
                  <a:srgbClr val="2C3249"/>
                </a:solidFill>
                <a:latin typeface="Martel Sans"/>
                <a:ea typeface="Martel Sans"/>
                <a:cs typeface="Martel Sans"/>
              </a:rPr>
              <a:t> ni explicités aux élèves.</a:t>
            </a:r>
            <a:endParaRPr lang="fr-FR" sz="2000"/>
          </a:p>
        </p:txBody>
      </p:sp>
      <p:sp>
        <p:nvSpPr>
          <p:cNvPr id="1305195020" name="Shape 8"/>
          <p:cNvSpPr/>
          <p:nvPr/>
        </p:nvSpPr>
        <p:spPr bwMode="auto">
          <a:xfrm>
            <a:off x="793789" y="4568427"/>
            <a:ext cx="6407942" cy="2093713"/>
          </a:xfrm>
          <a:prstGeom prst="roundRect">
            <a:avLst>
              <a:gd name="adj" fmla="val 4550"/>
            </a:avLst>
          </a:prstGeom>
          <a:solidFill>
            <a:srgbClr val="FFFFFF"/>
          </a:solidFill>
          <a:ln w="30480">
            <a:solidFill>
              <a:srgbClr val="C5D2CF"/>
            </a:solidFill>
            <a:prstDash val="solid"/>
          </a:ln>
        </p:spPr>
        <p:txBody>
          <a:bodyPr/>
          <a:lstStyle/>
          <a:p>
            <a:pPr>
              <a:defRPr/>
            </a:pPr>
            <a:endParaRPr lang="fr-FR"/>
          </a:p>
        </p:txBody>
      </p:sp>
      <p:sp>
        <p:nvSpPr>
          <p:cNvPr id="2133216107" name="Text 9"/>
          <p:cNvSpPr/>
          <p:nvPr/>
        </p:nvSpPr>
        <p:spPr bwMode="auto">
          <a:xfrm>
            <a:off x="1051083" y="4825721"/>
            <a:ext cx="3059643" cy="354689"/>
          </a:xfrm>
          <a:prstGeom prst="rect">
            <a:avLst/>
          </a:prstGeom>
          <a:noFill/>
          <a:ln/>
        </p:spPr>
        <p:txBody>
          <a:bodyPr wrap="none" lIns="0" tIns="0" rIns="0" bIns="0" rtlCol="0" anchor="t"/>
          <a:lstStyle/>
          <a:p>
            <a:pPr marL="0" indent="0" algn="l">
              <a:lnSpc>
                <a:spcPts val="2749"/>
              </a:lnSpc>
              <a:buNone/>
              <a:defRPr/>
            </a:pPr>
            <a:r>
              <a:rPr lang="fr-FR" sz="2200" b="1">
                <a:solidFill>
                  <a:schemeClr val="tx2"/>
                </a:solidFill>
                <a:latin typeface="Kanit Light"/>
                <a:ea typeface="Kanit Light"/>
                <a:cs typeface="Kanit Light"/>
              </a:rPr>
              <a:t>Réticence Enseignante</a:t>
            </a:r>
            <a:endParaRPr lang="fr-FR" sz="2200">
              <a:solidFill>
                <a:schemeClr val="tx2"/>
              </a:solidFill>
            </a:endParaRPr>
          </a:p>
        </p:txBody>
      </p:sp>
      <p:sp>
        <p:nvSpPr>
          <p:cNvPr id="991465529" name="Text 10"/>
          <p:cNvSpPr/>
          <p:nvPr/>
        </p:nvSpPr>
        <p:spPr bwMode="auto">
          <a:xfrm>
            <a:off x="1051083" y="5316140"/>
            <a:ext cx="5893355" cy="1088707"/>
          </a:xfrm>
          <a:prstGeom prst="rect">
            <a:avLst/>
          </a:prstGeom>
          <a:noFill/>
          <a:ln/>
        </p:spPr>
        <p:txBody>
          <a:bodyPr wrap="square" lIns="0" tIns="0" rIns="0" bIns="0" rtlCol="0" anchor="t"/>
          <a:lstStyle/>
          <a:p>
            <a:pPr marL="0" indent="0" algn="l">
              <a:lnSpc>
                <a:spcPts val="2849"/>
              </a:lnSpc>
              <a:buNone/>
              <a:defRPr/>
            </a:pPr>
            <a:r>
              <a:rPr lang="fr-FR" sz="2000">
                <a:solidFill>
                  <a:srgbClr val="2C3249"/>
                </a:solidFill>
                <a:latin typeface="Martel Sans"/>
                <a:ea typeface="Martel Sans"/>
                <a:cs typeface="Martel Sans"/>
              </a:rPr>
              <a:t>Difficulté à se positionner sur des contenus liés au supérieur, pourtant essentiels à la compréhension des enjeux.</a:t>
            </a:r>
            <a:endParaRPr lang="fr-FR" sz="2000"/>
          </a:p>
        </p:txBody>
      </p:sp>
      <p:sp>
        <p:nvSpPr>
          <p:cNvPr id="1095483671" name="Shape 11"/>
          <p:cNvSpPr/>
          <p:nvPr/>
        </p:nvSpPr>
        <p:spPr bwMode="auto">
          <a:xfrm>
            <a:off x="7428547" y="4568427"/>
            <a:ext cx="6408061" cy="2093713"/>
          </a:xfrm>
          <a:prstGeom prst="roundRect">
            <a:avLst>
              <a:gd name="adj" fmla="val 4550"/>
            </a:avLst>
          </a:prstGeom>
          <a:solidFill>
            <a:srgbClr val="FFFFFF"/>
          </a:solidFill>
          <a:ln w="30480">
            <a:solidFill>
              <a:srgbClr val="C5D2CF"/>
            </a:solidFill>
            <a:prstDash val="solid"/>
          </a:ln>
        </p:spPr>
        <p:txBody>
          <a:bodyPr/>
          <a:lstStyle/>
          <a:p>
            <a:pPr>
              <a:defRPr/>
            </a:pPr>
            <a:endParaRPr lang="fr-FR"/>
          </a:p>
        </p:txBody>
      </p:sp>
      <p:sp>
        <p:nvSpPr>
          <p:cNvPr id="845858181" name="Text 12"/>
          <p:cNvSpPr/>
          <p:nvPr/>
        </p:nvSpPr>
        <p:spPr bwMode="auto">
          <a:xfrm>
            <a:off x="7685841" y="4825721"/>
            <a:ext cx="3214073" cy="354689"/>
          </a:xfrm>
          <a:prstGeom prst="rect">
            <a:avLst/>
          </a:prstGeom>
          <a:noFill/>
          <a:ln/>
        </p:spPr>
        <p:txBody>
          <a:bodyPr wrap="none" lIns="0" tIns="0" rIns="0" bIns="0" rtlCol="0" anchor="t"/>
          <a:lstStyle/>
          <a:p>
            <a:pPr marL="0" indent="0" algn="l">
              <a:lnSpc>
                <a:spcPts val="2749"/>
              </a:lnSpc>
              <a:buNone/>
              <a:defRPr/>
            </a:pPr>
            <a:r>
              <a:rPr lang="en-US" sz="2200" b="1">
                <a:solidFill>
                  <a:schemeClr val="tx2"/>
                </a:solidFill>
                <a:latin typeface="Kanit Light"/>
                <a:ea typeface="Kanit Light"/>
                <a:cs typeface="Kanit Light"/>
              </a:rPr>
              <a:t>Approche Traditionnelle</a:t>
            </a:r>
            <a:endParaRPr lang="en-US" sz="2200">
              <a:solidFill>
                <a:schemeClr val="tx2"/>
              </a:solidFill>
            </a:endParaRPr>
          </a:p>
        </p:txBody>
      </p:sp>
      <p:sp>
        <p:nvSpPr>
          <p:cNvPr id="276866199" name="Text 13"/>
          <p:cNvSpPr/>
          <p:nvPr/>
        </p:nvSpPr>
        <p:spPr bwMode="auto">
          <a:xfrm>
            <a:off x="7685841" y="5316140"/>
            <a:ext cx="5893474" cy="1088707"/>
          </a:xfrm>
          <a:prstGeom prst="rect">
            <a:avLst/>
          </a:prstGeom>
          <a:noFill/>
          <a:ln/>
        </p:spPr>
        <p:txBody>
          <a:bodyPr wrap="square" lIns="0" tIns="0" rIns="0" bIns="0" rtlCol="0" anchor="t"/>
          <a:lstStyle/>
          <a:p>
            <a:pPr marL="0" indent="0" algn="l">
              <a:lnSpc>
                <a:spcPts val="2849"/>
              </a:lnSpc>
              <a:buNone/>
              <a:defRPr/>
            </a:pPr>
            <a:r>
              <a:rPr lang="fr-FR" sz="2000">
                <a:solidFill>
                  <a:srgbClr val="2C3249"/>
                </a:solidFill>
                <a:latin typeface="Martel Sans"/>
                <a:ea typeface="Martel Sans"/>
                <a:cs typeface="Martel Sans"/>
              </a:rPr>
              <a:t>Réinvestissement de </a:t>
            </a:r>
            <a:r>
              <a:rPr lang="fr-FR" sz="2000" b="1">
                <a:solidFill>
                  <a:srgbClr val="2C3249"/>
                </a:solidFill>
                <a:latin typeface="Martel Sans"/>
                <a:ea typeface="Martel Sans"/>
                <a:cs typeface="Martel Sans"/>
              </a:rPr>
              <a:t>pratiques disciplinaires classiques</a:t>
            </a:r>
            <a:r>
              <a:rPr lang="fr-FR" sz="2000">
                <a:solidFill>
                  <a:srgbClr val="2C3249"/>
                </a:solidFill>
                <a:latin typeface="Martel Sans"/>
                <a:ea typeface="Martel Sans"/>
                <a:cs typeface="Martel Sans"/>
              </a:rPr>
              <a:t>, peu articulées aux référentiels de BTS, faiblement innovantes.</a:t>
            </a:r>
            <a:endParaRPr lang="fr-F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70488028" name="Text 0"/>
          <p:cNvSpPr/>
          <p:nvPr/>
        </p:nvSpPr>
        <p:spPr bwMode="auto">
          <a:xfrm>
            <a:off x="3012377" y="337326"/>
            <a:ext cx="8740756" cy="1394944"/>
          </a:xfrm>
          <a:prstGeom prst="rect">
            <a:avLst/>
          </a:prstGeom>
          <a:noFill/>
          <a:ln/>
        </p:spPr>
        <p:txBody>
          <a:bodyPr wrap="square" lIns="0" tIns="0" rIns="0" bIns="0" rtlCol="0" anchor="t"/>
          <a:lstStyle/>
          <a:p>
            <a:pPr algn="ctr">
              <a:lnSpc>
                <a:spcPts val="5549"/>
              </a:lnSpc>
              <a:defRPr/>
            </a:pPr>
            <a:r>
              <a:rPr lang="en-US" sz="4400" b="1" dirty="0">
                <a:solidFill>
                  <a:schemeClr val="tx2"/>
                </a:solidFill>
                <a:latin typeface="Marianne"/>
                <a:ea typeface="Kanit Light"/>
                <a:cs typeface="Kanit Light"/>
              </a:rPr>
              <a:t>Parcours </a:t>
            </a:r>
            <a:r>
              <a:rPr lang="en-US" sz="4400" b="1" dirty="0" err="1">
                <a:solidFill>
                  <a:schemeClr val="tx2"/>
                </a:solidFill>
                <a:latin typeface="Marianne"/>
                <a:ea typeface="Kanit Light"/>
                <a:cs typeface="Kanit Light"/>
              </a:rPr>
              <a:t>d'Insertion</a:t>
            </a:r>
            <a:r>
              <a:rPr lang="en-US" sz="4400" b="1" dirty="0">
                <a:solidFill>
                  <a:schemeClr val="tx2"/>
                </a:solidFill>
                <a:latin typeface="Marianne"/>
                <a:ea typeface="Kanit Light"/>
                <a:cs typeface="Kanit Light"/>
              </a:rPr>
              <a:t> </a:t>
            </a:r>
            <a:r>
              <a:rPr lang="en-US" sz="4400" b="1" dirty="0" err="1">
                <a:solidFill>
                  <a:schemeClr val="tx2"/>
                </a:solidFill>
                <a:latin typeface="Marianne"/>
                <a:ea typeface="Kanit Light"/>
                <a:cs typeface="Kanit Light"/>
              </a:rPr>
              <a:t>Professionnelle</a:t>
            </a:r>
            <a:endParaRPr dirty="0"/>
          </a:p>
          <a:p>
            <a:pPr marL="0" indent="0" algn="ctr">
              <a:lnSpc>
                <a:spcPts val="5549"/>
              </a:lnSpc>
              <a:buNone/>
              <a:defRPr/>
            </a:pPr>
            <a:r>
              <a:rPr lang="en-US" sz="4400" b="1" dirty="0">
                <a:solidFill>
                  <a:schemeClr val="tx2"/>
                </a:solidFill>
                <a:latin typeface="Marianne"/>
                <a:ea typeface="Kanit Light"/>
                <a:cs typeface="Kanit Light"/>
              </a:rPr>
              <a:t>  </a:t>
            </a:r>
            <a:endParaRPr lang="en-US" sz="4400" b="1" dirty="0">
              <a:solidFill>
                <a:schemeClr val="tx2"/>
              </a:solidFill>
              <a:latin typeface="Marianne"/>
            </a:endParaRPr>
          </a:p>
        </p:txBody>
      </p:sp>
      <p:sp>
        <p:nvSpPr>
          <p:cNvPr id="1663282964" name="Text 2"/>
          <p:cNvSpPr/>
          <p:nvPr/>
        </p:nvSpPr>
        <p:spPr bwMode="auto">
          <a:xfrm>
            <a:off x="793033" y="2708117"/>
            <a:ext cx="12549496" cy="725805"/>
          </a:xfrm>
          <a:prstGeom prst="rect">
            <a:avLst/>
          </a:prstGeom>
          <a:noFill/>
          <a:ln/>
        </p:spPr>
        <p:txBody>
          <a:bodyPr wrap="square" lIns="0" tIns="0" rIns="0" bIns="0" rtlCol="0" anchor="t"/>
          <a:lstStyle/>
          <a:p>
            <a:pPr marL="0" indent="0" algn="l">
              <a:lnSpc>
                <a:spcPts val="2849"/>
              </a:lnSpc>
              <a:buNone/>
              <a:defRPr/>
            </a:pPr>
            <a:r>
              <a:rPr lang="en-US" sz="2400">
                <a:solidFill>
                  <a:srgbClr val="2C3249"/>
                </a:solidFill>
                <a:latin typeface="Martel Sans"/>
                <a:ea typeface="Martel Sans"/>
                <a:cs typeface="Martel Sans"/>
              </a:rPr>
              <a:t>L'attractivité repose principalement sur la gratification des PFMP, dévoyant l'objectif éducatif du dispositif.</a:t>
            </a:r>
            <a:endParaRPr sz="2400"/>
          </a:p>
        </p:txBody>
      </p:sp>
      <p:sp>
        <p:nvSpPr>
          <p:cNvPr id="2000161359" name="Text 3"/>
          <p:cNvSpPr/>
          <p:nvPr/>
        </p:nvSpPr>
        <p:spPr bwMode="auto">
          <a:xfrm>
            <a:off x="793033" y="4000897"/>
            <a:ext cx="756" cy="363622"/>
          </a:xfrm>
          <a:prstGeom prst="rect">
            <a:avLst/>
          </a:prstGeom>
          <a:noFill/>
          <a:ln/>
        </p:spPr>
        <p:txBody>
          <a:bodyPr wrap="none" lIns="0" tIns="0" rIns="0" bIns="0" rtlCol="0" anchor="t"/>
          <a:lstStyle/>
          <a:p>
            <a:pPr marL="0" indent="0" algn="l">
              <a:lnSpc>
                <a:spcPts val="2849"/>
              </a:lnSpc>
              <a:buNone/>
              <a:defRPr/>
            </a:pPr>
            <a:endParaRPr sz="2400"/>
          </a:p>
        </p:txBody>
      </p:sp>
      <p:sp>
        <p:nvSpPr>
          <p:cNvPr id="1343727087" name="Text 4"/>
          <p:cNvSpPr/>
          <p:nvPr/>
        </p:nvSpPr>
        <p:spPr bwMode="auto">
          <a:xfrm>
            <a:off x="4385214" y="4061727"/>
            <a:ext cx="5341531" cy="363622"/>
          </a:xfrm>
          <a:prstGeom prst="rect">
            <a:avLst/>
          </a:prstGeom>
          <a:noFill/>
          <a:ln/>
        </p:spPr>
        <p:txBody>
          <a:bodyPr wrap="none" lIns="0" tIns="0" rIns="0" bIns="0" rtlCol="0" anchor="t"/>
          <a:lstStyle/>
          <a:p>
            <a:pPr marL="342900" indent="-342900" algn="l">
              <a:lnSpc>
                <a:spcPts val="2849"/>
              </a:lnSpc>
              <a:buSzPct val="100000"/>
              <a:buChar char="•"/>
              <a:defRPr/>
            </a:pPr>
            <a:r>
              <a:rPr lang="en-US" sz="2400">
                <a:solidFill>
                  <a:srgbClr val="2C3249"/>
                </a:solidFill>
                <a:latin typeface="Martel Sans"/>
                <a:ea typeface="Martel Sans"/>
                <a:cs typeface="Martel Sans"/>
              </a:rPr>
              <a:t>Difficulté à trouver des lieux de stage</a:t>
            </a:r>
            <a:endParaRPr sz="2400"/>
          </a:p>
        </p:txBody>
      </p:sp>
      <p:sp>
        <p:nvSpPr>
          <p:cNvPr id="1759596774" name="Text 5"/>
          <p:cNvSpPr/>
          <p:nvPr/>
        </p:nvSpPr>
        <p:spPr bwMode="auto">
          <a:xfrm>
            <a:off x="4364685" y="4756998"/>
            <a:ext cx="6273492" cy="363622"/>
          </a:xfrm>
          <a:prstGeom prst="rect">
            <a:avLst/>
          </a:prstGeom>
          <a:noFill/>
          <a:ln/>
        </p:spPr>
        <p:txBody>
          <a:bodyPr wrap="none" lIns="0" tIns="0" rIns="0" bIns="0" rtlCol="0" anchor="t"/>
          <a:lstStyle/>
          <a:p>
            <a:pPr marL="342900" indent="-342900" algn="l">
              <a:lnSpc>
                <a:spcPts val="2849"/>
              </a:lnSpc>
              <a:buSzPct val="100000"/>
              <a:buChar char="•"/>
              <a:defRPr/>
            </a:pPr>
            <a:r>
              <a:rPr lang="fr-FR" sz="2400">
                <a:solidFill>
                  <a:srgbClr val="2C3249"/>
                </a:solidFill>
                <a:latin typeface="Martel Sans"/>
                <a:ea typeface="Martel Sans"/>
                <a:cs typeface="Martel Sans"/>
              </a:rPr>
              <a:t>Accompagnement à la recherche insuffisant</a:t>
            </a:r>
            <a:endParaRPr lang="fr-FR" sz="2400"/>
          </a:p>
        </p:txBody>
      </p:sp>
      <p:sp>
        <p:nvSpPr>
          <p:cNvPr id="1978122793" name="Text 6"/>
          <p:cNvSpPr/>
          <p:nvPr/>
        </p:nvSpPr>
        <p:spPr bwMode="auto">
          <a:xfrm>
            <a:off x="4364685" y="5452269"/>
            <a:ext cx="8110011" cy="363622"/>
          </a:xfrm>
          <a:prstGeom prst="rect">
            <a:avLst/>
          </a:prstGeom>
          <a:noFill/>
          <a:ln/>
        </p:spPr>
        <p:txBody>
          <a:bodyPr wrap="none" lIns="0" tIns="0" rIns="0" bIns="0" rtlCol="0" anchor="t"/>
          <a:lstStyle/>
          <a:p>
            <a:pPr marL="342900" indent="-342900" algn="l">
              <a:lnSpc>
                <a:spcPts val="2849"/>
              </a:lnSpc>
              <a:buSzPct val="100000"/>
              <a:buChar char="•"/>
              <a:defRPr/>
            </a:pPr>
            <a:r>
              <a:rPr lang="fr-FR" sz="2400">
                <a:solidFill>
                  <a:srgbClr val="2C3249"/>
                </a:solidFill>
                <a:latin typeface="Martel Sans"/>
                <a:ea typeface="Martel Sans"/>
                <a:cs typeface="Martel Sans"/>
              </a:rPr>
              <a:t>Basculement artificiel vers le Parcours Poursuite d'études</a:t>
            </a:r>
            <a:endParaRPr lang="fr-FR" sz="2400"/>
          </a:p>
        </p:txBody>
      </p:sp>
      <p:sp>
        <p:nvSpPr>
          <p:cNvPr id="1237385340" name="Text 7"/>
          <p:cNvSpPr/>
          <p:nvPr/>
        </p:nvSpPr>
        <p:spPr bwMode="auto">
          <a:xfrm>
            <a:off x="4385214" y="6152829"/>
            <a:ext cx="7205451" cy="363622"/>
          </a:xfrm>
          <a:prstGeom prst="rect">
            <a:avLst/>
          </a:prstGeom>
          <a:noFill/>
          <a:ln/>
        </p:spPr>
        <p:txBody>
          <a:bodyPr wrap="none" lIns="0" tIns="0" rIns="0" bIns="0" rtlCol="0" anchor="t"/>
          <a:lstStyle/>
          <a:p>
            <a:pPr marL="342900" indent="-342900" algn="l">
              <a:lnSpc>
                <a:spcPts val="2849"/>
              </a:lnSpc>
              <a:buSzPct val="100000"/>
              <a:buChar char="•"/>
              <a:defRPr/>
            </a:pPr>
            <a:r>
              <a:rPr lang="en-US" sz="2400">
                <a:solidFill>
                  <a:srgbClr val="2C3249"/>
                </a:solidFill>
                <a:latin typeface="Martel Sans"/>
                <a:ea typeface="Martel Sans"/>
                <a:cs typeface="Martel Sans"/>
              </a:rPr>
              <a:t>Accompagnement limité à un contrôle de présence</a:t>
            </a:r>
            <a:endParaRPr sz="2400"/>
          </a:p>
        </p:txBody>
      </p:sp>
      <p:pic>
        <p:nvPicPr>
          <p:cNvPr id="1477208840" name="Graphique 2" descr="Avertissement avec un remplissage uni"/>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1402597" y="4061727"/>
            <a:ext cx="2454724" cy="24547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1435896" name="Titre 1"/>
          <p:cNvSpPr>
            <a:spLocks noGrp="1"/>
          </p:cNvSpPr>
          <p:nvPr>
            <p:ph type="title"/>
          </p:nvPr>
        </p:nvSpPr>
        <p:spPr bwMode="auto">
          <a:xfrm>
            <a:off x="3032058" y="389597"/>
            <a:ext cx="9936941" cy="1270473"/>
          </a:xfrm>
        </p:spPr>
        <p:txBody>
          <a:bodyPr/>
          <a:lstStyle/>
          <a:p>
            <a:pPr marL="0" marR="0" indent="0">
              <a:lnSpc>
                <a:spcPct val="100000"/>
              </a:lnSpc>
              <a:spcBef>
                <a:spcPts val="0"/>
              </a:spcBef>
              <a:spcAft>
                <a:spcPts val="0"/>
              </a:spcAft>
              <a:defRPr/>
            </a:pPr>
            <a:r>
              <a:rPr lang="fr-FR" sz="3600" b="1" i="0" u="none" strike="noStrike" cap="none" spc="0">
                <a:solidFill>
                  <a:schemeClr val="tx2"/>
                </a:solidFill>
                <a:latin typeface="Marianne"/>
                <a:ea typeface="Calibri"/>
                <a:cs typeface="Calibri"/>
              </a:rPr>
              <a:t>Accompagnement de la mise en place de la « mesure 4 » au niveau académique</a:t>
            </a:r>
            <a:endParaRPr b="1">
              <a:solidFill>
                <a:schemeClr val="tx2"/>
              </a:solidFill>
              <a:latin typeface="Marianne"/>
            </a:endParaRPr>
          </a:p>
        </p:txBody>
      </p:sp>
      <p:grpSp>
        <p:nvGrpSpPr>
          <p:cNvPr id="1818276324" name="Groupe 1588703542"/>
          <p:cNvGrpSpPr/>
          <p:nvPr/>
        </p:nvGrpSpPr>
        <p:grpSpPr bwMode="auto">
          <a:xfrm>
            <a:off x="1800225" y="1963482"/>
            <a:ext cx="11395611" cy="5511994"/>
            <a:chOff x="0" y="0"/>
            <a:chExt cx="11763212" cy="5641383"/>
          </a:xfrm>
        </p:grpSpPr>
        <p:grpSp>
          <p:nvGrpSpPr>
            <p:cNvPr id="6" name="Group 5"/>
            <p:cNvGrpSpPr/>
            <p:nvPr/>
          </p:nvGrpSpPr>
          <p:grpSpPr bwMode="auto">
            <a:xfrm>
              <a:off x="557348" y="0"/>
              <a:ext cx="1041117" cy="1122209"/>
              <a:chOff x="0" y="0"/>
              <a:chExt cx="1041117" cy="1122209"/>
            </a:xfrm>
          </p:grpSpPr>
          <p:sp>
            <p:nvSpPr>
              <p:cNvPr id="7" name="Freeform 6"/>
              <p:cNvSpPr/>
              <p:nvPr/>
            </p:nvSpPr>
            <p:spPr bwMode="auto">
              <a:xfrm>
                <a:off x="0" y="0"/>
                <a:ext cx="1041117" cy="112220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C246C">
                      <a:alpha val="100000"/>
                    </a:srgbClr>
                  </a:gs>
                  <a:gs pos="100000">
                    <a:srgbClr val="5453D3">
                      <a:alpha val="100000"/>
                    </a:srgbClr>
                  </a:gs>
                </a:gsLst>
                <a:lin ang="2700000" scaled="1"/>
              </a:gradFill>
              <a:ln w="114300" cap="sq">
                <a:solidFill>
                  <a:srgbClr val="FFFFFF"/>
                </a:solidFill>
                <a:prstDash val="solid"/>
                <a:miter/>
              </a:ln>
            </p:spPr>
            <p:txBody>
              <a:bodyPr/>
              <a:lstStyle/>
              <a:p>
                <a:pPr>
                  <a:defRPr/>
                </a:pPr>
                <a:endParaRPr lang="fr-FR"/>
              </a:p>
            </p:txBody>
          </p:sp>
          <p:sp>
            <p:nvSpPr>
              <p:cNvPr id="8" name="TextBox 7"/>
              <p:cNvSpPr txBox="1"/>
              <p:nvPr/>
            </p:nvSpPr>
            <p:spPr bwMode="auto">
              <a:xfrm>
                <a:off x="97604" y="52603"/>
                <a:ext cx="845907" cy="964398"/>
              </a:xfrm>
              <a:prstGeom prst="rect">
                <a:avLst/>
              </a:prstGeom>
              <a:grpFill/>
            </p:spPr>
            <p:txBody>
              <a:bodyPr lIns="50800" tIns="50800" rIns="50800" bIns="50800" rtlCol="0" anchor="ctr"/>
              <a:lstStyle/>
              <a:p>
                <a:pPr algn="ctr">
                  <a:lnSpc>
                    <a:spcPts val="2659"/>
                  </a:lnSpc>
                  <a:defRPr/>
                </a:pPr>
                <a:endParaRPr/>
              </a:p>
            </p:txBody>
          </p:sp>
        </p:grpSp>
        <p:grpSp>
          <p:nvGrpSpPr>
            <p:cNvPr id="9" name="Group 8"/>
            <p:cNvGrpSpPr/>
            <p:nvPr/>
          </p:nvGrpSpPr>
          <p:grpSpPr bwMode="auto">
            <a:xfrm>
              <a:off x="0" y="1428504"/>
              <a:ext cx="2152933" cy="3006904"/>
              <a:chOff x="0" y="0"/>
              <a:chExt cx="2152933" cy="3006904"/>
            </a:xfrm>
          </p:grpSpPr>
          <p:sp>
            <p:nvSpPr>
              <p:cNvPr id="10" name="Freeform 9"/>
              <p:cNvSpPr/>
              <p:nvPr/>
            </p:nvSpPr>
            <p:spPr bwMode="auto">
              <a:xfrm>
                <a:off x="0" y="100802"/>
                <a:ext cx="2152933" cy="2906101"/>
              </a:xfrm>
              <a:custGeom>
                <a:avLst/>
                <a:gdLst/>
                <a:ahLst/>
                <a:cxnLst/>
                <a:rect l="l" t="t" r="r" b="b"/>
                <a:pathLst>
                  <a:path w="877121" h="1098412" extrusionOk="0">
                    <a:moveTo>
                      <a:pt x="81399" y="0"/>
                    </a:moveTo>
                    <a:lnTo>
                      <a:pt x="795722" y="0"/>
                    </a:lnTo>
                    <a:cubicBezTo>
                      <a:pt x="840677" y="0"/>
                      <a:pt x="877121" y="36443"/>
                      <a:pt x="877121" y="81399"/>
                    </a:cubicBezTo>
                    <a:lnTo>
                      <a:pt x="877121" y="1017014"/>
                    </a:lnTo>
                    <a:cubicBezTo>
                      <a:pt x="877121" y="1061969"/>
                      <a:pt x="840677" y="1098412"/>
                      <a:pt x="795722" y="1098412"/>
                    </a:cubicBezTo>
                    <a:lnTo>
                      <a:pt x="81399" y="1098412"/>
                    </a:lnTo>
                    <a:cubicBezTo>
                      <a:pt x="36443" y="1098412"/>
                      <a:pt x="0" y="1061969"/>
                      <a:pt x="0" y="1017014"/>
                    </a:cubicBezTo>
                    <a:lnTo>
                      <a:pt x="0" y="81399"/>
                    </a:lnTo>
                    <a:cubicBezTo>
                      <a:pt x="0" y="36443"/>
                      <a:pt x="36443" y="0"/>
                      <a:pt x="81399" y="0"/>
                    </a:cubicBezTo>
                    <a:close/>
                  </a:path>
                </a:pathLst>
              </a:custGeom>
              <a:solidFill>
                <a:srgbClr val="F3F3F9"/>
              </a:solidFill>
            </p:spPr>
            <p:txBody>
              <a:bodyPr/>
              <a:lstStyle/>
              <a:p>
                <a:pPr>
                  <a:defRPr/>
                </a:pPr>
                <a:endParaRPr lang="fr-FR"/>
              </a:p>
            </p:txBody>
          </p:sp>
          <p:sp>
            <p:nvSpPr>
              <p:cNvPr id="11" name="TextBox 10"/>
              <p:cNvSpPr txBox="1"/>
              <p:nvPr/>
            </p:nvSpPr>
            <p:spPr bwMode="auto">
              <a:xfrm>
                <a:off x="0" y="0"/>
                <a:ext cx="2152933" cy="3006904"/>
              </a:xfrm>
              <a:prstGeom prst="rect">
                <a:avLst/>
              </a:prstGeom>
              <a:grpFill/>
            </p:spPr>
            <p:txBody>
              <a:bodyPr lIns="46426" tIns="46426" rIns="46426" bIns="46426" rtlCol="0" anchor="ctr"/>
              <a:lstStyle/>
              <a:p>
                <a:pPr algn="ctr">
                  <a:lnSpc>
                    <a:spcPts val="2659"/>
                  </a:lnSpc>
                  <a:defRPr/>
                </a:pPr>
                <a:endParaRPr/>
              </a:p>
            </p:txBody>
          </p:sp>
        </p:grpSp>
        <p:grpSp>
          <p:nvGrpSpPr>
            <p:cNvPr id="12" name="Group 11"/>
            <p:cNvGrpSpPr/>
            <p:nvPr/>
          </p:nvGrpSpPr>
          <p:grpSpPr bwMode="auto">
            <a:xfrm>
              <a:off x="0" y="2518612"/>
              <a:ext cx="2152933" cy="3089991"/>
              <a:chOff x="0" y="0"/>
              <a:chExt cx="2152933" cy="3089991"/>
            </a:xfrm>
          </p:grpSpPr>
          <p:sp>
            <p:nvSpPr>
              <p:cNvPr id="13" name="Freeform 12"/>
              <p:cNvSpPr/>
              <p:nvPr/>
            </p:nvSpPr>
            <p:spPr bwMode="auto">
              <a:xfrm>
                <a:off x="0" y="100802"/>
                <a:ext cx="2152933" cy="2989189"/>
              </a:xfrm>
              <a:custGeom>
                <a:avLst/>
                <a:gdLst/>
                <a:ahLst/>
                <a:cxnLst/>
                <a:rect l="l" t="t" r="r" b="b"/>
                <a:pathLst>
                  <a:path w="877121" h="1129817" extrusionOk="0">
                    <a:moveTo>
                      <a:pt x="438560" y="0"/>
                    </a:moveTo>
                    <a:lnTo>
                      <a:pt x="438560" y="0"/>
                    </a:lnTo>
                    <a:cubicBezTo>
                      <a:pt x="680771" y="0"/>
                      <a:pt x="877121" y="196350"/>
                      <a:pt x="877121" y="438560"/>
                    </a:cubicBezTo>
                    <a:lnTo>
                      <a:pt x="877121" y="691256"/>
                    </a:lnTo>
                    <a:cubicBezTo>
                      <a:pt x="877121" y="933466"/>
                      <a:pt x="680771" y="1129817"/>
                      <a:pt x="438560" y="1129817"/>
                    </a:cubicBezTo>
                    <a:lnTo>
                      <a:pt x="438560" y="1129817"/>
                    </a:lnTo>
                    <a:cubicBezTo>
                      <a:pt x="196350" y="1129817"/>
                      <a:pt x="0" y="933466"/>
                      <a:pt x="0" y="691256"/>
                    </a:cubicBezTo>
                    <a:lnTo>
                      <a:pt x="0" y="438560"/>
                    </a:lnTo>
                    <a:cubicBezTo>
                      <a:pt x="0" y="196350"/>
                      <a:pt x="196350" y="0"/>
                      <a:pt x="438560" y="0"/>
                    </a:cubicBezTo>
                    <a:close/>
                  </a:path>
                </a:pathLst>
              </a:custGeom>
              <a:solidFill>
                <a:srgbClr val="F3F3F9"/>
              </a:solidFill>
            </p:spPr>
            <p:txBody>
              <a:bodyPr/>
              <a:lstStyle/>
              <a:p>
                <a:pPr>
                  <a:defRPr/>
                </a:pPr>
                <a:endParaRPr lang="fr-FR"/>
              </a:p>
            </p:txBody>
          </p:sp>
          <p:sp>
            <p:nvSpPr>
              <p:cNvPr id="14" name="TextBox 13"/>
              <p:cNvSpPr txBox="1"/>
              <p:nvPr/>
            </p:nvSpPr>
            <p:spPr bwMode="auto">
              <a:xfrm>
                <a:off x="0" y="0"/>
                <a:ext cx="2152933" cy="3089991"/>
              </a:xfrm>
              <a:prstGeom prst="rect">
                <a:avLst/>
              </a:prstGeom>
              <a:grpFill/>
            </p:spPr>
            <p:txBody>
              <a:bodyPr lIns="46426" tIns="46426" rIns="46426" bIns="46426" rtlCol="0" anchor="ctr"/>
              <a:lstStyle/>
              <a:p>
                <a:pPr algn="ctr">
                  <a:lnSpc>
                    <a:spcPts val="2659"/>
                  </a:lnSpc>
                  <a:defRPr/>
                </a:pPr>
                <a:endParaRPr/>
              </a:p>
            </p:txBody>
          </p:sp>
        </p:grpSp>
        <p:grpSp>
          <p:nvGrpSpPr>
            <p:cNvPr id="15" name="Group 14"/>
            <p:cNvGrpSpPr/>
            <p:nvPr/>
          </p:nvGrpSpPr>
          <p:grpSpPr bwMode="auto">
            <a:xfrm>
              <a:off x="619973" y="4657285"/>
              <a:ext cx="912986" cy="984098"/>
              <a:chOff x="0" y="0"/>
              <a:chExt cx="912986" cy="984098"/>
            </a:xfrm>
          </p:grpSpPr>
          <p:sp>
            <p:nvSpPr>
              <p:cNvPr id="16" name="Freeform 15"/>
              <p:cNvSpPr/>
              <p:nvPr/>
            </p:nvSpPr>
            <p:spPr bwMode="auto">
              <a:xfrm>
                <a:off x="0" y="0"/>
                <a:ext cx="912986" cy="98409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C246C">
                      <a:alpha val="100000"/>
                    </a:srgbClr>
                  </a:gs>
                  <a:gs pos="100000">
                    <a:srgbClr val="5453D3">
                      <a:alpha val="100000"/>
                    </a:srgbClr>
                  </a:gs>
                </a:gsLst>
                <a:lin ang="2700000" scaled="1"/>
              </a:gradFill>
            </p:spPr>
            <p:txBody>
              <a:bodyPr/>
              <a:lstStyle/>
              <a:p>
                <a:pPr>
                  <a:defRPr/>
                </a:pPr>
                <a:endParaRPr lang="fr-FR"/>
              </a:p>
            </p:txBody>
          </p:sp>
          <p:sp>
            <p:nvSpPr>
              <p:cNvPr id="17" name="TextBox 16"/>
              <p:cNvSpPr txBox="1"/>
              <p:nvPr/>
            </p:nvSpPr>
            <p:spPr bwMode="auto">
              <a:xfrm>
                <a:off x="85592" y="46129"/>
                <a:ext cx="741801" cy="845709"/>
              </a:xfrm>
              <a:prstGeom prst="rect">
                <a:avLst/>
              </a:prstGeom>
              <a:grpFill/>
            </p:spPr>
            <p:txBody>
              <a:bodyPr lIns="50800" tIns="50800" rIns="50800" bIns="50800" rtlCol="0" anchor="ctr"/>
              <a:lstStyle/>
              <a:p>
                <a:pPr algn="ctr">
                  <a:lnSpc>
                    <a:spcPts val="2659"/>
                  </a:lnSpc>
                  <a:defRPr/>
                </a:pPr>
                <a:endParaRPr/>
              </a:p>
            </p:txBody>
          </p:sp>
        </p:grpSp>
        <p:grpSp>
          <p:nvGrpSpPr>
            <p:cNvPr id="18" name="Group 17"/>
            <p:cNvGrpSpPr/>
            <p:nvPr/>
          </p:nvGrpSpPr>
          <p:grpSpPr bwMode="auto">
            <a:xfrm>
              <a:off x="740012" y="4786674"/>
              <a:ext cx="672908" cy="725319"/>
              <a:chOff x="0" y="0"/>
              <a:chExt cx="672908" cy="725319"/>
            </a:xfrm>
          </p:grpSpPr>
          <p:sp>
            <p:nvSpPr>
              <p:cNvPr id="19" name="Freeform 18"/>
              <p:cNvSpPr/>
              <p:nvPr/>
            </p:nvSpPr>
            <p:spPr bwMode="auto">
              <a:xfrm>
                <a:off x="0" y="0"/>
                <a:ext cx="672908" cy="72531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100000"/>
                    </a:srgbClr>
                  </a:gs>
                  <a:gs pos="100000">
                    <a:srgbClr val="F6F7FB">
                      <a:alpha val="100000"/>
                    </a:srgbClr>
                  </a:gs>
                </a:gsLst>
                <a:lin ang="2700000" scaled="1"/>
              </a:gradFill>
            </p:spPr>
            <p:txBody>
              <a:bodyPr/>
              <a:lstStyle/>
              <a:p>
                <a:pPr>
                  <a:defRPr/>
                </a:pPr>
                <a:endParaRPr lang="fr-FR"/>
              </a:p>
            </p:txBody>
          </p:sp>
          <p:sp>
            <p:nvSpPr>
              <p:cNvPr id="20" name="TextBox 19"/>
              <p:cNvSpPr txBox="1"/>
              <p:nvPr/>
            </p:nvSpPr>
            <p:spPr bwMode="auto">
              <a:xfrm>
                <a:off x="63084" y="33999"/>
                <a:ext cx="546737" cy="623322"/>
              </a:xfrm>
              <a:prstGeom prst="rect">
                <a:avLst/>
              </a:prstGeom>
              <a:grpFill/>
            </p:spPr>
            <p:txBody>
              <a:bodyPr lIns="50800" tIns="50800" rIns="50800" bIns="50800" rtlCol="0" anchor="ctr"/>
              <a:lstStyle/>
              <a:p>
                <a:pPr algn="ctr">
                  <a:lnSpc>
                    <a:spcPts val="2659"/>
                  </a:lnSpc>
                  <a:defRPr/>
                </a:pPr>
                <a:endParaRPr/>
              </a:p>
            </p:txBody>
          </p:sp>
        </p:grpSp>
        <p:grpSp>
          <p:nvGrpSpPr>
            <p:cNvPr id="21" name="Group 20"/>
            <p:cNvGrpSpPr/>
            <p:nvPr/>
          </p:nvGrpSpPr>
          <p:grpSpPr bwMode="auto">
            <a:xfrm rot="-10800000">
              <a:off x="621995" y="1194834"/>
              <a:ext cx="878375" cy="521935"/>
              <a:chOff x="0" y="0"/>
              <a:chExt cx="878375" cy="521935"/>
            </a:xfrm>
          </p:grpSpPr>
          <p:sp>
            <p:nvSpPr>
              <p:cNvPr id="22" name="Freeform 21"/>
              <p:cNvSpPr/>
              <p:nvPr/>
            </p:nvSpPr>
            <p:spPr bwMode="auto">
              <a:xfrm>
                <a:off x="0" y="1298"/>
                <a:ext cx="878375" cy="520636"/>
              </a:xfrm>
              <a:custGeom>
                <a:avLst/>
                <a:gdLst/>
                <a:ahLst/>
                <a:cxnLst/>
                <a:rect l="l" t="t" r="r" b="b"/>
                <a:pathLst>
                  <a:path w="937267" h="515400" extrusionOk="0">
                    <a:moveTo>
                      <a:pt x="468633" y="515400"/>
                    </a:moveTo>
                    <a:lnTo>
                      <a:pt x="937267" y="0"/>
                    </a:lnTo>
                    <a:lnTo>
                      <a:pt x="0" y="0"/>
                    </a:lnTo>
                    <a:lnTo>
                      <a:pt x="468633" y="515400"/>
                    </a:lnTo>
                    <a:close/>
                  </a:path>
                </a:pathLst>
              </a:custGeom>
              <a:solidFill>
                <a:srgbClr val="F3F3F9"/>
              </a:solidFill>
            </p:spPr>
            <p:txBody>
              <a:bodyPr/>
              <a:lstStyle/>
              <a:p>
                <a:pPr>
                  <a:defRPr/>
                </a:pPr>
                <a:endParaRPr lang="fr-FR"/>
              </a:p>
            </p:txBody>
          </p:sp>
          <p:sp>
            <p:nvSpPr>
              <p:cNvPr id="23" name="TextBox 22"/>
              <p:cNvSpPr txBox="1"/>
              <p:nvPr/>
            </p:nvSpPr>
            <p:spPr bwMode="auto">
              <a:xfrm>
                <a:off x="137246" y="0"/>
                <a:ext cx="603882" cy="280211"/>
              </a:xfrm>
              <a:prstGeom prst="rect">
                <a:avLst/>
              </a:prstGeom>
              <a:grpFill/>
            </p:spPr>
            <p:txBody>
              <a:bodyPr lIns="50800" tIns="50800" rIns="50800" bIns="50800" rtlCol="0" anchor="ctr"/>
              <a:lstStyle/>
              <a:p>
                <a:pPr algn="ctr">
                  <a:lnSpc>
                    <a:spcPts val="2659"/>
                  </a:lnSpc>
                  <a:defRPr/>
                </a:pPr>
                <a:endParaRPr/>
              </a:p>
            </p:txBody>
          </p:sp>
        </p:grpSp>
        <p:grpSp>
          <p:nvGrpSpPr>
            <p:cNvPr id="24" name="Group 23"/>
            <p:cNvGrpSpPr/>
            <p:nvPr/>
          </p:nvGrpSpPr>
          <p:grpSpPr bwMode="auto">
            <a:xfrm>
              <a:off x="2874791" y="0"/>
              <a:ext cx="1041117" cy="1122209"/>
              <a:chOff x="0" y="0"/>
              <a:chExt cx="1041117" cy="1122209"/>
            </a:xfrm>
          </p:grpSpPr>
          <p:sp>
            <p:nvSpPr>
              <p:cNvPr id="25" name="Freeform 24"/>
              <p:cNvSpPr/>
              <p:nvPr/>
            </p:nvSpPr>
            <p:spPr bwMode="auto">
              <a:xfrm>
                <a:off x="0" y="0"/>
                <a:ext cx="1041117" cy="112220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3D3DCC">
                      <a:alpha val="100000"/>
                    </a:srgbClr>
                  </a:gs>
                  <a:gs pos="100000">
                    <a:srgbClr val="7090EE">
                      <a:alpha val="100000"/>
                    </a:srgbClr>
                  </a:gs>
                </a:gsLst>
                <a:lin ang="2700000" scaled="1"/>
              </a:gradFill>
              <a:ln w="114300" cap="rnd">
                <a:solidFill>
                  <a:srgbClr val="FFFFFF"/>
                </a:solidFill>
                <a:prstDash val="solid"/>
                <a:round/>
              </a:ln>
            </p:spPr>
            <p:txBody>
              <a:bodyPr/>
              <a:lstStyle/>
              <a:p>
                <a:pPr>
                  <a:defRPr/>
                </a:pPr>
                <a:endParaRPr lang="fr-FR"/>
              </a:p>
            </p:txBody>
          </p:sp>
          <p:sp>
            <p:nvSpPr>
              <p:cNvPr id="26" name="TextBox 25"/>
              <p:cNvSpPr txBox="1"/>
              <p:nvPr/>
            </p:nvSpPr>
            <p:spPr bwMode="auto">
              <a:xfrm>
                <a:off x="97604" y="52603"/>
                <a:ext cx="845907" cy="964398"/>
              </a:xfrm>
              <a:prstGeom prst="rect">
                <a:avLst/>
              </a:prstGeom>
              <a:grpFill/>
            </p:spPr>
            <p:txBody>
              <a:bodyPr lIns="50800" tIns="50800" rIns="50800" bIns="50800" rtlCol="0" anchor="ctr"/>
              <a:lstStyle/>
              <a:p>
                <a:pPr marL="0" lvl="0" indent="0" algn="ctr">
                  <a:lnSpc>
                    <a:spcPts val="2659"/>
                  </a:lnSpc>
                  <a:spcBef>
                    <a:spcPts val="0"/>
                  </a:spcBef>
                  <a:defRPr/>
                </a:pPr>
                <a:endParaRPr/>
              </a:p>
            </p:txBody>
          </p:sp>
        </p:grpSp>
        <p:grpSp>
          <p:nvGrpSpPr>
            <p:cNvPr id="27" name="Group 26"/>
            <p:cNvGrpSpPr/>
            <p:nvPr/>
          </p:nvGrpSpPr>
          <p:grpSpPr bwMode="auto">
            <a:xfrm>
              <a:off x="2317443" y="1428504"/>
              <a:ext cx="2152933" cy="3006904"/>
              <a:chOff x="0" y="0"/>
              <a:chExt cx="2152933" cy="3006904"/>
            </a:xfrm>
          </p:grpSpPr>
          <p:sp>
            <p:nvSpPr>
              <p:cNvPr id="28" name="Freeform 27"/>
              <p:cNvSpPr/>
              <p:nvPr/>
            </p:nvSpPr>
            <p:spPr bwMode="auto">
              <a:xfrm>
                <a:off x="0" y="100802"/>
                <a:ext cx="2152933" cy="2906101"/>
              </a:xfrm>
              <a:custGeom>
                <a:avLst/>
                <a:gdLst/>
                <a:ahLst/>
                <a:cxnLst/>
                <a:rect l="l" t="t" r="r" b="b"/>
                <a:pathLst>
                  <a:path w="877121" h="1098412" extrusionOk="0">
                    <a:moveTo>
                      <a:pt x="81399" y="0"/>
                    </a:moveTo>
                    <a:lnTo>
                      <a:pt x="795722" y="0"/>
                    </a:lnTo>
                    <a:cubicBezTo>
                      <a:pt x="840677" y="0"/>
                      <a:pt x="877121" y="36443"/>
                      <a:pt x="877121" y="81399"/>
                    </a:cubicBezTo>
                    <a:lnTo>
                      <a:pt x="877121" y="1017014"/>
                    </a:lnTo>
                    <a:cubicBezTo>
                      <a:pt x="877121" y="1061969"/>
                      <a:pt x="840677" y="1098412"/>
                      <a:pt x="795722" y="1098412"/>
                    </a:cubicBezTo>
                    <a:lnTo>
                      <a:pt x="81399" y="1098412"/>
                    </a:lnTo>
                    <a:cubicBezTo>
                      <a:pt x="36443" y="1098412"/>
                      <a:pt x="0" y="1061969"/>
                      <a:pt x="0" y="1017014"/>
                    </a:cubicBezTo>
                    <a:lnTo>
                      <a:pt x="0" y="81399"/>
                    </a:lnTo>
                    <a:cubicBezTo>
                      <a:pt x="0" y="36443"/>
                      <a:pt x="36443" y="0"/>
                      <a:pt x="81399" y="0"/>
                    </a:cubicBezTo>
                    <a:close/>
                  </a:path>
                </a:pathLst>
              </a:custGeom>
              <a:solidFill>
                <a:srgbClr val="F3F3F9"/>
              </a:solidFill>
            </p:spPr>
            <p:txBody>
              <a:bodyPr/>
              <a:lstStyle/>
              <a:p>
                <a:pPr>
                  <a:defRPr/>
                </a:pPr>
                <a:endParaRPr lang="fr-FR"/>
              </a:p>
            </p:txBody>
          </p:sp>
          <p:sp>
            <p:nvSpPr>
              <p:cNvPr id="29" name="TextBox 28"/>
              <p:cNvSpPr txBox="1"/>
              <p:nvPr/>
            </p:nvSpPr>
            <p:spPr bwMode="auto">
              <a:xfrm>
                <a:off x="0" y="0"/>
                <a:ext cx="2152933" cy="3006904"/>
              </a:xfrm>
              <a:prstGeom prst="rect">
                <a:avLst/>
              </a:prstGeom>
              <a:grpFill/>
            </p:spPr>
            <p:txBody>
              <a:bodyPr lIns="46426" tIns="46426" rIns="46426" bIns="46426" rtlCol="0" anchor="ctr"/>
              <a:lstStyle/>
              <a:p>
                <a:pPr algn="ctr">
                  <a:lnSpc>
                    <a:spcPts val="2659"/>
                  </a:lnSpc>
                  <a:defRPr/>
                </a:pPr>
                <a:endParaRPr/>
              </a:p>
            </p:txBody>
          </p:sp>
        </p:grpSp>
        <p:grpSp>
          <p:nvGrpSpPr>
            <p:cNvPr id="30" name="Group 29"/>
            <p:cNvGrpSpPr/>
            <p:nvPr/>
          </p:nvGrpSpPr>
          <p:grpSpPr bwMode="auto">
            <a:xfrm>
              <a:off x="2317443" y="2518612"/>
              <a:ext cx="2152933" cy="3089991"/>
              <a:chOff x="0" y="0"/>
              <a:chExt cx="2152933" cy="3089991"/>
            </a:xfrm>
          </p:grpSpPr>
          <p:sp>
            <p:nvSpPr>
              <p:cNvPr id="31" name="Freeform 30"/>
              <p:cNvSpPr/>
              <p:nvPr/>
            </p:nvSpPr>
            <p:spPr bwMode="auto">
              <a:xfrm>
                <a:off x="0" y="100802"/>
                <a:ext cx="2152933" cy="2989189"/>
              </a:xfrm>
              <a:custGeom>
                <a:avLst/>
                <a:gdLst/>
                <a:ahLst/>
                <a:cxnLst/>
                <a:rect l="l" t="t" r="r" b="b"/>
                <a:pathLst>
                  <a:path w="877121" h="1129817" extrusionOk="0">
                    <a:moveTo>
                      <a:pt x="438560" y="0"/>
                    </a:moveTo>
                    <a:lnTo>
                      <a:pt x="438560" y="0"/>
                    </a:lnTo>
                    <a:cubicBezTo>
                      <a:pt x="680771" y="0"/>
                      <a:pt x="877121" y="196350"/>
                      <a:pt x="877121" y="438560"/>
                    </a:cubicBezTo>
                    <a:lnTo>
                      <a:pt x="877121" y="691256"/>
                    </a:lnTo>
                    <a:cubicBezTo>
                      <a:pt x="877121" y="933466"/>
                      <a:pt x="680771" y="1129817"/>
                      <a:pt x="438560" y="1129817"/>
                    </a:cubicBezTo>
                    <a:lnTo>
                      <a:pt x="438560" y="1129817"/>
                    </a:lnTo>
                    <a:cubicBezTo>
                      <a:pt x="196350" y="1129817"/>
                      <a:pt x="0" y="933466"/>
                      <a:pt x="0" y="691256"/>
                    </a:cubicBezTo>
                    <a:lnTo>
                      <a:pt x="0" y="438560"/>
                    </a:lnTo>
                    <a:cubicBezTo>
                      <a:pt x="0" y="196350"/>
                      <a:pt x="196350" y="0"/>
                      <a:pt x="438560" y="0"/>
                    </a:cubicBezTo>
                    <a:close/>
                  </a:path>
                </a:pathLst>
              </a:custGeom>
              <a:solidFill>
                <a:srgbClr val="F3F3F9"/>
              </a:solidFill>
            </p:spPr>
            <p:txBody>
              <a:bodyPr/>
              <a:lstStyle/>
              <a:p>
                <a:pPr>
                  <a:defRPr/>
                </a:pPr>
                <a:endParaRPr lang="fr-FR"/>
              </a:p>
            </p:txBody>
          </p:sp>
          <p:sp>
            <p:nvSpPr>
              <p:cNvPr id="32" name="TextBox 31"/>
              <p:cNvSpPr txBox="1"/>
              <p:nvPr/>
            </p:nvSpPr>
            <p:spPr bwMode="auto">
              <a:xfrm>
                <a:off x="0" y="0"/>
                <a:ext cx="2152933" cy="3089991"/>
              </a:xfrm>
              <a:prstGeom prst="rect">
                <a:avLst/>
              </a:prstGeom>
              <a:grpFill/>
            </p:spPr>
            <p:txBody>
              <a:bodyPr lIns="46426" tIns="46426" rIns="46426" bIns="46426" rtlCol="0" anchor="ctr"/>
              <a:lstStyle/>
              <a:p>
                <a:pPr algn="ctr">
                  <a:lnSpc>
                    <a:spcPts val="2659"/>
                  </a:lnSpc>
                  <a:defRPr/>
                </a:pPr>
                <a:endParaRPr/>
              </a:p>
            </p:txBody>
          </p:sp>
        </p:grpSp>
        <p:grpSp>
          <p:nvGrpSpPr>
            <p:cNvPr id="33" name="Group 32"/>
            <p:cNvGrpSpPr/>
            <p:nvPr/>
          </p:nvGrpSpPr>
          <p:grpSpPr bwMode="auto">
            <a:xfrm>
              <a:off x="2937416" y="4657285"/>
              <a:ext cx="912986" cy="984098"/>
              <a:chOff x="0" y="0"/>
              <a:chExt cx="912986" cy="984098"/>
            </a:xfrm>
          </p:grpSpPr>
          <p:sp>
            <p:nvSpPr>
              <p:cNvPr id="34" name="Freeform 33"/>
              <p:cNvSpPr/>
              <p:nvPr/>
            </p:nvSpPr>
            <p:spPr bwMode="auto">
              <a:xfrm>
                <a:off x="0" y="0"/>
                <a:ext cx="912986" cy="98409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3D3DCC">
                      <a:alpha val="100000"/>
                    </a:srgbClr>
                  </a:gs>
                  <a:gs pos="100000">
                    <a:srgbClr val="7090EE">
                      <a:alpha val="100000"/>
                    </a:srgbClr>
                  </a:gs>
                </a:gsLst>
                <a:lin ang="2700000" scaled="1"/>
              </a:gradFill>
            </p:spPr>
            <p:txBody>
              <a:bodyPr/>
              <a:lstStyle/>
              <a:p>
                <a:pPr>
                  <a:defRPr/>
                </a:pPr>
                <a:endParaRPr lang="fr-FR"/>
              </a:p>
            </p:txBody>
          </p:sp>
          <p:sp>
            <p:nvSpPr>
              <p:cNvPr id="35" name="TextBox 34"/>
              <p:cNvSpPr txBox="1"/>
              <p:nvPr/>
            </p:nvSpPr>
            <p:spPr bwMode="auto">
              <a:xfrm>
                <a:off x="85592" y="46129"/>
                <a:ext cx="741801" cy="845709"/>
              </a:xfrm>
              <a:prstGeom prst="rect">
                <a:avLst/>
              </a:prstGeom>
              <a:grpFill/>
            </p:spPr>
            <p:txBody>
              <a:bodyPr lIns="50800" tIns="50800" rIns="50800" bIns="50800" rtlCol="0" anchor="ctr"/>
              <a:lstStyle/>
              <a:p>
                <a:pPr algn="ctr">
                  <a:lnSpc>
                    <a:spcPts val="2659"/>
                  </a:lnSpc>
                  <a:defRPr/>
                </a:pPr>
                <a:endParaRPr/>
              </a:p>
            </p:txBody>
          </p:sp>
        </p:grpSp>
        <p:grpSp>
          <p:nvGrpSpPr>
            <p:cNvPr id="36" name="Group 35"/>
            <p:cNvGrpSpPr/>
            <p:nvPr/>
          </p:nvGrpSpPr>
          <p:grpSpPr bwMode="auto">
            <a:xfrm>
              <a:off x="3057456" y="4786674"/>
              <a:ext cx="672908" cy="725319"/>
              <a:chOff x="0" y="0"/>
              <a:chExt cx="672908" cy="725319"/>
            </a:xfrm>
          </p:grpSpPr>
          <p:sp>
            <p:nvSpPr>
              <p:cNvPr id="37" name="Freeform 36"/>
              <p:cNvSpPr/>
              <p:nvPr/>
            </p:nvSpPr>
            <p:spPr bwMode="auto">
              <a:xfrm>
                <a:off x="0" y="0"/>
                <a:ext cx="672908" cy="72531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100000"/>
                    </a:srgbClr>
                  </a:gs>
                  <a:gs pos="100000">
                    <a:srgbClr val="F6F7FB">
                      <a:alpha val="100000"/>
                    </a:srgbClr>
                  </a:gs>
                </a:gsLst>
                <a:lin ang="2700000" scaled="1"/>
              </a:gradFill>
            </p:spPr>
            <p:txBody>
              <a:bodyPr/>
              <a:lstStyle/>
              <a:p>
                <a:pPr>
                  <a:defRPr/>
                </a:pPr>
                <a:endParaRPr lang="fr-FR"/>
              </a:p>
            </p:txBody>
          </p:sp>
          <p:sp>
            <p:nvSpPr>
              <p:cNvPr id="38" name="TextBox 37"/>
              <p:cNvSpPr txBox="1"/>
              <p:nvPr/>
            </p:nvSpPr>
            <p:spPr bwMode="auto">
              <a:xfrm>
                <a:off x="63084" y="33999"/>
                <a:ext cx="546737" cy="623322"/>
              </a:xfrm>
              <a:prstGeom prst="rect">
                <a:avLst/>
              </a:prstGeom>
              <a:grpFill/>
            </p:spPr>
            <p:txBody>
              <a:bodyPr lIns="50800" tIns="50800" rIns="50800" bIns="50800" rtlCol="0" anchor="ctr"/>
              <a:lstStyle/>
              <a:p>
                <a:pPr algn="ctr">
                  <a:lnSpc>
                    <a:spcPts val="2659"/>
                  </a:lnSpc>
                  <a:defRPr/>
                </a:pPr>
                <a:endParaRPr/>
              </a:p>
            </p:txBody>
          </p:sp>
        </p:grpSp>
        <p:grpSp>
          <p:nvGrpSpPr>
            <p:cNvPr id="39" name="Group 38"/>
            <p:cNvGrpSpPr/>
            <p:nvPr/>
          </p:nvGrpSpPr>
          <p:grpSpPr bwMode="auto">
            <a:xfrm rot="-10800000">
              <a:off x="2939440" y="1194834"/>
              <a:ext cx="878375" cy="521935"/>
              <a:chOff x="0" y="0"/>
              <a:chExt cx="878375" cy="521935"/>
            </a:xfrm>
          </p:grpSpPr>
          <p:sp>
            <p:nvSpPr>
              <p:cNvPr id="40" name="Freeform 39"/>
              <p:cNvSpPr/>
              <p:nvPr/>
            </p:nvSpPr>
            <p:spPr bwMode="auto">
              <a:xfrm>
                <a:off x="0" y="1298"/>
                <a:ext cx="878375" cy="520636"/>
              </a:xfrm>
              <a:custGeom>
                <a:avLst/>
                <a:gdLst/>
                <a:ahLst/>
                <a:cxnLst/>
                <a:rect l="l" t="t" r="r" b="b"/>
                <a:pathLst>
                  <a:path w="937267" h="515400" extrusionOk="0">
                    <a:moveTo>
                      <a:pt x="468633" y="515400"/>
                    </a:moveTo>
                    <a:lnTo>
                      <a:pt x="937267" y="0"/>
                    </a:lnTo>
                    <a:lnTo>
                      <a:pt x="0" y="0"/>
                    </a:lnTo>
                    <a:lnTo>
                      <a:pt x="468633" y="515400"/>
                    </a:lnTo>
                    <a:close/>
                  </a:path>
                </a:pathLst>
              </a:custGeom>
              <a:solidFill>
                <a:srgbClr val="F3F3F9"/>
              </a:solidFill>
            </p:spPr>
            <p:txBody>
              <a:bodyPr/>
              <a:lstStyle/>
              <a:p>
                <a:pPr>
                  <a:defRPr/>
                </a:pPr>
                <a:endParaRPr lang="fr-FR"/>
              </a:p>
            </p:txBody>
          </p:sp>
          <p:sp>
            <p:nvSpPr>
              <p:cNvPr id="41" name="TextBox 40"/>
              <p:cNvSpPr txBox="1"/>
              <p:nvPr/>
            </p:nvSpPr>
            <p:spPr bwMode="auto">
              <a:xfrm>
                <a:off x="137246" y="0"/>
                <a:ext cx="603882" cy="280211"/>
              </a:xfrm>
              <a:prstGeom prst="rect">
                <a:avLst/>
              </a:prstGeom>
              <a:grpFill/>
            </p:spPr>
            <p:txBody>
              <a:bodyPr lIns="50800" tIns="50800" rIns="50800" bIns="50800" rtlCol="0" anchor="ctr"/>
              <a:lstStyle/>
              <a:p>
                <a:pPr algn="ctr">
                  <a:lnSpc>
                    <a:spcPts val="2659"/>
                  </a:lnSpc>
                  <a:defRPr/>
                </a:pPr>
                <a:endParaRPr/>
              </a:p>
            </p:txBody>
          </p:sp>
        </p:grpSp>
        <p:grpSp>
          <p:nvGrpSpPr>
            <p:cNvPr id="42" name="Group 41"/>
            <p:cNvGrpSpPr/>
            <p:nvPr/>
          </p:nvGrpSpPr>
          <p:grpSpPr bwMode="auto">
            <a:xfrm>
              <a:off x="5192235" y="0"/>
              <a:ext cx="1041117" cy="1122209"/>
              <a:chOff x="0" y="0"/>
              <a:chExt cx="1041117" cy="1122209"/>
            </a:xfrm>
          </p:grpSpPr>
          <p:sp>
            <p:nvSpPr>
              <p:cNvPr id="43" name="Freeform 42"/>
              <p:cNvSpPr/>
              <p:nvPr/>
            </p:nvSpPr>
            <p:spPr bwMode="auto">
              <a:xfrm>
                <a:off x="0" y="0"/>
                <a:ext cx="1041117" cy="112220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E78007">
                      <a:alpha val="100000"/>
                    </a:srgbClr>
                  </a:gs>
                  <a:gs pos="100000">
                    <a:srgbClr val="FFC851">
                      <a:alpha val="100000"/>
                    </a:srgbClr>
                  </a:gs>
                </a:gsLst>
                <a:lin ang="2700000" scaled="1"/>
              </a:gradFill>
              <a:ln w="114300" cap="rnd">
                <a:solidFill>
                  <a:srgbClr val="FFFFFF"/>
                </a:solidFill>
                <a:prstDash val="solid"/>
                <a:round/>
              </a:ln>
            </p:spPr>
            <p:txBody>
              <a:bodyPr/>
              <a:lstStyle/>
              <a:p>
                <a:pPr>
                  <a:defRPr/>
                </a:pPr>
                <a:endParaRPr lang="fr-FR"/>
              </a:p>
            </p:txBody>
          </p:sp>
          <p:sp>
            <p:nvSpPr>
              <p:cNvPr id="44" name="TextBox 43"/>
              <p:cNvSpPr txBox="1"/>
              <p:nvPr/>
            </p:nvSpPr>
            <p:spPr bwMode="auto">
              <a:xfrm>
                <a:off x="97604" y="52603"/>
                <a:ext cx="845907" cy="964398"/>
              </a:xfrm>
              <a:prstGeom prst="rect">
                <a:avLst/>
              </a:prstGeom>
              <a:grpFill/>
            </p:spPr>
            <p:txBody>
              <a:bodyPr lIns="50800" tIns="50800" rIns="50800" bIns="50800" rtlCol="0" anchor="ctr"/>
              <a:lstStyle/>
              <a:p>
                <a:pPr marL="0" lvl="0" indent="0" algn="ctr">
                  <a:lnSpc>
                    <a:spcPts val="2659"/>
                  </a:lnSpc>
                  <a:spcBef>
                    <a:spcPts val="0"/>
                  </a:spcBef>
                  <a:defRPr/>
                </a:pPr>
                <a:endParaRPr/>
              </a:p>
            </p:txBody>
          </p:sp>
        </p:grpSp>
        <p:grpSp>
          <p:nvGrpSpPr>
            <p:cNvPr id="45" name="Group 44"/>
            <p:cNvGrpSpPr/>
            <p:nvPr/>
          </p:nvGrpSpPr>
          <p:grpSpPr bwMode="auto">
            <a:xfrm>
              <a:off x="4634886" y="1428504"/>
              <a:ext cx="2152933" cy="3006904"/>
              <a:chOff x="0" y="0"/>
              <a:chExt cx="2152933" cy="3006904"/>
            </a:xfrm>
          </p:grpSpPr>
          <p:sp>
            <p:nvSpPr>
              <p:cNvPr id="46" name="Freeform 45"/>
              <p:cNvSpPr/>
              <p:nvPr/>
            </p:nvSpPr>
            <p:spPr bwMode="auto">
              <a:xfrm>
                <a:off x="0" y="100802"/>
                <a:ext cx="2152933" cy="2906101"/>
              </a:xfrm>
              <a:custGeom>
                <a:avLst/>
                <a:gdLst/>
                <a:ahLst/>
                <a:cxnLst/>
                <a:rect l="l" t="t" r="r" b="b"/>
                <a:pathLst>
                  <a:path w="877121" h="1098412" extrusionOk="0">
                    <a:moveTo>
                      <a:pt x="81399" y="0"/>
                    </a:moveTo>
                    <a:lnTo>
                      <a:pt x="795722" y="0"/>
                    </a:lnTo>
                    <a:cubicBezTo>
                      <a:pt x="840677" y="0"/>
                      <a:pt x="877121" y="36443"/>
                      <a:pt x="877121" y="81399"/>
                    </a:cubicBezTo>
                    <a:lnTo>
                      <a:pt x="877121" y="1017014"/>
                    </a:lnTo>
                    <a:cubicBezTo>
                      <a:pt x="877121" y="1061969"/>
                      <a:pt x="840677" y="1098412"/>
                      <a:pt x="795722" y="1098412"/>
                    </a:cubicBezTo>
                    <a:lnTo>
                      <a:pt x="81399" y="1098412"/>
                    </a:lnTo>
                    <a:cubicBezTo>
                      <a:pt x="36443" y="1098412"/>
                      <a:pt x="0" y="1061969"/>
                      <a:pt x="0" y="1017014"/>
                    </a:cubicBezTo>
                    <a:lnTo>
                      <a:pt x="0" y="81399"/>
                    </a:lnTo>
                    <a:cubicBezTo>
                      <a:pt x="0" y="36443"/>
                      <a:pt x="36443" y="0"/>
                      <a:pt x="81399" y="0"/>
                    </a:cubicBezTo>
                    <a:close/>
                  </a:path>
                </a:pathLst>
              </a:custGeom>
              <a:solidFill>
                <a:srgbClr val="F3F3F9"/>
              </a:solidFill>
            </p:spPr>
            <p:txBody>
              <a:bodyPr/>
              <a:lstStyle/>
              <a:p>
                <a:pPr>
                  <a:defRPr/>
                </a:pPr>
                <a:endParaRPr lang="fr-FR"/>
              </a:p>
            </p:txBody>
          </p:sp>
          <p:sp>
            <p:nvSpPr>
              <p:cNvPr id="47" name="TextBox 46"/>
              <p:cNvSpPr txBox="1"/>
              <p:nvPr/>
            </p:nvSpPr>
            <p:spPr bwMode="auto">
              <a:xfrm>
                <a:off x="0" y="0"/>
                <a:ext cx="2152933" cy="3006904"/>
              </a:xfrm>
              <a:prstGeom prst="rect">
                <a:avLst/>
              </a:prstGeom>
              <a:grpFill/>
            </p:spPr>
            <p:txBody>
              <a:bodyPr lIns="46426" tIns="46426" rIns="46426" bIns="46426" rtlCol="0" anchor="ctr"/>
              <a:lstStyle/>
              <a:p>
                <a:pPr algn="ctr">
                  <a:lnSpc>
                    <a:spcPts val="2659"/>
                  </a:lnSpc>
                  <a:defRPr/>
                </a:pPr>
                <a:endParaRPr/>
              </a:p>
            </p:txBody>
          </p:sp>
        </p:grpSp>
        <p:grpSp>
          <p:nvGrpSpPr>
            <p:cNvPr id="48" name="Group 47"/>
            <p:cNvGrpSpPr/>
            <p:nvPr/>
          </p:nvGrpSpPr>
          <p:grpSpPr bwMode="auto">
            <a:xfrm>
              <a:off x="4634886" y="2518612"/>
              <a:ext cx="2152933" cy="3089991"/>
              <a:chOff x="0" y="0"/>
              <a:chExt cx="2152933" cy="3089991"/>
            </a:xfrm>
          </p:grpSpPr>
          <p:sp>
            <p:nvSpPr>
              <p:cNvPr id="49" name="Freeform 48"/>
              <p:cNvSpPr/>
              <p:nvPr/>
            </p:nvSpPr>
            <p:spPr bwMode="auto">
              <a:xfrm>
                <a:off x="0" y="100802"/>
                <a:ext cx="2152933" cy="2989189"/>
              </a:xfrm>
              <a:custGeom>
                <a:avLst/>
                <a:gdLst/>
                <a:ahLst/>
                <a:cxnLst/>
                <a:rect l="l" t="t" r="r" b="b"/>
                <a:pathLst>
                  <a:path w="877121" h="1129817" extrusionOk="0">
                    <a:moveTo>
                      <a:pt x="438560" y="0"/>
                    </a:moveTo>
                    <a:lnTo>
                      <a:pt x="438560" y="0"/>
                    </a:lnTo>
                    <a:cubicBezTo>
                      <a:pt x="680771" y="0"/>
                      <a:pt x="877121" y="196350"/>
                      <a:pt x="877121" y="438560"/>
                    </a:cubicBezTo>
                    <a:lnTo>
                      <a:pt x="877121" y="691256"/>
                    </a:lnTo>
                    <a:cubicBezTo>
                      <a:pt x="877121" y="933466"/>
                      <a:pt x="680771" y="1129817"/>
                      <a:pt x="438560" y="1129817"/>
                    </a:cubicBezTo>
                    <a:lnTo>
                      <a:pt x="438560" y="1129817"/>
                    </a:lnTo>
                    <a:cubicBezTo>
                      <a:pt x="196350" y="1129817"/>
                      <a:pt x="0" y="933466"/>
                      <a:pt x="0" y="691256"/>
                    </a:cubicBezTo>
                    <a:lnTo>
                      <a:pt x="0" y="438560"/>
                    </a:lnTo>
                    <a:cubicBezTo>
                      <a:pt x="0" y="196350"/>
                      <a:pt x="196350" y="0"/>
                      <a:pt x="438560" y="0"/>
                    </a:cubicBezTo>
                    <a:close/>
                  </a:path>
                </a:pathLst>
              </a:custGeom>
              <a:solidFill>
                <a:srgbClr val="F3F3F9"/>
              </a:solidFill>
            </p:spPr>
            <p:txBody>
              <a:bodyPr/>
              <a:lstStyle/>
              <a:p>
                <a:pPr>
                  <a:defRPr/>
                </a:pPr>
                <a:endParaRPr lang="fr-FR"/>
              </a:p>
            </p:txBody>
          </p:sp>
          <p:sp>
            <p:nvSpPr>
              <p:cNvPr id="50" name="TextBox 49"/>
              <p:cNvSpPr txBox="1"/>
              <p:nvPr/>
            </p:nvSpPr>
            <p:spPr bwMode="auto">
              <a:xfrm>
                <a:off x="0" y="0"/>
                <a:ext cx="2152933" cy="3089991"/>
              </a:xfrm>
              <a:prstGeom prst="rect">
                <a:avLst/>
              </a:prstGeom>
              <a:grpFill/>
            </p:spPr>
            <p:txBody>
              <a:bodyPr lIns="46426" tIns="46426" rIns="46426" bIns="46426" rtlCol="0" anchor="ctr"/>
              <a:lstStyle/>
              <a:p>
                <a:pPr algn="ctr">
                  <a:lnSpc>
                    <a:spcPts val="2659"/>
                  </a:lnSpc>
                  <a:defRPr/>
                </a:pPr>
                <a:endParaRPr/>
              </a:p>
            </p:txBody>
          </p:sp>
        </p:grpSp>
        <p:grpSp>
          <p:nvGrpSpPr>
            <p:cNvPr id="51" name="Group 50"/>
            <p:cNvGrpSpPr/>
            <p:nvPr/>
          </p:nvGrpSpPr>
          <p:grpSpPr bwMode="auto">
            <a:xfrm>
              <a:off x="5254860" y="4657285"/>
              <a:ext cx="912986" cy="984098"/>
              <a:chOff x="0" y="0"/>
              <a:chExt cx="912986" cy="984098"/>
            </a:xfrm>
          </p:grpSpPr>
          <p:sp>
            <p:nvSpPr>
              <p:cNvPr id="52" name="Freeform 51"/>
              <p:cNvSpPr/>
              <p:nvPr/>
            </p:nvSpPr>
            <p:spPr bwMode="auto">
              <a:xfrm>
                <a:off x="0" y="0"/>
                <a:ext cx="912986" cy="98409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78007">
                      <a:alpha val="100000"/>
                    </a:srgbClr>
                  </a:gs>
                  <a:gs pos="100000">
                    <a:srgbClr val="FFC851">
                      <a:alpha val="100000"/>
                    </a:srgbClr>
                  </a:gs>
                </a:gsLst>
                <a:lin ang="2700000" scaled="1"/>
              </a:gradFill>
            </p:spPr>
            <p:txBody>
              <a:bodyPr/>
              <a:lstStyle/>
              <a:p>
                <a:pPr>
                  <a:defRPr/>
                </a:pPr>
                <a:endParaRPr lang="fr-FR"/>
              </a:p>
            </p:txBody>
          </p:sp>
          <p:sp>
            <p:nvSpPr>
              <p:cNvPr id="53" name="TextBox 52"/>
              <p:cNvSpPr txBox="1"/>
              <p:nvPr/>
            </p:nvSpPr>
            <p:spPr bwMode="auto">
              <a:xfrm>
                <a:off x="85592" y="46129"/>
                <a:ext cx="741801" cy="845709"/>
              </a:xfrm>
              <a:prstGeom prst="rect">
                <a:avLst/>
              </a:prstGeom>
              <a:grpFill/>
            </p:spPr>
            <p:txBody>
              <a:bodyPr lIns="50800" tIns="50800" rIns="50800" bIns="50800" rtlCol="0" anchor="ctr"/>
              <a:lstStyle/>
              <a:p>
                <a:pPr algn="ctr">
                  <a:lnSpc>
                    <a:spcPts val="2659"/>
                  </a:lnSpc>
                  <a:defRPr/>
                </a:pPr>
                <a:endParaRPr/>
              </a:p>
            </p:txBody>
          </p:sp>
        </p:grpSp>
        <p:grpSp>
          <p:nvGrpSpPr>
            <p:cNvPr id="54" name="Group 53"/>
            <p:cNvGrpSpPr/>
            <p:nvPr/>
          </p:nvGrpSpPr>
          <p:grpSpPr bwMode="auto">
            <a:xfrm>
              <a:off x="5374899" y="4786674"/>
              <a:ext cx="672908" cy="725319"/>
              <a:chOff x="0" y="0"/>
              <a:chExt cx="672908" cy="725319"/>
            </a:xfrm>
          </p:grpSpPr>
          <p:sp>
            <p:nvSpPr>
              <p:cNvPr id="55" name="Freeform 54"/>
              <p:cNvSpPr/>
              <p:nvPr/>
            </p:nvSpPr>
            <p:spPr bwMode="auto">
              <a:xfrm>
                <a:off x="0" y="0"/>
                <a:ext cx="672908" cy="72531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100000"/>
                    </a:srgbClr>
                  </a:gs>
                  <a:gs pos="100000">
                    <a:srgbClr val="F6F7FB">
                      <a:alpha val="100000"/>
                    </a:srgbClr>
                  </a:gs>
                </a:gsLst>
                <a:lin ang="2700000" scaled="1"/>
              </a:gradFill>
            </p:spPr>
            <p:txBody>
              <a:bodyPr/>
              <a:lstStyle/>
              <a:p>
                <a:pPr>
                  <a:defRPr/>
                </a:pPr>
                <a:endParaRPr lang="fr-FR"/>
              </a:p>
            </p:txBody>
          </p:sp>
          <p:sp>
            <p:nvSpPr>
              <p:cNvPr id="56" name="TextBox 55"/>
              <p:cNvSpPr txBox="1"/>
              <p:nvPr/>
            </p:nvSpPr>
            <p:spPr bwMode="auto">
              <a:xfrm>
                <a:off x="63084" y="33999"/>
                <a:ext cx="546737" cy="623322"/>
              </a:xfrm>
              <a:prstGeom prst="rect">
                <a:avLst/>
              </a:prstGeom>
              <a:grpFill/>
            </p:spPr>
            <p:txBody>
              <a:bodyPr lIns="50800" tIns="50800" rIns="50800" bIns="50800" rtlCol="0" anchor="ctr"/>
              <a:lstStyle/>
              <a:p>
                <a:pPr algn="ctr">
                  <a:lnSpc>
                    <a:spcPts val="2659"/>
                  </a:lnSpc>
                  <a:defRPr/>
                </a:pPr>
                <a:endParaRPr/>
              </a:p>
            </p:txBody>
          </p:sp>
        </p:grpSp>
        <p:grpSp>
          <p:nvGrpSpPr>
            <p:cNvPr id="57" name="Group 56"/>
            <p:cNvGrpSpPr/>
            <p:nvPr/>
          </p:nvGrpSpPr>
          <p:grpSpPr bwMode="auto">
            <a:xfrm rot="-10800000">
              <a:off x="5256884" y="1194834"/>
              <a:ext cx="878375" cy="521935"/>
              <a:chOff x="0" y="0"/>
              <a:chExt cx="878375" cy="521935"/>
            </a:xfrm>
          </p:grpSpPr>
          <p:sp>
            <p:nvSpPr>
              <p:cNvPr id="58" name="Freeform 57"/>
              <p:cNvSpPr/>
              <p:nvPr/>
            </p:nvSpPr>
            <p:spPr bwMode="auto">
              <a:xfrm>
                <a:off x="0" y="1298"/>
                <a:ext cx="878375" cy="520636"/>
              </a:xfrm>
              <a:custGeom>
                <a:avLst/>
                <a:gdLst/>
                <a:ahLst/>
                <a:cxnLst/>
                <a:rect l="l" t="t" r="r" b="b"/>
                <a:pathLst>
                  <a:path w="937267" h="515400" extrusionOk="0">
                    <a:moveTo>
                      <a:pt x="468633" y="515400"/>
                    </a:moveTo>
                    <a:lnTo>
                      <a:pt x="937267" y="0"/>
                    </a:lnTo>
                    <a:lnTo>
                      <a:pt x="0" y="0"/>
                    </a:lnTo>
                    <a:lnTo>
                      <a:pt x="468633" y="515400"/>
                    </a:lnTo>
                    <a:close/>
                  </a:path>
                </a:pathLst>
              </a:custGeom>
              <a:solidFill>
                <a:srgbClr val="F3F3F9"/>
              </a:solidFill>
            </p:spPr>
            <p:txBody>
              <a:bodyPr/>
              <a:lstStyle/>
              <a:p>
                <a:pPr>
                  <a:defRPr/>
                </a:pPr>
                <a:endParaRPr lang="fr-FR"/>
              </a:p>
            </p:txBody>
          </p:sp>
          <p:sp>
            <p:nvSpPr>
              <p:cNvPr id="59" name="TextBox 58"/>
              <p:cNvSpPr txBox="1"/>
              <p:nvPr/>
            </p:nvSpPr>
            <p:spPr bwMode="auto">
              <a:xfrm>
                <a:off x="137246" y="0"/>
                <a:ext cx="603882" cy="280211"/>
              </a:xfrm>
              <a:prstGeom prst="rect">
                <a:avLst/>
              </a:prstGeom>
              <a:grpFill/>
            </p:spPr>
            <p:txBody>
              <a:bodyPr lIns="50800" tIns="50800" rIns="50800" bIns="50800" rtlCol="0" anchor="ctr"/>
              <a:lstStyle/>
              <a:p>
                <a:pPr algn="ctr">
                  <a:lnSpc>
                    <a:spcPts val="2659"/>
                  </a:lnSpc>
                  <a:defRPr/>
                </a:pPr>
                <a:endParaRPr/>
              </a:p>
            </p:txBody>
          </p:sp>
        </p:grpSp>
        <p:grpSp>
          <p:nvGrpSpPr>
            <p:cNvPr id="60" name="Group 59"/>
            <p:cNvGrpSpPr/>
            <p:nvPr/>
          </p:nvGrpSpPr>
          <p:grpSpPr bwMode="auto">
            <a:xfrm>
              <a:off x="7509679" y="0"/>
              <a:ext cx="1041117" cy="1122209"/>
              <a:chOff x="0" y="0"/>
              <a:chExt cx="1041117" cy="1122209"/>
            </a:xfrm>
          </p:grpSpPr>
          <p:sp>
            <p:nvSpPr>
              <p:cNvPr id="61" name="Freeform 60"/>
              <p:cNvSpPr/>
              <p:nvPr/>
            </p:nvSpPr>
            <p:spPr bwMode="auto">
              <a:xfrm>
                <a:off x="0" y="0"/>
                <a:ext cx="1041117" cy="112220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F56204">
                      <a:alpha val="100000"/>
                    </a:srgbClr>
                  </a:gs>
                  <a:gs pos="100000">
                    <a:srgbClr val="FFB55E">
                      <a:alpha val="100000"/>
                    </a:srgbClr>
                  </a:gs>
                </a:gsLst>
                <a:lin ang="2700000" scaled="1"/>
              </a:gradFill>
              <a:ln w="114300" cap="rnd">
                <a:solidFill>
                  <a:srgbClr val="FFFFFF"/>
                </a:solidFill>
                <a:prstDash val="solid"/>
                <a:round/>
              </a:ln>
            </p:spPr>
            <p:txBody>
              <a:bodyPr/>
              <a:lstStyle/>
              <a:p>
                <a:pPr>
                  <a:defRPr/>
                </a:pPr>
                <a:endParaRPr lang="fr-FR"/>
              </a:p>
            </p:txBody>
          </p:sp>
          <p:sp>
            <p:nvSpPr>
              <p:cNvPr id="62" name="TextBox 61"/>
              <p:cNvSpPr txBox="1"/>
              <p:nvPr/>
            </p:nvSpPr>
            <p:spPr bwMode="auto">
              <a:xfrm>
                <a:off x="97604" y="52603"/>
                <a:ext cx="845907" cy="964398"/>
              </a:xfrm>
              <a:prstGeom prst="rect">
                <a:avLst/>
              </a:prstGeom>
              <a:grpFill/>
            </p:spPr>
            <p:txBody>
              <a:bodyPr lIns="50800" tIns="50800" rIns="50800" bIns="50800" rtlCol="0" anchor="ctr"/>
              <a:lstStyle/>
              <a:p>
                <a:pPr marL="0" lvl="0" indent="0" algn="ctr">
                  <a:lnSpc>
                    <a:spcPts val="2659"/>
                  </a:lnSpc>
                  <a:spcBef>
                    <a:spcPts val="0"/>
                  </a:spcBef>
                  <a:defRPr/>
                </a:pPr>
                <a:endParaRPr/>
              </a:p>
            </p:txBody>
          </p:sp>
        </p:grpSp>
        <p:grpSp>
          <p:nvGrpSpPr>
            <p:cNvPr id="63" name="Group 62"/>
            <p:cNvGrpSpPr/>
            <p:nvPr/>
          </p:nvGrpSpPr>
          <p:grpSpPr bwMode="auto">
            <a:xfrm>
              <a:off x="6952330" y="1428504"/>
              <a:ext cx="2152933" cy="3006904"/>
              <a:chOff x="0" y="0"/>
              <a:chExt cx="2152933" cy="3006904"/>
            </a:xfrm>
          </p:grpSpPr>
          <p:sp>
            <p:nvSpPr>
              <p:cNvPr id="1588703488" name="Freeform 63"/>
              <p:cNvSpPr/>
              <p:nvPr/>
            </p:nvSpPr>
            <p:spPr bwMode="auto">
              <a:xfrm>
                <a:off x="0" y="100802"/>
                <a:ext cx="2152933" cy="2906101"/>
              </a:xfrm>
              <a:custGeom>
                <a:avLst/>
                <a:gdLst/>
                <a:ahLst/>
                <a:cxnLst/>
                <a:rect l="l" t="t" r="r" b="b"/>
                <a:pathLst>
                  <a:path w="877121" h="1098412" extrusionOk="0">
                    <a:moveTo>
                      <a:pt x="81399" y="0"/>
                    </a:moveTo>
                    <a:lnTo>
                      <a:pt x="795722" y="0"/>
                    </a:lnTo>
                    <a:cubicBezTo>
                      <a:pt x="840677" y="0"/>
                      <a:pt x="877121" y="36443"/>
                      <a:pt x="877121" y="81399"/>
                    </a:cubicBezTo>
                    <a:lnTo>
                      <a:pt x="877121" y="1017014"/>
                    </a:lnTo>
                    <a:cubicBezTo>
                      <a:pt x="877121" y="1061969"/>
                      <a:pt x="840677" y="1098412"/>
                      <a:pt x="795722" y="1098412"/>
                    </a:cubicBezTo>
                    <a:lnTo>
                      <a:pt x="81399" y="1098412"/>
                    </a:lnTo>
                    <a:cubicBezTo>
                      <a:pt x="36443" y="1098412"/>
                      <a:pt x="0" y="1061969"/>
                      <a:pt x="0" y="1017014"/>
                    </a:cubicBezTo>
                    <a:lnTo>
                      <a:pt x="0" y="81399"/>
                    </a:lnTo>
                    <a:cubicBezTo>
                      <a:pt x="0" y="36443"/>
                      <a:pt x="36443" y="0"/>
                      <a:pt x="81399" y="0"/>
                    </a:cubicBezTo>
                    <a:close/>
                  </a:path>
                </a:pathLst>
              </a:custGeom>
              <a:solidFill>
                <a:srgbClr val="F3F3F9"/>
              </a:solidFill>
            </p:spPr>
            <p:txBody>
              <a:bodyPr/>
              <a:lstStyle/>
              <a:p>
                <a:pPr>
                  <a:defRPr/>
                </a:pPr>
                <a:endParaRPr lang="fr-FR"/>
              </a:p>
            </p:txBody>
          </p:sp>
          <p:sp>
            <p:nvSpPr>
              <p:cNvPr id="1588703489" name="TextBox 64"/>
              <p:cNvSpPr txBox="1"/>
              <p:nvPr/>
            </p:nvSpPr>
            <p:spPr bwMode="auto">
              <a:xfrm>
                <a:off x="0" y="0"/>
                <a:ext cx="2152933" cy="3006904"/>
              </a:xfrm>
              <a:prstGeom prst="rect">
                <a:avLst/>
              </a:prstGeom>
              <a:grpFill/>
            </p:spPr>
            <p:txBody>
              <a:bodyPr lIns="46426" tIns="46426" rIns="46426" bIns="46426" rtlCol="0" anchor="ctr"/>
              <a:lstStyle/>
              <a:p>
                <a:pPr algn="ctr">
                  <a:lnSpc>
                    <a:spcPts val="2659"/>
                  </a:lnSpc>
                  <a:defRPr/>
                </a:pPr>
                <a:endParaRPr/>
              </a:p>
            </p:txBody>
          </p:sp>
        </p:grpSp>
        <p:grpSp>
          <p:nvGrpSpPr>
            <p:cNvPr id="1588703490" name="Group 65"/>
            <p:cNvGrpSpPr/>
            <p:nvPr/>
          </p:nvGrpSpPr>
          <p:grpSpPr bwMode="auto">
            <a:xfrm>
              <a:off x="6952330" y="2518612"/>
              <a:ext cx="2152933" cy="3089991"/>
              <a:chOff x="0" y="0"/>
              <a:chExt cx="2152933" cy="3089991"/>
            </a:xfrm>
          </p:grpSpPr>
          <p:sp>
            <p:nvSpPr>
              <p:cNvPr id="1588703491" name="Freeform 66"/>
              <p:cNvSpPr/>
              <p:nvPr/>
            </p:nvSpPr>
            <p:spPr bwMode="auto">
              <a:xfrm>
                <a:off x="0" y="100802"/>
                <a:ext cx="2152933" cy="2989189"/>
              </a:xfrm>
              <a:custGeom>
                <a:avLst/>
                <a:gdLst/>
                <a:ahLst/>
                <a:cxnLst/>
                <a:rect l="l" t="t" r="r" b="b"/>
                <a:pathLst>
                  <a:path w="877121" h="1129817" extrusionOk="0">
                    <a:moveTo>
                      <a:pt x="438560" y="0"/>
                    </a:moveTo>
                    <a:lnTo>
                      <a:pt x="438560" y="0"/>
                    </a:lnTo>
                    <a:cubicBezTo>
                      <a:pt x="680771" y="0"/>
                      <a:pt x="877121" y="196350"/>
                      <a:pt x="877121" y="438560"/>
                    </a:cubicBezTo>
                    <a:lnTo>
                      <a:pt x="877121" y="691256"/>
                    </a:lnTo>
                    <a:cubicBezTo>
                      <a:pt x="877121" y="933466"/>
                      <a:pt x="680771" y="1129817"/>
                      <a:pt x="438560" y="1129817"/>
                    </a:cubicBezTo>
                    <a:lnTo>
                      <a:pt x="438560" y="1129817"/>
                    </a:lnTo>
                    <a:cubicBezTo>
                      <a:pt x="196350" y="1129817"/>
                      <a:pt x="0" y="933466"/>
                      <a:pt x="0" y="691256"/>
                    </a:cubicBezTo>
                    <a:lnTo>
                      <a:pt x="0" y="438560"/>
                    </a:lnTo>
                    <a:cubicBezTo>
                      <a:pt x="0" y="196350"/>
                      <a:pt x="196350" y="0"/>
                      <a:pt x="438560" y="0"/>
                    </a:cubicBezTo>
                    <a:close/>
                  </a:path>
                </a:pathLst>
              </a:custGeom>
              <a:solidFill>
                <a:srgbClr val="F3F3F9"/>
              </a:solidFill>
            </p:spPr>
            <p:txBody>
              <a:bodyPr/>
              <a:lstStyle/>
              <a:p>
                <a:pPr>
                  <a:defRPr/>
                </a:pPr>
                <a:endParaRPr lang="fr-FR"/>
              </a:p>
            </p:txBody>
          </p:sp>
          <p:sp>
            <p:nvSpPr>
              <p:cNvPr id="1588703492" name="TextBox 67"/>
              <p:cNvSpPr txBox="1"/>
              <p:nvPr/>
            </p:nvSpPr>
            <p:spPr bwMode="auto">
              <a:xfrm>
                <a:off x="0" y="0"/>
                <a:ext cx="2152933" cy="3089991"/>
              </a:xfrm>
              <a:prstGeom prst="rect">
                <a:avLst/>
              </a:prstGeom>
              <a:grpFill/>
            </p:spPr>
            <p:txBody>
              <a:bodyPr lIns="46426" tIns="46426" rIns="46426" bIns="46426" rtlCol="0" anchor="ctr"/>
              <a:lstStyle/>
              <a:p>
                <a:pPr algn="ctr">
                  <a:lnSpc>
                    <a:spcPts val="2659"/>
                  </a:lnSpc>
                  <a:defRPr/>
                </a:pPr>
                <a:endParaRPr/>
              </a:p>
            </p:txBody>
          </p:sp>
        </p:grpSp>
        <p:grpSp>
          <p:nvGrpSpPr>
            <p:cNvPr id="1588703493" name="Group 68"/>
            <p:cNvGrpSpPr/>
            <p:nvPr/>
          </p:nvGrpSpPr>
          <p:grpSpPr bwMode="auto">
            <a:xfrm>
              <a:off x="7572303" y="4657285"/>
              <a:ext cx="912986" cy="984098"/>
              <a:chOff x="0" y="0"/>
              <a:chExt cx="912986" cy="984098"/>
            </a:xfrm>
          </p:grpSpPr>
          <p:sp>
            <p:nvSpPr>
              <p:cNvPr id="1588703494" name="Freeform 69"/>
              <p:cNvSpPr/>
              <p:nvPr/>
            </p:nvSpPr>
            <p:spPr bwMode="auto">
              <a:xfrm>
                <a:off x="0" y="0"/>
                <a:ext cx="912986" cy="98409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56204">
                      <a:alpha val="100000"/>
                    </a:srgbClr>
                  </a:gs>
                  <a:gs pos="100000">
                    <a:srgbClr val="FFB55E">
                      <a:alpha val="100000"/>
                    </a:srgbClr>
                  </a:gs>
                </a:gsLst>
                <a:lin ang="2700000" scaled="1"/>
              </a:gradFill>
            </p:spPr>
            <p:txBody>
              <a:bodyPr/>
              <a:lstStyle/>
              <a:p>
                <a:pPr>
                  <a:defRPr/>
                </a:pPr>
                <a:endParaRPr lang="fr-FR"/>
              </a:p>
            </p:txBody>
          </p:sp>
          <p:sp>
            <p:nvSpPr>
              <p:cNvPr id="1588703495" name="TextBox 70"/>
              <p:cNvSpPr txBox="1"/>
              <p:nvPr/>
            </p:nvSpPr>
            <p:spPr bwMode="auto">
              <a:xfrm>
                <a:off x="85592" y="46129"/>
                <a:ext cx="741801" cy="845709"/>
              </a:xfrm>
              <a:prstGeom prst="rect">
                <a:avLst/>
              </a:prstGeom>
              <a:grpFill/>
            </p:spPr>
            <p:txBody>
              <a:bodyPr lIns="50800" tIns="50800" rIns="50800" bIns="50800" rtlCol="0" anchor="ctr"/>
              <a:lstStyle/>
              <a:p>
                <a:pPr algn="ctr">
                  <a:lnSpc>
                    <a:spcPts val="2659"/>
                  </a:lnSpc>
                  <a:defRPr/>
                </a:pPr>
                <a:endParaRPr/>
              </a:p>
            </p:txBody>
          </p:sp>
        </p:grpSp>
        <p:grpSp>
          <p:nvGrpSpPr>
            <p:cNvPr id="1588703496" name="Group 71"/>
            <p:cNvGrpSpPr/>
            <p:nvPr/>
          </p:nvGrpSpPr>
          <p:grpSpPr bwMode="auto">
            <a:xfrm>
              <a:off x="7692343" y="4786674"/>
              <a:ext cx="672908" cy="725319"/>
              <a:chOff x="0" y="0"/>
              <a:chExt cx="672908" cy="725319"/>
            </a:xfrm>
          </p:grpSpPr>
          <p:sp>
            <p:nvSpPr>
              <p:cNvPr id="1588703497" name="Freeform 72"/>
              <p:cNvSpPr/>
              <p:nvPr/>
            </p:nvSpPr>
            <p:spPr bwMode="auto">
              <a:xfrm>
                <a:off x="0" y="0"/>
                <a:ext cx="672908" cy="72531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100000"/>
                    </a:srgbClr>
                  </a:gs>
                  <a:gs pos="100000">
                    <a:srgbClr val="F6F7FB">
                      <a:alpha val="100000"/>
                    </a:srgbClr>
                  </a:gs>
                </a:gsLst>
                <a:lin ang="2700000" scaled="1"/>
              </a:gradFill>
            </p:spPr>
            <p:txBody>
              <a:bodyPr/>
              <a:lstStyle/>
              <a:p>
                <a:pPr>
                  <a:defRPr/>
                </a:pPr>
                <a:endParaRPr lang="fr-FR"/>
              </a:p>
            </p:txBody>
          </p:sp>
          <p:sp>
            <p:nvSpPr>
              <p:cNvPr id="1588703498" name="TextBox 73"/>
              <p:cNvSpPr txBox="1"/>
              <p:nvPr/>
            </p:nvSpPr>
            <p:spPr bwMode="auto">
              <a:xfrm>
                <a:off x="63084" y="33999"/>
                <a:ext cx="546737" cy="623322"/>
              </a:xfrm>
              <a:prstGeom prst="rect">
                <a:avLst/>
              </a:prstGeom>
              <a:grpFill/>
            </p:spPr>
            <p:txBody>
              <a:bodyPr lIns="50800" tIns="50800" rIns="50800" bIns="50800" rtlCol="0" anchor="ctr"/>
              <a:lstStyle/>
              <a:p>
                <a:pPr algn="ctr">
                  <a:lnSpc>
                    <a:spcPts val="2659"/>
                  </a:lnSpc>
                  <a:defRPr/>
                </a:pPr>
                <a:endParaRPr/>
              </a:p>
            </p:txBody>
          </p:sp>
        </p:grpSp>
        <p:grpSp>
          <p:nvGrpSpPr>
            <p:cNvPr id="1588703499" name="Group 74"/>
            <p:cNvGrpSpPr/>
            <p:nvPr/>
          </p:nvGrpSpPr>
          <p:grpSpPr bwMode="auto">
            <a:xfrm rot="-10800000">
              <a:off x="7574328" y="1194834"/>
              <a:ext cx="878375" cy="521935"/>
              <a:chOff x="0" y="0"/>
              <a:chExt cx="878375" cy="521935"/>
            </a:xfrm>
          </p:grpSpPr>
          <p:sp>
            <p:nvSpPr>
              <p:cNvPr id="1588703500" name="Freeform 75"/>
              <p:cNvSpPr/>
              <p:nvPr/>
            </p:nvSpPr>
            <p:spPr bwMode="auto">
              <a:xfrm>
                <a:off x="0" y="1298"/>
                <a:ext cx="878375" cy="520636"/>
              </a:xfrm>
              <a:custGeom>
                <a:avLst/>
                <a:gdLst/>
                <a:ahLst/>
                <a:cxnLst/>
                <a:rect l="l" t="t" r="r" b="b"/>
                <a:pathLst>
                  <a:path w="937267" h="515400" extrusionOk="0">
                    <a:moveTo>
                      <a:pt x="468633" y="515400"/>
                    </a:moveTo>
                    <a:lnTo>
                      <a:pt x="937267" y="0"/>
                    </a:lnTo>
                    <a:lnTo>
                      <a:pt x="0" y="0"/>
                    </a:lnTo>
                    <a:lnTo>
                      <a:pt x="468633" y="515400"/>
                    </a:lnTo>
                    <a:close/>
                  </a:path>
                </a:pathLst>
              </a:custGeom>
              <a:solidFill>
                <a:srgbClr val="F3F3F9"/>
              </a:solidFill>
            </p:spPr>
            <p:txBody>
              <a:bodyPr/>
              <a:lstStyle/>
              <a:p>
                <a:pPr>
                  <a:defRPr/>
                </a:pPr>
                <a:endParaRPr lang="fr-FR"/>
              </a:p>
            </p:txBody>
          </p:sp>
          <p:sp>
            <p:nvSpPr>
              <p:cNvPr id="1588703501" name="TextBox 76"/>
              <p:cNvSpPr txBox="1"/>
              <p:nvPr/>
            </p:nvSpPr>
            <p:spPr bwMode="auto">
              <a:xfrm>
                <a:off x="137246" y="0"/>
                <a:ext cx="603882" cy="280211"/>
              </a:xfrm>
              <a:prstGeom prst="rect">
                <a:avLst/>
              </a:prstGeom>
              <a:grpFill/>
            </p:spPr>
            <p:txBody>
              <a:bodyPr lIns="50800" tIns="50800" rIns="50800" bIns="50800" rtlCol="0" anchor="ctr"/>
              <a:lstStyle/>
              <a:p>
                <a:pPr algn="ctr">
                  <a:lnSpc>
                    <a:spcPts val="2659"/>
                  </a:lnSpc>
                  <a:defRPr/>
                </a:pPr>
                <a:endParaRPr/>
              </a:p>
            </p:txBody>
          </p:sp>
        </p:grpSp>
        <p:grpSp>
          <p:nvGrpSpPr>
            <p:cNvPr id="1588703502" name="Group 77"/>
            <p:cNvGrpSpPr/>
            <p:nvPr/>
          </p:nvGrpSpPr>
          <p:grpSpPr bwMode="auto">
            <a:xfrm>
              <a:off x="9824318" y="0"/>
              <a:ext cx="1041117" cy="1122209"/>
              <a:chOff x="0" y="0"/>
              <a:chExt cx="1041117" cy="1122209"/>
            </a:xfrm>
          </p:grpSpPr>
          <p:sp>
            <p:nvSpPr>
              <p:cNvPr id="1588703503" name="Freeform 78"/>
              <p:cNvSpPr/>
              <p:nvPr/>
            </p:nvSpPr>
            <p:spPr bwMode="auto">
              <a:xfrm>
                <a:off x="0" y="0"/>
                <a:ext cx="1041117" cy="112220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C81C1C">
                      <a:alpha val="100000"/>
                    </a:srgbClr>
                  </a:gs>
                  <a:gs pos="100000">
                    <a:srgbClr val="FF7D6B">
                      <a:alpha val="100000"/>
                    </a:srgbClr>
                  </a:gs>
                </a:gsLst>
                <a:lin ang="2700000" scaled="1"/>
              </a:gradFill>
              <a:ln w="114300" cap="sq">
                <a:gradFill>
                  <a:gsLst>
                    <a:gs pos="0">
                      <a:srgbClr val="FFFFFF">
                        <a:alpha val="100000"/>
                      </a:srgbClr>
                    </a:gs>
                    <a:gs pos="100000">
                      <a:srgbClr val="F6F7FB">
                        <a:alpha val="100000"/>
                      </a:srgbClr>
                    </a:gs>
                  </a:gsLst>
                  <a:lin ang="2700000" scaled="1"/>
                </a:gradFill>
                <a:prstDash val="solid"/>
                <a:miter/>
              </a:ln>
            </p:spPr>
            <p:txBody>
              <a:bodyPr/>
              <a:lstStyle/>
              <a:p>
                <a:pPr>
                  <a:defRPr/>
                </a:pPr>
                <a:endParaRPr lang="fr-FR"/>
              </a:p>
            </p:txBody>
          </p:sp>
          <p:sp>
            <p:nvSpPr>
              <p:cNvPr id="1588703504" name="TextBox 79"/>
              <p:cNvSpPr txBox="1"/>
              <p:nvPr/>
            </p:nvSpPr>
            <p:spPr bwMode="auto">
              <a:xfrm>
                <a:off x="97604" y="52603"/>
                <a:ext cx="845907" cy="964398"/>
              </a:xfrm>
              <a:prstGeom prst="rect">
                <a:avLst/>
              </a:prstGeom>
              <a:grpFill/>
            </p:spPr>
            <p:txBody>
              <a:bodyPr lIns="50800" tIns="50800" rIns="50800" bIns="50800" rtlCol="0" anchor="ctr"/>
              <a:lstStyle/>
              <a:p>
                <a:pPr marL="0" lvl="0" indent="0" algn="ctr">
                  <a:lnSpc>
                    <a:spcPts val="2659"/>
                  </a:lnSpc>
                  <a:spcBef>
                    <a:spcPts val="0"/>
                  </a:spcBef>
                  <a:defRPr/>
                </a:pPr>
                <a:endParaRPr/>
              </a:p>
            </p:txBody>
          </p:sp>
        </p:grpSp>
        <p:grpSp>
          <p:nvGrpSpPr>
            <p:cNvPr id="1588703505" name="Group 80"/>
            <p:cNvGrpSpPr/>
            <p:nvPr/>
          </p:nvGrpSpPr>
          <p:grpSpPr bwMode="auto">
            <a:xfrm>
              <a:off x="9266970" y="1428504"/>
              <a:ext cx="2152933" cy="3006904"/>
              <a:chOff x="0" y="0"/>
              <a:chExt cx="2152933" cy="3006904"/>
            </a:xfrm>
          </p:grpSpPr>
          <p:sp>
            <p:nvSpPr>
              <p:cNvPr id="1588703506" name="Freeform 81"/>
              <p:cNvSpPr/>
              <p:nvPr/>
            </p:nvSpPr>
            <p:spPr bwMode="auto">
              <a:xfrm>
                <a:off x="0" y="100802"/>
                <a:ext cx="2152933" cy="2906101"/>
              </a:xfrm>
              <a:custGeom>
                <a:avLst/>
                <a:gdLst/>
                <a:ahLst/>
                <a:cxnLst/>
                <a:rect l="l" t="t" r="r" b="b"/>
                <a:pathLst>
                  <a:path w="877121" h="1098412" extrusionOk="0">
                    <a:moveTo>
                      <a:pt x="81399" y="0"/>
                    </a:moveTo>
                    <a:lnTo>
                      <a:pt x="795722" y="0"/>
                    </a:lnTo>
                    <a:cubicBezTo>
                      <a:pt x="840677" y="0"/>
                      <a:pt x="877121" y="36443"/>
                      <a:pt x="877121" y="81399"/>
                    </a:cubicBezTo>
                    <a:lnTo>
                      <a:pt x="877121" y="1017014"/>
                    </a:lnTo>
                    <a:cubicBezTo>
                      <a:pt x="877121" y="1061969"/>
                      <a:pt x="840677" y="1098412"/>
                      <a:pt x="795722" y="1098412"/>
                    </a:cubicBezTo>
                    <a:lnTo>
                      <a:pt x="81399" y="1098412"/>
                    </a:lnTo>
                    <a:cubicBezTo>
                      <a:pt x="36443" y="1098412"/>
                      <a:pt x="0" y="1061969"/>
                      <a:pt x="0" y="1017014"/>
                    </a:cubicBezTo>
                    <a:lnTo>
                      <a:pt x="0" y="81399"/>
                    </a:lnTo>
                    <a:cubicBezTo>
                      <a:pt x="0" y="36443"/>
                      <a:pt x="36443" y="0"/>
                      <a:pt x="81399" y="0"/>
                    </a:cubicBezTo>
                    <a:close/>
                  </a:path>
                </a:pathLst>
              </a:custGeom>
              <a:solidFill>
                <a:srgbClr val="F3F3F9"/>
              </a:solidFill>
            </p:spPr>
            <p:txBody>
              <a:bodyPr/>
              <a:lstStyle/>
              <a:p>
                <a:pPr>
                  <a:defRPr/>
                </a:pPr>
                <a:endParaRPr lang="fr-FR"/>
              </a:p>
            </p:txBody>
          </p:sp>
          <p:sp>
            <p:nvSpPr>
              <p:cNvPr id="1588703507" name="TextBox 82"/>
              <p:cNvSpPr txBox="1"/>
              <p:nvPr/>
            </p:nvSpPr>
            <p:spPr bwMode="auto">
              <a:xfrm>
                <a:off x="0" y="0"/>
                <a:ext cx="2152933" cy="3006904"/>
              </a:xfrm>
              <a:prstGeom prst="rect">
                <a:avLst/>
              </a:prstGeom>
              <a:grpFill/>
            </p:spPr>
            <p:txBody>
              <a:bodyPr lIns="46426" tIns="46426" rIns="46426" bIns="46426" rtlCol="0" anchor="ctr"/>
              <a:lstStyle/>
              <a:p>
                <a:pPr algn="ctr">
                  <a:lnSpc>
                    <a:spcPts val="2659"/>
                  </a:lnSpc>
                  <a:defRPr/>
                </a:pPr>
                <a:endParaRPr/>
              </a:p>
            </p:txBody>
          </p:sp>
        </p:grpSp>
        <p:grpSp>
          <p:nvGrpSpPr>
            <p:cNvPr id="1588703508" name="Group 83"/>
            <p:cNvGrpSpPr/>
            <p:nvPr/>
          </p:nvGrpSpPr>
          <p:grpSpPr bwMode="auto">
            <a:xfrm>
              <a:off x="9266970" y="2518612"/>
              <a:ext cx="2152933" cy="3089991"/>
              <a:chOff x="0" y="0"/>
              <a:chExt cx="2152933" cy="3089991"/>
            </a:xfrm>
          </p:grpSpPr>
          <p:sp>
            <p:nvSpPr>
              <p:cNvPr id="1588703509" name="Freeform 84"/>
              <p:cNvSpPr/>
              <p:nvPr/>
            </p:nvSpPr>
            <p:spPr bwMode="auto">
              <a:xfrm>
                <a:off x="0" y="100802"/>
                <a:ext cx="2152933" cy="2989189"/>
              </a:xfrm>
              <a:custGeom>
                <a:avLst/>
                <a:gdLst/>
                <a:ahLst/>
                <a:cxnLst/>
                <a:rect l="l" t="t" r="r" b="b"/>
                <a:pathLst>
                  <a:path w="877121" h="1129817" extrusionOk="0">
                    <a:moveTo>
                      <a:pt x="438560" y="0"/>
                    </a:moveTo>
                    <a:lnTo>
                      <a:pt x="438560" y="0"/>
                    </a:lnTo>
                    <a:cubicBezTo>
                      <a:pt x="680771" y="0"/>
                      <a:pt x="877121" y="196350"/>
                      <a:pt x="877121" y="438560"/>
                    </a:cubicBezTo>
                    <a:lnTo>
                      <a:pt x="877121" y="691256"/>
                    </a:lnTo>
                    <a:cubicBezTo>
                      <a:pt x="877121" y="933466"/>
                      <a:pt x="680771" y="1129817"/>
                      <a:pt x="438560" y="1129817"/>
                    </a:cubicBezTo>
                    <a:lnTo>
                      <a:pt x="438560" y="1129817"/>
                    </a:lnTo>
                    <a:cubicBezTo>
                      <a:pt x="196350" y="1129817"/>
                      <a:pt x="0" y="933466"/>
                      <a:pt x="0" y="691256"/>
                    </a:cubicBezTo>
                    <a:lnTo>
                      <a:pt x="0" y="438560"/>
                    </a:lnTo>
                    <a:cubicBezTo>
                      <a:pt x="0" y="196350"/>
                      <a:pt x="196350" y="0"/>
                      <a:pt x="438560" y="0"/>
                    </a:cubicBezTo>
                    <a:close/>
                  </a:path>
                </a:pathLst>
              </a:custGeom>
              <a:solidFill>
                <a:srgbClr val="F3F3F9"/>
              </a:solidFill>
            </p:spPr>
            <p:txBody>
              <a:bodyPr/>
              <a:lstStyle/>
              <a:p>
                <a:pPr>
                  <a:defRPr/>
                </a:pPr>
                <a:endParaRPr lang="fr-FR"/>
              </a:p>
            </p:txBody>
          </p:sp>
          <p:sp>
            <p:nvSpPr>
              <p:cNvPr id="1588703510" name="TextBox 85"/>
              <p:cNvSpPr txBox="1"/>
              <p:nvPr/>
            </p:nvSpPr>
            <p:spPr bwMode="auto">
              <a:xfrm>
                <a:off x="0" y="0"/>
                <a:ext cx="2152933" cy="3089991"/>
              </a:xfrm>
              <a:prstGeom prst="rect">
                <a:avLst/>
              </a:prstGeom>
              <a:grpFill/>
            </p:spPr>
            <p:txBody>
              <a:bodyPr lIns="46426" tIns="46426" rIns="46426" bIns="46426" rtlCol="0" anchor="ctr"/>
              <a:lstStyle/>
              <a:p>
                <a:pPr algn="ctr">
                  <a:lnSpc>
                    <a:spcPts val="2659"/>
                  </a:lnSpc>
                  <a:defRPr/>
                </a:pPr>
                <a:endParaRPr/>
              </a:p>
            </p:txBody>
          </p:sp>
        </p:grpSp>
        <p:grpSp>
          <p:nvGrpSpPr>
            <p:cNvPr id="1588703511" name="Group 86"/>
            <p:cNvGrpSpPr/>
            <p:nvPr/>
          </p:nvGrpSpPr>
          <p:grpSpPr bwMode="auto">
            <a:xfrm>
              <a:off x="9886943" y="4657285"/>
              <a:ext cx="912986" cy="984098"/>
              <a:chOff x="0" y="0"/>
              <a:chExt cx="912986" cy="984098"/>
            </a:xfrm>
          </p:grpSpPr>
          <p:sp>
            <p:nvSpPr>
              <p:cNvPr id="1588703512" name="Freeform 87"/>
              <p:cNvSpPr/>
              <p:nvPr/>
            </p:nvSpPr>
            <p:spPr bwMode="auto">
              <a:xfrm>
                <a:off x="0" y="0"/>
                <a:ext cx="912986" cy="98409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C81C1C">
                      <a:alpha val="100000"/>
                    </a:srgbClr>
                  </a:gs>
                  <a:gs pos="100000">
                    <a:srgbClr val="FF7D6B">
                      <a:alpha val="100000"/>
                    </a:srgbClr>
                  </a:gs>
                </a:gsLst>
                <a:lin ang="2700000" scaled="1"/>
              </a:gradFill>
              <a:ln cap="sq">
                <a:noFill/>
                <a:prstDash val="solid"/>
                <a:miter/>
              </a:ln>
            </p:spPr>
            <p:txBody>
              <a:bodyPr/>
              <a:lstStyle/>
              <a:p>
                <a:pPr>
                  <a:defRPr/>
                </a:pPr>
                <a:endParaRPr lang="fr-FR"/>
              </a:p>
            </p:txBody>
          </p:sp>
          <p:sp>
            <p:nvSpPr>
              <p:cNvPr id="1588703513" name="TextBox 88"/>
              <p:cNvSpPr txBox="1"/>
              <p:nvPr/>
            </p:nvSpPr>
            <p:spPr bwMode="auto">
              <a:xfrm>
                <a:off x="85592" y="46129"/>
                <a:ext cx="741801" cy="845709"/>
              </a:xfrm>
              <a:prstGeom prst="rect">
                <a:avLst/>
              </a:prstGeom>
              <a:grpFill/>
            </p:spPr>
            <p:txBody>
              <a:bodyPr lIns="50800" tIns="50800" rIns="50800" bIns="50800" rtlCol="0" anchor="ctr"/>
              <a:lstStyle/>
              <a:p>
                <a:pPr marL="0" lvl="0" indent="0" algn="ctr">
                  <a:lnSpc>
                    <a:spcPts val="2659"/>
                  </a:lnSpc>
                  <a:spcBef>
                    <a:spcPts val="0"/>
                  </a:spcBef>
                  <a:defRPr/>
                </a:pPr>
                <a:endParaRPr/>
              </a:p>
            </p:txBody>
          </p:sp>
        </p:grpSp>
        <p:grpSp>
          <p:nvGrpSpPr>
            <p:cNvPr id="1588703514" name="Group 89"/>
            <p:cNvGrpSpPr/>
            <p:nvPr/>
          </p:nvGrpSpPr>
          <p:grpSpPr bwMode="auto">
            <a:xfrm>
              <a:off x="10006983" y="4786674"/>
              <a:ext cx="672908" cy="725319"/>
              <a:chOff x="0" y="0"/>
              <a:chExt cx="672908" cy="725319"/>
            </a:xfrm>
          </p:grpSpPr>
          <p:sp>
            <p:nvSpPr>
              <p:cNvPr id="1588703515" name="Freeform 90"/>
              <p:cNvSpPr/>
              <p:nvPr/>
            </p:nvSpPr>
            <p:spPr bwMode="auto">
              <a:xfrm>
                <a:off x="0" y="0"/>
                <a:ext cx="672908" cy="72531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FFF">
                      <a:alpha val="100000"/>
                    </a:srgbClr>
                  </a:gs>
                  <a:gs pos="100000">
                    <a:srgbClr val="F6F7FB">
                      <a:alpha val="100000"/>
                    </a:srgbClr>
                  </a:gs>
                </a:gsLst>
                <a:lin ang="2700000" scaled="1"/>
              </a:gradFill>
            </p:spPr>
            <p:txBody>
              <a:bodyPr/>
              <a:lstStyle/>
              <a:p>
                <a:pPr>
                  <a:defRPr/>
                </a:pPr>
                <a:endParaRPr lang="fr-FR"/>
              </a:p>
            </p:txBody>
          </p:sp>
          <p:sp>
            <p:nvSpPr>
              <p:cNvPr id="1588703516" name="TextBox 91"/>
              <p:cNvSpPr txBox="1"/>
              <p:nvPr/>
            </p:nvSpPr>
            <p:spPr bwMode="auto">
              <a:xfrm>
                <a:off x="63084" y="33999"/>
                <a:ext cx="546737" cy="623322"/>
              </a:xfrm>
              <a:prstGeom prst="rect">
                <a:avLst/>
              </a:prstGeom>
              <a:grpFill/>
            </p:spPr>
            <p:txBody>
              <a:bodyPr lIns="50800" tIns="50800" rIns="50800" bIns="50800" rtlCol="0" anchor="ctr"/>
              <a:lstStyle/>
              <a:p>
                <a:pPr algn="ctr">
                  <a:lnSpc>
                    <a:spcPts val="2659"/>
                  </a:lnSpc>
                  <a:defRPr/>
                </a:pPr>
                <a:endParaRPr/>
              </a:p>
            </p:txBody>
          </p:sp>
        </p:grpSp>
        <p:grpSp>
          <p:nvGrpSpPr>
            <p:cNvPr id="1588703517" name="Group 92"/>
            <p:cNvGrpSpPr/>
            <p:nvPr/>
          </p:nvGrpSpPr>
          <p:grpSpPr bwMode="auto">
            <a:xfrm rot="-10800000">
              <a:off x="9888967" y="1194834"/>
              <a:ext cx="878375" cy="521935"/>
              <a:chOff x="0" y="0"/>
              <a:chExt cx="878375" cy="521935"/>
            </a:xfrm>
          </p:grpSpPr>
          <p:sp>
            <p:nvSpPr>
              <p:cNvPr id="1588703518" name="Freeform 93"/>
              <p:cNvSpPr/>
              <p:nvPr/>
            </p:nvSpPr>
            <p:spPr bwMode="auto">
              <a:xfrm>
                <a:off x="0" y="1298"/>
                <a:ext cx="878375" cy="520636"/>
              </a:xfrm>
              <a:custGeom>
                <a:avLst/>
                <a:gdLst/>
                <a:ahLst/>
                <a:cxnLst/>
                <a:rect l="l" t="t" r="r" b="b"/>
                <a:pathLst>
                  <a:path w="937267" h="515400" extrusionOk="0">
                    <a:moveTo>
                      <a:pt x="468633" y="515400"/>
                    </a:moveTo>
                    <a:lnTo>
                      <a:pt x="937267" y="0"/>
                    </a:lnTo>
                    <a:lnTo>
                      <a:pt x="0" y="0"/>
                    </a:lnTo>
                    <a:lnTo>
                      <a:pt x="468633" y="515400"/>
                    </a:lnTo>
                    <a:close/>
                  </a:path>
                </a:pathLst>
              </a:custGeom>
              <a:solidFill>
                <a:srgbClr val="F3F3F9"/>
              </a:solidFill>
            </p:spPr>
            <p:txBody>
              <a:bodyPr/>
              <a:lstStyle/>
              <a:p>
                <a:pPr>
                  <a:defRPr/>
                </a:pPr>
                <a:endParaRPr lang="fr-FR"/>
              </a:p>
            </p:txBody>
          </p:sp>
          <p:sp>
            <p:nvSpPr>
              <p:cNvPr id="1588703519" name="TextBox 94"/>
              <p:cNvSpPr txBox="1"/>
              <p:nvPr/>
            </p:nvSpPr>
            <p:spPr bwMode="auto">
              <a:xfrm>
                <a:off x="137246" y="0"/>
                <a:ext cx="603882" cy="280211"/>
              </a:xfrm>
              <a:prstGeom prst="rect">
                <a:avLst/>
              </a:prstGeom>
              <a:grpFill/>
            </p:spPr>
            <p:txBody>
              <a:bodyPr lIns="50800" tIns="50800" rIns="50800" bIns="50800" rtlCol="0" anchor="ctr"/>
              <a:lstStyle/>
              <a:p>
                <a:pPr algn="ctr">
                  <a:lnSpc>
                    <a:spcPts val="2659"/>
                  </a:lnSpc>
                  <a:defRPr/>
                </a:pPr>
                <a:endParaRPr/>
              </a:p>
            </p:txBody>
          </p:sp>
        </p:grpSp>
        <p:sp>
          <p:nvSpPr>
            <p:cNvPr id="1588703527" name="TextBox 103"/>
            <p:cNvSpPr txBox="1"/>
            <p:nvPr/>
          </p:nvSpPr>
          <p:spPr bwMode="auto">
            <a:xfrm>
              <a:off x="164007" y="2427968"/>
              <a:ext cx="1802360" cy="1295759"/>
            </a:xfrm>
            <a:prstGeom prst="rect">
              <a:avLst/>
            </a:prstGeom>
            <a:grpFill/>
          </p:spPr>
          <p:txBody>
            <a:bodyPr lIns="0" tIns="0" rIns="0" bIns="0" rtlCol="0" anchor="t">
              <a:spAutoFit/>
            </a:bodyPr>
            <a:lstStyle/>
            <a:p>
              <a:pPr algn="ctr">
                <a:lnSpc>
                  <a:spcPts val="2549"/>
                </a:lnSpc>
                <a:defRPr/>
              </a:pPr>
              <a:r>
                <a:rPr lang="en-US" sz="1400">
                  <a:solidFill>
                    <a:srgbClr val="42414D"/>
                  </a:solidFill>
                  <a:latin typeface="Nunito Sans"/>
                  <a:ea typeface="Nunito Sans"/>
                  <a:cs typeface="Nunito Sans"/>
                </a:rPr>
                <a:t>Copil pédagogique</a:t>
              </a:r>
              <a:endParaRPr/>
            </a:p>
            <a:p>
              <a:pPr algn="ctr">
                <a:lnSpc>
                  <a:spcPts val="2549"/>
                </a:lnSpc>
                <a:defRPr/>
              </a:pPr>
              <a:endParaRPr lang="en-US"/>
            </a:p>
            <a:p>
              <a:pPr algn="ctr">
                <a:lnSpc>
                  <a:spcPts val="2550"/>
                </a:lnSpc>
                <a:defRPr/>
              </a:pPr>
              <a:r>
                <a:rPr lang="en-US" sz="1400">
                  <a:solidFill>
                    <a:srgbClr val="42414D"/>
                  </a:solidFill>
                  <a:latin typeface="Nunito Sans"/>
                  <a:ea typeface="Nunito Sans"/>
                  <a:cs typeface="Nunito Sans"/>
                </a:rPr>
                <a:t>Inspecteur référent d’établissement.</a:t>
              </a:r>
              <a:endParaRPr/>
            </a:p>
          </p:txBody>
        </p:sp>
        <p:sp>
          <p:nvSpPr>
            <p:cNvPr id="1588703528" name="TextBox 104"/>
            <p:cNvSpPr txBox="1"/>
            <p:nvPr/>
          </p:nvSpPr>
          <p:spPr bwMode="auto">
            <a:xfrm>
              <a:off x="436771" y="1668741"/>
              <a:ext cx="1398405" cy="670665"/>
            </a:xfrm>
            <a:prstGeom prst="rect">
              <a:avLst/>
            </a:prstGeom>
            <a:grpFill/>
          </p:spPr>
          <p:txBody>
            <a:bodyPr wrap="square" lIns="0" tIns="0" rIns="0" bIns="0" rtlCol="0" anchor="t">
              <a:spAutoFit/>
            </a:bodyPr>
            <a:lstStyle/>
            <a:p>
              <a:pPr algn="ctr">
                <a:lnSpc>
                  <a:spcPts val="2639"/>
                </a:lnSpc>
                <a:defRPr/>
              </a:pPr>
              <a:r>
                <a:rPr lang="en-US" b="1">
                  <a:solidFill>
                    <a:srgbClr val="2D2C36"/>
                  </a:solidFill>
                  <a:latin typeface="Nunito Sans Bold"/>
                  <a:ea typeface="Nunito Sans Bold"/>
                  <a:cs typeface="Nunito Sans Bold"/>
                </a:rPr>
                <a:t>Pilotage académique</a:t>
              </a:r>
              <a:endParaRPr/>
            </a:p>
          </p:txBody>
        </p:sp>
        <p:sp>
          <p:nvSpPr>
            <p:cNvPr id="1588703529" name="TextBox 105"/>
            <p:cNvSpPr txBox="1"/>
            <p:nvPr/>
          </p:nvSpPr>
          <p:spPr bwMode="auto">
            <a:xfrm>
              <a:off x="2470738" y="1668741"/>
              <a:ext cx="1862928" cy="651203"/>
            </a:xfrm>
            <a:prstGeom prst="rect">
              <a:avLst/>
            </a:prstGeom>
            <a:grpFill/>
          </p:spPr>
          <p:txBody>
            <a:bodyPr lIns="0" tIns="0" rIns="0" bIns="0" rtlCol="0" anchor="t">
              <a:spAutoFit/>
            </a:bodyPr>
            <a:lstStyle/>
            <a:p>
              <a:pPr algn="ctr">
                <a:lnSpc>
                  <a:spcPts val="2639"/>
                </a:lnSpc>
                <a:defRPr/>
              </a:pPr>
              <a:r>
                <a:rPr lang="en-US" sz="2000" b="1">
                  <a:solidFill>
                    <a:srgbClr val="2D2C36"/>
                  </a:solidFill>
                  <a:latin typeface="Nunito Sans Bold"/>
                  <a:ea typeface="Nunito Sans Bold"/>
                  <a:cs typeface="Nunito Sans Bold"/>
                </a:rPr>
                <a:t>Action de formation</a:t>
              </a:r>
              <a:endParaRPr/>
            </a:p>
          </p:txBody>
        </p:sp>
        <p:sp>
          <p:nvSpPr>
            <p:cNvPr id="1588703530" name="TextBox 106"/>
            <p:cNvSpPr txBox="1"/>
            <p:nvPr/>
          </p:nvSpPr>
          <p:spPr bwMode="auto">
            <a:xfrm>
              <a:off x="4779889" y="1668741"/>
              <a:ext cx="1863288" cy="335512"/>
            </a:xfrm>
            <a:prstGeom prst="rect">
              <a:avLst/>
            </a:prstGeom>
            <a:grpFill/>
          </p:spPr>
          <p:txBody>
            <a:bodyPr lIns="0" tIns="0" rIns="0" bIns="0" rtlCol="0" anchor="t">
              <a:spAutoFit/>
            </a:bodyPr>
            <a:lstStyle/>
            <a:p>
              <a:pPr algn="ctr">
                <a:lnSpc>
                  <a:spcPts val="2639"/>
                </a:lnSpc>
                <a:defRPr/>
              </a:pPr>
              <a:r>
                <a:rPr lang="en-US" sz="1600" b="1">
                  <a:solidFill>
                    <a:srgbClr val="2D2C36"/>
                  </a:solidFill>
                  <a:latin typeface="Nunito Sans Bold"/>
                  <a:ea typeface="Nunito Sans Bold"/>
                  <a:cs typeface="Nunito Sans Bold"/>
                </a:rPr>
                <a:t>Accompagnement</a:t>
              </a:r>
              <a:endParaRPr lang="en-US" sz="1900" b="1">
                <a:solidFill>
                  <a:srgbClr val="2D2C36"/>
                </a:solidFill>
                <a:latin typeface="Nunito Sans Bold"/>
                <a:ea typeface="Nunito Sans Bold"/>
                <a:cs typeface="Nunito Sans Bold"/>
              </a:endParaRPr>
            </a:p>
          </p:txBody>
        </p:sp>
        <p:sp>
          <p:nvSpPr>
            <p:cNvPr id="1588703531" name="TextBox 107"/>
            <p:cNvSpPr txBox="1"/>
            <p:nvPr/>
          </p:nvSpPr>
          <p:spPr bwMode="auto">
            <a:xfrm>
              <a:off x="7097334" y="1668741"/>
              <a:ext cx="1862928" cy="317778"/>
            </a:xfrm>
            <a:prstGeom prst="rect">
              <a:avLst/>
            </a:prstGeom>
            <a:grpFill/>
          </p:spPr>
          <p:txBody>
            <a:bodyPr lIns="0" tIns="0" rIns="0" bIns="0" rtlCol="0" anchor="t">
              <a:spAutoFit/>
            </a:bodyPr>
            <a:lstStyle/>
            <a:p>
              <a:pPr algn="ctr">
                <a:lnSpc>
                  <a:spcPts val="2639"/>
                </a:lnSpc>
                <a:defRPr/>
              </a:pPr>
              <a:r>
                <a:rPr lang="en-US" sz="2000" b="1">
                  <a:solidFill>
                    <a:srgbClr val="2D2C36"/>
                  </a:solidFill>
                  <a:latin typeface="Nunito Sans Bold"/>
                  <a:ea typeface="Nunito Sans Bold"/>
                  <a:cs typeface="Nunito Sans Bold"/>
                </a:rPr>
                <a:t>Collaboration</a:t>
              </a:r>
              <a:endParaRPr/>
            </a:p>
          </p:txBody>
        </p:sp>
        <p:sp>
          <p:nvSpPr>
            <p:cNvPr id="1588703532" name="TextBox 108"/>
            <p:cNvSpPr txBox="1"/>
            <p:nvPr/>
          </p:nvSpPr>
          <p:spPr bwMode="auto">
            <a:xfrm>
              <a:off x="9266970" y="1668741"/>
              <a:ext cx="2008650" cy="670665"/>
            </a:xfrm>
            <a:prstGeom prst="rect">
              <a:avLst/>
            </a:prstGeom>
            <a:grpFill/>
          </p:spPr>
          <p:txBody>
            <a:bodyPr lIns="0" tIns="0" rIns="0" bIns="0" rtlCol="0" anchor="t">
              <a:spAutoFit/>
            </a:bodyPr>
            <a:lstStyle/>
            <a:p>
              <a:pPr algn="ctr">
                <a:lnSpc>
                  <a:spcPts val="2639"/>
                </a:lnSpc>
                <a:defRPr/>
              </a:pPr>
              <a:r>
                <a:rPr lang="en-US" sz="2000" b="1">
                  <a:solidFill>
                    <a:srgbClr val="2D2C36"/>
                  </a:solidFill>
                  <a:latin typeface="Nunito Sans Bold"/>
                  <a:ea typeface="Nunito Sans Bold"/>
                  <a:cs typeface="Nunito Sans Bold"/>
                </a:rPr>
                <a:t>Chef(fe)s d’établissement</a:t>
              </a:r>
              <a:endParaRPr/>
            </a:p>
          </p:txBody>
        </p:sp>
        <p:sp>
          <p:nvSpPr>
            <p:cNvPr id="1588703533" name="TextBox 109"/>
            <p:cNvSpPr txBox="1"/>
            <p:nvPr/>
          </p:nvSpPr>
          <p:spPr bwMode="auto">
            <a:xfrm>
              <a:off x="770822" y="382446"/>
              <a:ext cx="611287" cy="422679"/>
            </a:xfrm>
            <a:prstGeom prst="rect">
              <a:avLst/>
            </a:prstGeom>
            <a:grpFill/>
          </p:spPr>
          <p:txBody>
            <a:bodyPr lIns="0" tIns="0" rIns="0" bIns="0" rtlCol="0" anchor="t">
              <a:spAutoFit/>
            </a:bodyPr>
            <a:lstStyle/>
            <a:p>
              <a:pPr algn="ctr">
                <a:lnSpc>
                  <a:spcPts val="4199"/>
                </a:lnSpc>
                <a:defRPr/>
              </a:pPr>
              <a:r>
                <a:rPr lang="en-US" sz="4200" b="1" spc="-125">
                  <a:solidFill>
                    <a:srgbClr val="FFFFFF"/>
                  </a:solidFill>
                  <a:latin typeface="Nunito Sans Ultra-Bold"/>
                  <a:ea typeface="Nunito Sans Ultra-Bold"/>
                  <a:cs typeface="Nunito Sans Ultra-Bold"/>
                </a:rPr>
                <a:t>01</a:t>
              </a:r>
              <a:endParaRPr/>
            </a:p>
          </p:txBody>
        </p:sp>
        <p:sp>
          <p:nvSpPr>
            <p:cNvPr id="1588703534" name="TextBox 110"/>
            <p:cNvSpPr txBox="1"/>
            <p:nvPr/>
          </p:nvSpPr>
          <p:spPr bwMode="auto">
            <a:xfrm>
              <a:off x="3088075" y="382446"/>
              <a:ext cx="611287" cy="422679"/>
            </a:xfrm>
            <a:prstGeom prst="rect">
              <a:avLst/>
            </a:prstGeom>
            <a:grpFill/>
          </p:spPr>
          <p:txBody>
            <a:bodyPr lIns="0" tIns="0" rIns="0" bIns="0" rtlCol="0" anchor="t">
              <a:spAutoFit/>
            </a:bodyPr>
            <a:lstStyle/>
            <a:p>
              <a:pPr algn="ctr">
                <a:lnSpc>
                  <a:spcPts val="4199"/>
                </a:lnSpc>
                <a:defRPr/>
              </a:pPr>
              <a:r>
                <a:rPr lang="en-US" sz="4200" b="1" spc="-125">
                  <a:solidFill>
                    <a:srgbClr val="FFFFFF"/>
                  </a:solidFill>
                  <a:latin typeface="Nunito Sans Ultra-Bold"/>
                  <a:ea typeface="Nunito Sans Ultra-Bold"/>
                  <a:cs typeface="Nunito Sans Ultra-Bold"/>
                </a:rPr>
                <a:t>02</a:t>
              </a:r>
              <a:endParaRPr/>
            </a:p>
          </p:txBody>
        </p:sp>
        <p:sp>
          <p:nvSpPr>
            <p:cNvPr id="1588703535" name="TextBox 111"/>
            <p:cNvSpPr txBox="1"/>
            <p:nvPr/>
          </p:nvSpPr>
          <p:spPr bwMode="auto">
            <a:xfrm>
              <a:off x="5405328" y="382446"/>
              <a:ext cx="611287" cy="422679"/>
            </a:xfrm>
            <a:prstGeom prst="rect">
              <a:avLst/>
            </a:prstGeom>
            <a:grpFill/>
          </p:spPr>
          <p:txBody>
            <a:bodyPr lIns="0" tIns="0" rIns="0" bIns="0" rtlCol="0" anchor="t">
              <a:spAutoFit/>
            </a:bodyPr>
            <a:lstStyle/>
            <a:p>
              <a:pPr algn="ctr">
                <a:lnSpc>
                  <a:spcPts val="4199"/>
                </a:lnSpc>
                <a:defRPr/>
              </a:pPr>
              <a:r>
                <a:rPr lang="en-US" sz="4200" b="1" spc="-125">
                  <a:solidFill>
                    <a:srgbClr val="FFFFFF"/>
                  </a:solidFill>
                  <a:latin typeface="Nunito Sans Ultra-Bold"/>
                  <a:ea typeface="Nunito Sans Ultra-Bold"/>
                  <a:cs typeface="Nunito Sans Ultra-Bold"/>
                </a:rPr>
                <a:t>03</a:t>
              </a:r>
              <a:endParaRPr/>
            </a:p>
          </p:txBody>
        </p:sp>
        <p:sp>
          <p:nvSpPr>
            <p:cNvPr id="1588703536" name="TextBox 112"/>
            <p:cNvSpPr txBox="1"/>
            <p:nvPr/>
          </p:nvSpPr>
          <p:spPr bwMode="auto">
            <a:xfrm>
              <a:off x="7722581" y="382446"/>
              <a:ext cx="611287" cy="422679"/>
            </a:xfrm>
            <a:prstGeom prst="rect">
              <a:avLst/>
            </a:prstGeom>
            <a:grpFill/>
          </p:spPr>
          <p:txBody>
            <a:bodyPr lIns="0" tIns="0" rIns="0" bIns="0" rtlCol="0" anchor="t">
              <a:spAutoFit/>
            </a:bodyPr>
            <a:lstStyle/>
            <a:p>
              <a:pPr algn="ctr">
                <a:lnSpc>
                  <a:spcPts val="4199"/>
                </a:lnSpc>
                <a:defRPr/>
              </a:pPr>
              <a:r>
                <a:rPr lang="en-US" sz="4200" b="1" spc="-125">
                  <a:solidFill>
                    <a:srgbClr val="FFFFFF"/>
                  </a:solidFill>
                  <a:latin typeface="Nunito Sans Ultra-Bold"/>
                  <a:ea typeface="Nunito Sans Ultra-Bold"/>
                  <a:cs typeface="Nunito Sans Ultra-Bold"/>
                </a:rPr>
                <a:t>04</a:t>
              </a:r>
              <a:endParaRPr/>
            </a:p>
          </p:txBody>
        </p:sp>
        <p:sp>
          <p:nvSpPr>
            <p:cNvPr id="1588703537" name="TextBox 113"/>
            <p:cNvSpPr txBox="1"/>
            <p:nvPr/>
          </p:nvSpPr>
          <p:spPr bwMode="auto">
            <a:xfrm>
              <a:off x="10039835" y="382446"/>
              <a:ext cx="611287" cy="422679"/>
            </a:xfrm>
            <a:prstGeom prst="rect">
              <a:avLst/>
            </a:prstGeom>
            <a:grpFill/>
          </p:spPr>
          <p:txBody>
            <a:bodyPr lIns="0" tIns="0" rIns="0" bIns="0" rtlCol="0" anchor="t">
              <a:spAutoFit/>
            </a:bodyPr>
            <a:lstStyle/>
            <a:p>
              <a:pPr algn="ctr">
                <a:lnSpc>
                  <a:spcPts val="4199"/>
                </a:lnSpc>
                <a:defRPr/>
              </a:pPr>
              <a:r>
                <a:rPr lang="en-US" sz="4200" b="1" spc="-125">
                  <a:solidFill>
                    <a:srgbClr val="FFFFFF"/>
                  </a:solidFill>
                  <a:latin typeface="Nunito Sans Ultra-Bold"/>
                  <a:ea typeface="Nunito Sans Ultra-Bold"/>
                  <a:cs typeface="Nunito Sans Ultra-Bold"/>
                </a:rPr>
                <a:t>05</a:t>
              </a:r>
              <a:endParaRPr/>
            </a:p>
          </p:txBody>
        </p:sp>
        <p:sp>
          <p:nvSpPr>
            <p:cNvPr id="1588703538" name="Freeform 116"/>
            <p:cNvSpPr/>
            <p:nvPr/>
          </p:nvSpPr>
          <p:spPr bwMode="auto">
            <a:xfrm>
              <a:off x="11581609" y="4912085"/>
              <a:ext cx="181603" cy="506793"/>
            </a:xfrm>
            <a:custGeom>
              <a:avLst/>
              <a:gdLst/>
              <a:ahLst/>
              <a:cxnLst/>
              <a:rect l="l" t="t" r="r" b="b"/>
              <a:pathLst>
                <a:path w="256730" h="664674" extrusionOk="0">
                  <a:moveTo>
                    <a:pt x="0" y="0"/>
                  </a:moveTo>
                  <a:lnTo>
                    <a:pt x="256731" y="0"/>
                  </a:lnTo>
                  <a:lnTo>
                    <a:pt x="256731" y="664675"/>
                  </a:lnTo>
                  <a:lnTo>
                    <a:pt x="0" y="664675"/>
                  </a:lnTo>
                  <a:lnTo>
                    <a:pt x="0" y="0"/>
                  </a:lnTo>
                  <a:close/>
                </a:path>
              </a:pathLst>
            </a:custGeom>
            <a:blipFill>
              <a:blip r:embed="rId3"/>
              <a:stretch/>
            </a:blipFill>
          </p:spPr>
          <p:txBody>
            <a:bodyPr/>
            <a:lstStyle/>
            <a:p>
              <a:pPr>
                <a:defRPr/>
              </a:pPr>
              <a:endParaRPr lang="fr-FR"/>
            </a:p>
          </p:txBody>
        </p:sp>
        <p:sp>
          <p:nvSpPr>
            <p:cNvPr id="1588703539" name="TextBox 117"/>
            <p:cNvSpPr txBox="1"/>
            <p:nvPr/>
          </p:nvSpPr>
          <p:spPr bwMode="auto">
            <a:xfrm>
              <a:off x="2470738" y="2427968"/>
              <a:ext cx="1786159" cy="1971051"/>
            </a:xfrm>
            <a:prstGeom prst="rect">
              <a:avLst/>
            </a:prstGeom>
            <a:grpFill/>
          </p:spPr>
          <p:txBody>
            <a:bodyPr lIns="0" tIns="0" rIns="0" bIns="0" rtlCol="0" anchor="t">
              <a:spAutoFit/>
            </a:bodyPr>
            <a:lstStyle/>
            <a:p>
              <a:pPr algn="ctr">
                <a:lnSpc>
                  <a:spcPts val="2550"/>
                </a:lnSpc>
                <a:defRPr/>
              </a:pPr>
              <a:r>
                <a:rPr lang="en-US" sz="1400">
                  <a:solidFill>
                    <a:srgbClr val="42414D"/>
                  </a:solidFill>
                  <a:latin typeface="Nunito Sans"/>
                  <a:ea typeface="Nunito Sans"/>
                  <a:cs typeface="Nunito Sans"/>
                </a:rPr>
                <a:t>Offre variée FIL, accompagnement disciplinaire, transversal, co-construction pédagogiques.</a:t>
              </a:r>
              <a:endParaRPr/>
            </a:p>
          </p:txBody>
        </p:sp>
        <p:sp>
          <p:nvSpPr>
            <p:cNvPr id="1588703540" name="TextBox 119"/>
            <p:cNvSpPr txBox="1"/>
            <p:nvPr/>
          </p:nvSpPr>
          <p:spPr bwMode="auto">
            <a:xfrm>
              <a:off x="7064568" y="2146726"/>
              <a:ext cx="1786159" cy="2358376"/>
            </a:xfrm>
            <a:prstGeom prst="rect">
              <a:avLst/>
            </a:prstGeom>
            <a:grpFill/>
          </p:spPr>
          <p:txBody>
            <a:bodyPr lIns="0" tIns="0" rIns="0" bIns="0" rtlCol="0" anchor="t">
              <a:spAutoFit/>
            </a:bodyPr>
            <a:lstStyle/>
            <a:p>
              <a:pPr algn="ctr">
                <a:lnSpc>
                  <a:spcPts val="2550"/>
                </a:lnSpc>
                <a:defRPr/>
              </a:pPr>
              <a:r>
                <a:rPr lang="fr-FR" sz="1400">
                  <a:solidFill>
                    <a:srgbClr val="42414D"/>
                  </a:solidFill>
                  <a:latin typeface="Nunito Sans"/>
                  <a:ea typeface="Nunito Sans"/>
                  <a:cs typeface="Nunito Sans"/>
                </a:rPr>
                <a:t>Une dynamique inter-académique basée sur la mutualisation des ressources, séminaires, retours d’expériences.</a:t>
              </a:r>
              <a:endParaRPr lang="fr-FR"/>
            </a:p>
          </p:txBody>
        </p:sp>
        <p:sp>
          <p:nvSpPr>
            <p:cNvPr id="1588703541" name="TextBox 120"/>
            <p:cNvSpPr txBox="1"/>
            <p:nvPr/>
          </p:nvSpPr>
          <p:spPr bwMode="auto">
            <a:xfrm>
              <a:off x="9488741" y="2366716"/>
              <a:ext cx="1786159" cy="2009250"/>
            </a:xfrm>
            <a:prstGeom prst="rect">
              <a:avLst/>
            </a:prstGeom>
            <a:grpFill/>
          </p:spPr>
          <p:txBody>
            <a:bodyPr lIns="0" tIns="0" rIns="0" bIns="0" rtlCol="0" anchor="t">
              <a:spAutoFit/>
            </a:bodyPr>
            <a:lstStyle/>
            <a:p>
              <a:pPr algn="ctr">
                <a:lnSpc>
                  <a:spcPts val="2550"/>
                </a:lnSpc>
                <a:defRPr/>
              </a:pPr>
              <a:r>
                <a:rPr lang="fr-FR" sz="1200">
                  <a:solidFill>
                    <a:srgbClr val="42414D"/>
                  </a:solidFill>
                  <a:latin typeface="Nunito Sans"/>
                  <a:ea typeface="Nunito Sans"/>
                  <a:cs typeface="Nunito Sans"/>
                </a:rPr>
                <a:t>Forte implication des chefs d’établissement, anticipant l’organisation de l’année: emplois du temps, mobilisation des équipes etc…</a:t>
              </a:r>
              <a:endParaRPr lang="fr-FR" sz="1200"/>
            </a:p>
          </p:txBody>
        </p:sp>
        <p:sp>
          <p:nvSpPr>
            <p:cNvPr id="1588703542" name="TextBox 119"/>
            <p:cNvSpPr txBox="1"/>
            <p:nvPr/>
          </p:nvSpPr>
          <p:spPr bwMode="auto">
            <a:xfrm>
              <a:off x="4823821" y="2225895"/>
              <a:ext cx="1791920" cy="2267309"/>
            </a:xfrm>
            <a:prstGeom prst="rect">
              <a:avLst/>
            </a:prstGeom>
            <a:grpFill/>
          </p:spPr>
          <p:txBody>
            <a:bodyPr lIns="0" tIns="0" rIns="0" bIns="0" rtlCol="0" anchor="t">
              <a:spAutoFit/>
            </a:bodyPr>
            <a:lstStyle/>
            <a:p>
              <a:pPr algn="ctr">
                <a:lnSpc>
                  <a:spcPts val="2550"/>
                </a:lnSpc>
                <a:defRPr/>
              </a:pPr>
              <a:r>
                <a:rPr lang="en-US" sz="1200">
                  <a:solidFill>
                    <a:srgbClr val="42414D"/>
                  </a:solidFill>
                  <a:latin typeface="Nunito Sans"/>
                  <a:ea typeface="Nunito Sans"/>
                  <a:cs typeface="Nunito Sans"/>
                </a:rPr>
                <a:t>Séminaires départementaux</a:t>
              </a:r>
              <a:endParaRPr sz="1200">
                <a:solidFill>
                  <a:srgbClr val="42414D"/>
                </a:solidFill>
                <a:latin typeface="Nunito Sans"/>
                <a:ea typeface="Nunito Sans"/>
                <a:cs typeface="Nunito Sans"/>
              </a:endParaRPr>
            </a:p>
            <a:p>
              <a:pPr algn="ctr">
                <a:lnSpc>
                  <a:spcPts val="2550"/>
                </a:lnSpc>
                <a:defRPr/>
              </a:pPr>
              <a:r>
                <a:rPr lang="en-US" sz="1200">
                  <a:solidFill>
                    <a:srgbClr val="42414D"/>
                  </a:solidFill>
                  <a:latin typeface="Nunito Sans"/>
                  <a:ea typeface="Nunito Sans"/>
                  <a:cs typeface="Nunito Sans"/>
                </a:rPr>
                <a:t>Webinaires académiques pour soutenir la comprehension opérationnelle de la mesure.</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7258525" name="Text 0"/>
          <p:cNvSpPr/>
          <p:nvPr/>
        </p:nvSpPr>
        <p:spPr bwMode="auto">
          <a:xfrm>
            <a:off x="4341099" y="558518"/>
            <a:ext cx="7543919" cy="704017"/>
          </a:xfrm>
          <a:prstGeom prst="rect">
            <a:avLst/>
          </a:prstGeom>
          <a:noFill/>
          <a:ln/>
        </p:spPr>
        <p:txBody>
          <a:bodyPr wrap="square" lIns="0" tIns="0" rIns="0" bIns="0" rtlCol="0" anchor="t"/>
          <a:lstStyle/>
          <a:p>
            <a:pPr marL="0" indent="0" algn="l">
              <a:lnSpc>
                <a:spcPts val="5499"/>
              </a:lnSpc>
              <a:buNone/>
              <a:defRPr/>
            </a:pPr>
            <a:r>
              <a:rPr lang="en-US" sz="4400" b="1">
                <a:solidFill>
                  <a:schemeClr val="tx2"/>
                </a:solidFill>
                <a:latin typeface="Marianne"/>
                <a:ea typeface="Kanit Light"/>
                <a:cs typeface="Kanit Light"/>
              </a:rPr>
              <a:t>Des leviers  </a:t>
            </a:r>
            <a:endParaRPr lang="en-US" sz="4400">
              <a:solidFill>
                <a:schemeClr val="tx2"/>
              </a:solidFill>
              <a:latin typeface="Marianne"/>
            </a:endParaRPr>
          </a:p>
        </p:txBody>
      </p:sp>
      <p:pic>
        <p:nvPicPr>
          <p:cNvPr id="843177012" name="Image 1" descr="preencoded.png"/>
          <p:cNvPicPr>
            <a:picLocks noChangeAspect="1"/>
          </p:cNvPicPr>
          <p:nvPr/>
        </p:nvPicPr>
        <p:blipFill>
          <a:blip r:embed="rId3"/>
          <a:stretch/>
        </p:blipFill>
        <p:spPr bwMode="auto">
          <a:xfrm>
            <a:off x="4341100" y="1725101"/>
            <a:ext cx="1125735" cy="1657468"/>
          </a:xfrm>
          <a:prstGeom prst="rect">
            <a:avLst/>
          </a:prstGeom>
        </p:spPr>
      </p:pic>
      <p:sp>
        <p:nvSpPr>
          <p:cNvPr id="1815594729" name="Text 1"/>
          <p:cNvSpPr/>
          <p:nvPr/>
        </p:nvSpPr>
        <p:spPr bwMode="auto">
          <a:xfrm>
            <a:off x="5691983" y="1950247"/>
            <a:ext cx="3432346" cy="352188"/>
          </a:xfrm>
          <a:prstGeom prst="rect">
            <a:avLst/>
          </a:prstGeom>
          <a:noFill/>
          <a:ln/>
        </p:spPr>
        <p:txBody>
          <a:bodyPr wrap="none" lIns="0" tIns="0" rIns="0" bIns="0" rtlCol="0" anchor="t"/>
          <a:lstStyle/>
          <a:p>
            <a:pPr marL="0" indent="0" algn="l">
              <a:lnSpc>
                <a:spcPts val="2749"/>
              </a:lnSpc>
              <a:buNone/>
              <a:defRPr/>
            </a:pPr>
            <a:r>
              <a:rPr lang="en-US" sz="3200" b="1">
                <a:solidFill>
                  <a:schemeClr val="tx2"/>
                </a:solidFill>
                <a:latin typeface="Kanit Light"/>
                <a:ea typeface="Kanit Light"/>
                <a:cs typeface="Kanit Light"/>
              </a:rPr>
              <a:t>Projets Pluridisciplinaires</a:t>
            </a:r>
            <a:endParaRPr lang="en-US" sz="3200">
              <a:solidFill>
                <a:schemeClr val="tx2"/>
              </a:solidFill>
            </a:endParaRPr>
          </a:p>
        </p:txBody>
      </p:sp>
      <p:sp>
        <p:nvSpPr>
          <p:cNvPr id="359664292" name="Text 2"/>
          <p:cNvSpPr/>
          <p:nvPr/>
        </p:nvSpPr>
        <p:spPr bwMode="auto">
          <a:xfrm>
            <a:off x="5691983" y="2437094"/>
            <a:ext cx="7884532" cy="720327"/>
          </a:xfrm>
          <a:prstGeom prst="rect">
            <a:avLst/>
          </a:prstGeom>
          <a:noFill/>
          <a:ln/>
        </p:spPr>
        <p:txBody>
          <a:bodyPr wrap="square" lIns="0" tIns="0" rIns="0" bIns="0" rtlCol="0" anchor="t"/>
          <a:lstStyle/>
          <a:p>
            <a:pPr marL="0" indent="0" algn="l">
              <a:lnSpc>
                <a:spcPts val="2799"/>
              </a:lnSpc>
              <a:buNone/>
              <a:defRPr/>
            </a:pPr>
            <a:r>
              <a:rPr lang="en-US" sz="2000">
                <a:solidFill>
                  <a:srgbClr val="2C3249"/>
                </a:solidFill>
                <a:latin typeface="Martel Sans"/>
                <a:ea typeface="Martel Sans"/>
                <a:cs typeface="Martel Sans"/>
              </a:rPr>
              <a:t>Liés aux poursuites d'études, stimulant l'adhésion des élèves.</a:t>
            </a:r>
            <a:endParaRPr lang="en-US" sz="2000"/>
          </a:p>
        </p:txBody>
      </p:sp>
      <p:pic>
        <p:nvPicPr>
          <p:cNvPr id="1156999855" name="Image 2" descr="preencoded.png"/>
          <p:cNvPicPr>
            <a:picLocks noChangeAspect="1"/>
          </p:cNvPicPr>
          <p:nvPr/>
        </p:nvPicPr>
        <p:blipFill>
          <a:blip r:embed="rId4"/>
          <a:stretch/>
        </p:blipFill>
        <p:spPr bwMode="auto">
          <a:xfrm>
            <a:off x="4341100" y="3382570"/>
            <a:ext cx="1125735" cy="1657468"/>
          </a:xfrm>
          <a:prstGeom prst="rect">
            <a:avLst/>
          </a:prstGeom>
        </p:spPr>
      </p:pic>
      <p:sp>
        <p:nvSpPr>
          <p:cNvPr id="601518114" name="Text 3"/>
          <p:cNvSpPr/>
          <p:nvPr/>
        </p:nvSpPr>
        <p:spPr bwMode="auto">
          <a:xfrm>
            <a:off x="5691983" y="3607717"/>
            <a:ext cx="2546269" cy="352188"/>
          </a:xfrm>
          <a:prstGeom prst="rect">
            <a:avLst/>
          </a:prstGeom>
          <a:noFill/>
          <a:ln/>
        </p:spPr>
        <p:txBody>
          <a:bodyPr wrap="none" lIns="0" tIns="0" rIns="0" bIns="0" rtlCol="0" anchor="t"/>
          <a:lstStyle/>
          <a:p>
            <a:pPr marL="0" indent="0" algn="l">
              <a:lnSpc>
                <a:spcPts val="2749"/>
              </a:lnSpc>
              <a:buNone/>
              <a:defRPr/>
            </a:pPr>
            <a:r>
              <a:rPr lang="en-US" sz="3200" b="1">
                <a:solidFill>
                  <a:schemeClr val="tx2"/>
                </a:solidFill>
                <a:latin typeface="Kanit Light"/>
                <a:ea typeface="Kanit Light"/>
                <a:cs typeface="Kanit Light"/>
              </a:rPr>
              <a:t>Tutorat et Mentorat</a:t>
            </a:r>
            <a:endParaRPr lang="en-US" sz="3200">
              <a:solidFill>
                <a:schemeClr val="tx2"/>
              </a:solidFill>
            </a:endParaRPr>
          </a:p>
        </p:txBody>
      </p:sp>
      <p:sp>
        <p:nvSpPr>
          <p:cNvPr id="1421974944" name="Text 4"/>
          <p:cNvSpPr/>
          <p:nvPr/>
        </p:nvSpPr>
        <p:spPr bwMode="auto">
          <a:xfrm>
            <a:off x="5691983" y="4094564"/>
            <a:ext cx="7884532" cy="720327"/>
          </a:xfrm>
          <a:prstGeom prst="rect">
            <a:avLst/>
          </a:prstGeom>
          <a:noFill/>
          <a:ln/>
        </p:spPr>
        <p:txBody>
          <a:bodyPr wrap="square" lIns="0" tIns="0" rIns="0" bIns="0" rtlCol="0" anchor="t"/>
          <a:lstStyle/>
          <a:p>
            <a:pPr marL="0" indent="0" algn="l">
              <a:lnSpc>
                <a:spcPts val="2799"/>
              </a:lnSpc>
              <a:buNone/>
              <a:defRPr/>
            </a:pPr>
            <a:r>
              <a:rPr lang="en-US" sz="2000" dirty="0">
                <a:solidFill>
                  <a:srgbClr val="2C3249"/>
                </a:solidFill>
                <a:latin typeface="Martel Sans"/>
                <a:ea typeface="Martel Sans"/>
                <a:cs typeface="Martel Sans"/>
              </a:rPr>
              <a:t>Modules flexibles, </a:t>
            </a:r>
            <a:r>
              <a:rPr lang="en-US" sz="2000" dirty="0" err="1">
                <a:solidFill>
                  <a:srgbClr val="2C3249"/>
                </a:solidFill>
                <a:latin typeface="Martel Sans"/>
                <a:ea typeface="Martel Sans"/>
                <a:cs typeface="Martel Sans"/>
              </a:rPr>
              <a:t>accompagnement</a:t>
            </a:r>
            <a:r>
              <a:rPr lang="en-US" sz="2000" dirty="0">
                <a:solidFill>
                  <a:srgbClr val="2C3249"/>
                </a:solidFill>
                <a:latin typeface="Martel Sans"/>
                <a:ea typeface="Martel Sans"/>
                <a:cs typeface="Martel Sans"/>
              </a:rPr>
              <a:t> </a:t>
            </a:r>
            <a:r>
              <a:rPr lang="en-US" sz="2000" dirty="0" err="1">
                <a:solidFill>
                  <a:srgbClr val="2C3249"/>
                </a:solidFill>
                <a:latin typeface="Martel Sans"/>
                <a:ea typeface="Martel Sans"/>
                <a:cs typeface="Martel Sans"/>
              </a:rPr>
              <a:t>personnalisé</a:t>
            </a:r>
            <a:r>
              <a:rPr lang="en-US" sz="2000" dirty="0">
                <a:solidFill>
                  <a:srgbClr val="2C3249"/>
                </a:solidFill>
                <a:latin typeface="Martel Sans"/>
                <a:ea typeface="Martel Sans"/>
                <a:cs typeface="Martel Sans"/>
              </a:rPr>
              <a:t> des </a:t>
            </a:r>
            <a:r>
              <a:rPr lang="en-US" sz="2000" dirty="0" err="1">
                <a:solidFill>
                  <a:srgbClr val="2C3249"/>
                </a:solidFill>
                <a:latin typeface="Martel Sans"/>
                <a:ea typeface="Martel Sans"/>
                <a:cs typeface="Martel Sans"/>
              </a:rPr>
              <a:t>parcours</a:t>
            </a:r>
            <a:r>
              <a:rPr lang="en-US" sz="2000" dirty="0">
                <a:solidFill>
                  <a:srgbClr val="2C3249"/>
                </a:solidFill>
                <a:latin typeface="Martel Sans"/>
                <a:ea typeface="Martel Sans"/>
                <a:cs typeface="Martel Sans"/>
              </a:rPr>
              <a:t>.</a:t>
            </a:r>
            <a:endParaRPr lang="en-US" sz="2000" dirty="0"/>
          </a:p>
        </p:txBody>
      </p:sp>
      <p:pic>
        <p:nvPicPr>
          <p:cNvPr id="1050081623" name="Image 3" descr="preencoded.png"/>
          <p:cNvPicPr>
            <a:picLocks noChangeAspect="1"/>
          </p:cNvPicPr>
          <p:nvPr/>
        </p:nvPicPr>
        <p:blipFill>
          <a:blip r:embed="rId5"/>
          <a:stretch/>
        </p:blipFill>
        <p:spPr bwMode="auto">
          <a:xfrm>
            <a:off x="4341100" y="5040039"/>
            <a:ext cx="1125735" cy="1657468"/>
          </a:xfrm>
          <a:prstGeom prst="rect">
            <a:avLst/>
          </a:prstGeom>
        </p:spPr>
      </p:pic>
      <p:sp>
        <p:nvSpPr>
          <p:cNvPr id="1239576402" name="Text 5"/>
          <p:cNvSpPr/>
          <p:nvPr/>
        </p:nvSpPr>
        <p:spPr bwMode="auto">
          <a:xfrm>
            <a:off x="5691983" y="5265185"/>
            <a:ext cx="3059911" cy="352188"/>
          </a:xfrm>
          <a:prstGeom prst="rect">
            <a:avLst/>
          </a:prstGeom>
          <a:noFill/>
          <a:ln/>
        </p:spPr>
        <p:txBody>
          <a:bodyPr wrap="none" lIns="0" tIns="0" rIns="0" bIns="0" rtlCol="0" anchor="t"/>
          <a:lstStyle/>
          <a:p>
            <a:pPr marL="0" indent="0" algn="l">
              <a:lnSpc>
                <a:spcPts val="2749"/>
              </a:lnSpc>
              <a:buNone/>
              <a:defRPr/>
            </a:pPr>
            <a:r>
              <a:rPr lang="en-US" sz="3200" b="1">
                <a:solidFill>
                  <a:schemeClr val="tx2"/>
                </a:solidFill>
                <a:latin typeface="Kanit Light"/>
                <a:ea typeface="Kanit Light"/>
                <a:cs typeface="Kanit Light"/>
              </a:rPr>
              <a:t>Partenariats Renforcés</a:t>
            </a:r>
            <a:endParaRPr lang="en-US" sz="3200">
              <a:solidFill>
                <a:schemeClr val="tx2"/>
              </a:solidFill>
            </a:endParaRPr>
          </a:p>
        </p:txBody>
      </p:sp>
      <p:sp>
        <p:nvSpPr>
          <p:cNvPr id="1088993557" name="Text 6"/>
          <p:cNvSpPr/>
          <p:nvPr/>
        </p:nvSpPr>
        <p:spPr bwMode="auto">
          <a:xfrm>
            <a:off x="5691983" y="5752033"/>
            <a:ext cx="7884532" cy="720327"/>
          </a:xfrm>
          <a:prstGeom prst="rect">
            <a:avLst/>
          </a:prstGeom>
          <a:noFill/>
          <a:ln/>
        </p:spPr>
        <p:txBody>
          <a:bodyPr wrap="square" lIns="0" tIns="0" rIns="0" bIns="0" rtlCol="0" anchor="t"/>
          <a:lstStyle/>
          <a:p>
            <a:pPr marL="0" indent="0" algn="l">
              <a:lnSpc>
                <a:spcPts val="2799"/>
              </a:lnSpc>
              <a:buNone/>
              <a:defRPr/>
            </a:pPr>
            <a:r>
              <a:rPr lang="en-US" sz="2000">
                <a:solidFill>
                  <a:srgbClr val="2C3249"/>
                </a:solidFill>
                <a:latin typeface="Martel Sans"/>
                <a:ea typeface="Martel Sans"/>
                <a:cs typeface="Martel Sans"/>
              </a:rPr>
              <a:t>Avec les entreprises et le supérieur pour une vision cohérente.</a:t>
            </a:r>
            <a:endParaRPr lang="en-US" sz="2000"/>
          </a:p>
        </p:txBody>
      </p:sp>
      <p:sp>
        <p:nvSpPr>
          <p:cNvPr id="355041082" name="Text 7"/>
          <p:cNvSpPr/>
          <p:nvPr/>
        </p:nvSpPr>
        <p:spPr bwMode="auto">
          <a:xfrm>
            <a:off x="4341100" y="6950754"/>
            <a:ext cx="8166032" cy="720327"/>
          </a:xfrm>
          <a:prstGeom prst="rect">
            <a:avLst/>
          </a:prstGeom>
          <a:noFill/>
          <a:ln/>
        </p:spPr>
        <p:txBody>
          <a:bodyPr wrap="square" lIns="0" tIns="0" rIns="0" bIns="0" rtlCol="0" anchor="t"/>
          <a:lstStyle/>
          <a:p>
            <a:pPr marL="0" indent="0" algn="l">
              <a:lnSpc>
                <a:spcPts val="2799"/>
              </a:lnSpc>
              <a:buNone/>
              <a:defRPr/>
            </a:pPr>
            <a:r>
              <a:rPr lang="en-US" sz="2000">
                <a:solidFill>
                  <a:srgbClr val="2C3249"/>
                </a:solidFill>
                <a:latin typeface="Martel Sans"/>
                <a:ea typeface="Martel Sans"/>
                <a:cs typeface="Martel Sans"/>
              </a:rPr>
              <a:t>Ces pratiques montrent que la réforme peut fonctionner lorsqu'elle est pilotée collectivement, avec un accompagnement formateur.</a:t>
            </a:r>
            <a:endParaRPr 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8371847"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89331387"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2055861755"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629953307" name="TextBox 7"/>
          <p:cNvSpPr txBox="1"/>
          <p:nvPr/>
        </p:nvSpPr>
        <p:spPr bwMode="auto">
          <a:xfrm>
            <a:off x="2651682" y="2502160"/>
            <a:ext cx="7505767" cy="3048359"/>
          </a:xfrm>
          <a:prstGeom prst="rect">
            <a:avLst/>
          </a:prstGeom>
        </p:spPr>
        <p:txBody>
          <a:bodyPr wrap="square" lIns="0" tIns="0" rIns="0" bIns="0" rtlCol="0" anchor="t">
            <a:spAutoFit/>
          </a:bodyPr>
          <a:lstStyle/>
          <a:p>
            <a:pPr algn="ctr">
              <a:lnSpc>
                <a:spcPts val="8000"/>
              </a:lnSpc>
              <a:defRPr/>
            </a:pPr>
            <a:r>
              <a:rPr lang="en-US" sz="4800" b="1" dirty="0">
                <a:solidFill>
                  <a:srgbClr val="FCBF3E"/>
                </a:solidFill>
                <a:latin typeface="Marianne ExtraBold"/>
              </a:rPr>
              <a:t>Le </a:t>
            </a:r>
            <a:r>
              <a:rPr lang="en-US" sz="4800" b="1" dirty="0" err="1">
                <a:solidFill>
                  <a:srgbClr val="FCBF3E"/>
                </a:solidFill>
                <a:latin typeface="Marianne ExtraBold"/>
              </a:rPr>
              <a:t>parcours</a:t>
            </a:r>
            <a:r>
              <a:rPr lang="en-US" sz="4800" b="1" dirty="0">
                <a:solidFill>
                  <a:srgbClr val="FCBF3E"/>
                </a:solidFill>
                <a:latin typeface="Marianne ExtraBold"/>
              </a:rPr>
              <a:t> </a:t>
            </a:r>
            <a:r>
              <a:rPr lang="en-US" sz="4800" b="1" dirty="0" err="1">
                <a:solidFill>
                  <a:srgbClr val="FCBF3E"/>
                </a:solidFill>
                <a:latin typeface="Marianne ExtraBold"/>
              </a:rPr>
              <a:t>personnalisé</a:t>
            </a:r>
            <a:r>
              <a:rPr lang="en-US" sz="4800" b="1" dirty="0">
                <a:solidFill>
                  <a:srgbClr val="FCBF3E"/>
                </a:solidFill>
                <a:latin typeface="Marianne ExtraBold"/>
              </a:rPr>
              <a:t> de </a:t>
            </a:r>
            <a:r>
              <a:rPr lang="en-US" sz="4800" b="1" dirty="0" err="1">
                <a:solidFill>
                  <a:srgbClr val="FCBF3E"/>
                </a:solidFill>
                <a:latin typeface="Marianne ExtraBold"/>
              </a:rPr>
              <a:t>terminale</a:t>
            </a:r>
            <a:r>
              <a:rPr lang="en-US" sz="4800" b="1" dirty="0">
                <a:solidFill>
                  <a:srgbClr val="FCBF3E"/>
                </a:solidFill>
                <a:latin typeface="Marianne ExtraBold"/>
              </a:rPr>
              <a:t>, </a:t>
            </a:r>
            <a:r>
              <a:rPr lang="en-US" sz="4800" b="1" dirty="0" err="1">
                <a:solidFill>
                  <a:srgbClr val="FCBF3E"/>
                </a:solidFill>
                <a:latin typeface="Marianne ExtraBold"/>
              </a:rPr>
              <a:t>une</a:t>
            </a:r>
            <a:r>
              <a:rPr lang="en-US" sz="4800" b="1" dirty="0">
                <a:solidFill>
                  <a:srgbClr val="FCBF3E"/>
                </a:solidFill>
                <a:latin typeface="Marianne ExtraBold"/>
              </a:rPr>
              <a:t> </a:t>
            </a:r>
            <a:r>
              <a:rPr lang="en-US" sz="4800" b="1" dirty="0" err="1">
                <a:solidFill>
                  <a:srgbClr val="FCBF3E"/>
                </a:solidFill>
                <a:latin typeface="Marianne ExtraBold"/>
              </a:rPr>
              <a:t>approche</a:t>
            </a:r>
            <a:r>
              <a:rPr lang="en-US" sz="4800" b="1" dirty="0">
                <a:solidFill>
                  <a:srgbClr val="FCBF3E"/>
                </a:solidFill>
                <a:latin typeface="Marianne ExtraBold"/>
              </a:rPr>
              <a:t> </a:t>
            </a:r>
            <a:r>
              <a:rPr lang="en-US" sz="4800" b="1" dirty="0" err="1">
                <a:solidFill>
                  <a:srgbClr val="FCBF3E"/>
                </a:solidFill>
                <a:latin typeface="Marianne ExtraBold"/>
              </a:rPr>
              <a:t>globale</a:t>
            </a:r>
            <a:endParaRPr sz="4800" b="1" dirty="0">
              <a:solidFill>
                <a:srgbClr val="FCBF3E"/>
              </a:solidFill>
              <a:latin typeface="Marianne ExtraBold"/>
            </a:endParaRPr>
          </a:p>
        </p:txBody>
      </p:sp>
      <p:grpSp>
        <p:nvGrpSpPr>
          <p:cNvPr id="1632186583" name="Group 8"/>
          <p:cNvGrpSpPr/>
          <p:nvPr/>
        </p:nvGrpSpPr>
        <p:grpSpPr bwMode="auto">
          <a:xfrm>
            <a:off x="11338561"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pic>
        <p:nvPicPr>
          <p:cNvPr id="376145810" name="Image 1"/>
          <p:cNvPicPr>
            <a:picLocks noChangeAspect="1"/>
          </p:cNvPicPr>
          <p:nvPr/>
        </p:nvPicPr>
        <p:blipFill>
          <a:blip r:embed="rId4"/>
          <a:srcRect t="16975" b="2768"/>
          <a:stretch/>
        </p:blipFill>
        <p:spPr bwMode="auto">
          <a:xfrm>
            <a:off x="10521950" y="-1"/>
            <a:ext cx="4108450" cy="82169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57149857" name="Titre 1"/>
          <p:cNvSpPr>
            <a:spLocks noGrp="1"/>
          </p:cNvSpPr>
          <p:nvPr>
            <p:ph type="title"/>
          </p:nvPr>
        </p:nvSpPr>
        <p:spPr bwMode="auto">
          <a:xfrm>
            <a:off x="3187961" y="250606"/>
            <a:ext cx="9567809" cy="1152000"/>
          </a:xfrm>
        </p:spPr>
        <p:txBody>
          <a:bodyPr/>
          <a:lstStyle/>
          <a:p>
            <a:pPr>
              <a:defRPr/>
            </a:pPr>
            <a:r>
              <a:rPr lang="fr-FR" b="1">
                <a:solidFill>
                  <a:schemeClr val="tx2"/>
                </a:solidFill>
                <a:latin typeface="Marianne"/>
              </a:rPr>
              <a:t>Une réforme ambitieuse et structurante</a:t>
            </a:r>
            <a:endParaRPr b="1">
              <a:solidFill>
                <a:schemeClr val="tx2"/>
              </a:solidFill>
              <a:latin typeface="Marianne"/>
            </a:endParaRPr>
          </a:p>
        </p:txBody>
      </p:sp>
      <p:sp>
        <p:nvSpPr>
          <p:cNvPr id="911227858" name="Espace réservé du contenu 2"/>
          <p:cNvSpPr>
            <a:spLocks noGrp="1"/>
          </p:cNvSpPr>
          <p:nvPr>
            <p:ph idx="14"/>
          </p:nvPr>
        </p:nvSpPr>
        <p:spPr bwMode="auto">
          <a:xfrm>
            <a:off x="978496" y="2357480"/>
            <a:ext cx="12673407" cy="3748046"/>
          </a:xfrm>
        </p:spPr>
        <p:txBody>
          <a:bodyPr/>
          <a:lstStyle/>
          <a:p>
            <a:pPr>
              <a:defRPr/>
            </a:pPr>
            <a:endParaRPr lang="fr-FR" sz="2250" b="1"/>
          </a:p>
          <a:p>
            <a:pPr>
              <a:buFont typeface="Arial"/>
              <a:buChar char="•"/>
              <a:defRPr/>
            </a:pPr>
            <a:r>
              <a:rPr lang="fr-FR" sz="2250" b="1"/>
              <a:t>2019 (TVP)</a:t>
            </a:r>
            <a:r>
              <a:rPr lang="fr-FR" sz="2250"/>
              <a:t> : Recentrage sur l’élève, personnalisation des parcours, introduction de dispositifs clés (co-intervention, chef-d’œuvre, familles de métiers, accompagnement renforcé).</a:t>
            </a:r>
            <a:endParaRPr/>
          </a:p>
          <a:p>
            <a:pPr>
              <a:buFont typeface="Arial"/>
              <a:buChar char="•"/>
              <a:defRPr/>
            </a:pPr>
            <a:endParaRPr lang="fr-FR" sz="2250"/>
          </a:p>
          <a:p>
            <a:pPr>
              <a:buFont typeface="Arial"/>
              <a:buChar char="•"/>
              <a:defRPr/>
            </a:pPr>
            <a:r>
              <a:rPr lang="fr-FR" sz="2250" b="1"/>
              <a:t>2022-2023</a:t>
            </a:r>
            <a:r>
              <a:rPr lang="fr-FR" sz="2250"/>
              <a:t> : Renforcement de l’attractivité et de l’efficacité, avec 12 mesures phares, dont la personnalisation du parcours en terminale (emploi ou études supérieures).</a:t>
            </a:r>
            <a:endParaRPr/>
          </a:p>
          <a:p>
            <a:pPr>
              <a:buFont typeface="Arial"/>
              <a:buChar char="•"/>
              <a:defRPr/>
            </a:pPr>
            <a:endParaRPr lang="fr-FR" sz="2250"/>
          </a:p>
          <a:p>
            <a:pPr>
              <a:buFont typeface="Arial"/>
              <a:buChar char="•"/>
              <a:defRPr/>
            </a:pPr>
            <a:r>
              <a:rPr lang="fr-FR" sz="2250" b="1"/>
              <a:t>Objectifs</a:t>
            </a:r>
            <a:r>
              <a:rPr lang="fr-FR" sz="2250"/>
              <a:t> : Mieux préparer à l’insertion professionnelle ou à la poursuite d’études (notamment en BTS). Réduire les ruptures de parcours et renforcer le lien avec les entreprises et l’enseignement supérieur</a:t>
            </a:r>
            <a:endParaRPr/>
          </a:p>
          <a:p>
            <a:pPr>
              <a:buFont typeface="Arial"/>
              <a:buChar char="•"/>
              <a:defRPr/>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61387742" name="Image 1126828972"/>
          <p:cNvPicPr>
            <a:picLocks noChangeAspect="1"/>
          </p:cNvPicPr>
          <p:nvPr/>
        </p:nvPicPr>
        <p:blipFill>
          <a:blip r:embed="rId3">
            <a:clrChange>
              <a:clrFrom>
                <a:srgbClr val="FFFFFF"/>
              </a:clrFrom>
              <a:clrTo>
                <a:srgbClr val="FFFFFF">
                  <a:alpha val="0"/>
                </a:srgbClr>
              </a:clrTo>
            </a:clrChange>
          </a:blip>
          <a:stretch/>
        </p:blipFill>
        <p:spPr bwMode="auto">
          <a:xfrm>
            <a:off x="2985491" y="392779"/>
            <a:ext cx="11022692" cy="72952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12871025"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149408544"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329476688"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242418281" name="TextBox 7"/>
          <p:cNvSpPr txBox="1"/>
          <p:nvPr/>
        </p:nvSpPr>
        <p:spPr bwMode="auto">
          <a:xfrm>
            <a:off x="2654928" y="3146742"/>
            <a:ext cx="9677108" cy="1016359"/>
          </a:xfrm>
          <a:prstGeom prst="rect">
            <a:avLst/>
          </a:prstGeom>
        </p:spPr>
        <p:txBody>
          <a:bodyPr wrap="square" lIns="0" tIns="0" rIns="0" bIns="0" rtlCol="0" anchor="t">
            <a:spAutoFit/>
          </a:bodyPr>
          <a:lstStyle/>
          <a:p>
            <a:pPr algn="ctr">
              <a:lnSpc>
                <a:spcPts val="8000"/>
              </a:lnSpc>
              <a:defRPr/>
            </a:pPr>
            <a:r>
              <a:rPr lang="en-US" sz="4800" b="1" dirty="0">
                <a:solidFill>
                  <a:srgbClr val="FCBF3E"/>
                </a:solidFill>
                <a:latin typeface="Marianne ExtraBold"/>
              </a:rPr>
              <a:t>Le </a:t>
            </a:r>
            <a:r>
              <a:rPr lang="en-US" sz="4800" b="1" dirty="0" err="1">
                <a:solidFill>
                  <a:srgbClr val="FCBF3E"/>
                </a:solidFill>
                <a:latin typeface="Marianne ExtraBold"/>
              </a:rPr>
              <a:t>Soutien</a:t>
            </a:r>
            <a:r>
              <a:rPr lang="en-US" sz="4800" b="1" dirty="0">
                <a:solidFill>
                  <a:srgbClr val="FCBF3E"/>
                </a:solidFill>
                <a:latin typeface="Marianne ExtraBold"/>
              </a:rPr>
              <a:t> au Parcours</a:t>
            </a:r>
            <a:endParaRPr sz="4800" dirty="0"/>
          </a:p>
        </p:txBody>
      </p:sp>
      <p:grpSp>
        <p:nvGrpSpPr>
          <p:cNvPr id="567628082" name="Group 8"/>
          <p:cNvGrpSpPr/>
          <p:nvPr/>
        </p:nvGrpSpPr>
        <p:grpSpPr bwMode="auto">
          <a:xfrm>
            <a:off x="11338561"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46701852" name="Titre 1"/>
          <p:cNvSpPr txBox="1"/>
          <p:nvPr/>
        </p:nvSpPr>
        <p:spPr bwMode="auto">
          <a:xfrm>
            <a:off x="2161621" y="124634"/>
            <a:ext cx="11832119" cy="1152000"/>
          </a:xfrm>
        </p:spPr>
        <p:txBody>
          <a:bodyPr/>
          <a:lstStyle>
            <a:lvl1pPr algn="ctr" defTabSz="914400">
              <a:spcBef>
                <a:spcPts val="0"/>
              </a:spcBef>
              <a:buNone/>
              <a:defRPr sz="4400">
                <a:solidFill>
                  <a:schemeClr val="tx1"/>
                </a:solidFill>
                <a:latin typeface="+mj-lt"/>
                <a:ea typeface="+mj-ea"/>
                <a:cs typeface="+mj-cs"/>
              </a:defRPr>
            </a:lvl1pPr>
          </a:lstStyle>
          <a:p>
            <a:pPr>
              <a:defRPr/>
            </a:pPr>
            <a:r>
              <a:rPr lang="fr-FR" b="1">
                <a:solidFill>
                  <a:schemeClr val="tx2"/>
                </a:solidFill>
                <a:latin typeface="Marianne"/>
              </a:rPr>
              <a:t>Le soutien au parcours</a:t>
            </a:r>
            <a:endParaRPr/>
          </a:p>
        </p:txBody>
      </p:sp>
      <p:pic>
        <p:nvPicPr>
          <p:cNvPr id="1998494963" name="Image 2"/>
          <p:cNvPicPr>
            <a:picLocks noChangeAspect="1"/>
          </p:cNvPicPr>
          <p:nvPr/>
        </p:nvPicPr>
        <p:blipFill>
          <a:blip r:embed="rId3">
            <a:clrChange>
              <a:clrFrom>
                <a:srgbClr val="FFFFFF"/>
              </a:clrFrom>
              <a:clrTo>
                <a:srgbClr val="FFFFFF">
                  <a:alpha val="0"/>
                </a:srgbClr>
              </a:clrTo>
            </a:clrChange>
          </a:blip>
          <a:srcRect l="27951" t="31677" r="7483" b="17801"/>
          <a:stretch/>
        </p:blipFill>
        <p:spPr bwMode="auto">
          <a:xfrm>
            <a:off x="3125264" y="805961"/>
            <a:ext cx="10404755" cy="6059138"/>
          </a:xfrm>
          <a:prstGeom prst="rect">
            <a:avLst/>
          </a:prstGeom>
        </p:spPr>
      </p:pic>
      <p:sp>
        <p:nvSpPr>
          <p:cNvPr id="144138916" name="ZoneTexte 4"/>
          <p:cNvSpPr txBox="1"/>
          <p:nvPr/>
        </p:nvSpPr>
        <p:spPr bwMode="auto">
          <a:xfrm>
            <a:off x="2513884" y="6761919"/>
            <a:ext cx="10500920" cy="1092305"/>
          </a:xfrm>
          <a:prstGeom prst="rect">
            <a:avLst/>
          </a:prstGeom>
          <a:noFill/>
        </p:spPr>
        <p:txBody>
          <a:bodyPr wrap="square">
            <a:spAutoFit/>
          </a:bodyPr>
          <a:lstStyle/>
          <a:p>
            <a:pPr marL="742950" lvl="1" indent="-285750">
              <a:spcBef>
                <a:spcPts val="375"/>
              </a:spcBef>
              <a:buFont typeface="Arial"/>
              <a:buChar char="•"/>
              <a:defRPr/>
            </a:pPr>
            <a:r>
              <a:rPr lang="fr-FR" sz="1800">
                <a:latin typeface="Arial"/>
                <a:ea typeface="Times"/>
                <a:cs typeface="Times New Roman"/>
              </a:rPr>
              <a:t> Chaque établissement décide de l'organisation du Soutien au parcours</a:t>
            </a:r>
            <a:endParaRPr/>
          </a:p>
          <a:p>
            <a:pPr marL="742950" lvl="1" indent="-285750">
              <a:lnSpc>
                <a:spcPct val="114999"/>
              </a:lnSpc>
              <a:spcBef>
                <a:spcPts val="375"/>
              </a:spcBef>
              <a:spcAft>
                <a:spcPts val="375"/>
              </a:spcAft>
              <a:buFont typeface="Arial"/>
              <a:buChar char="•"/>
              <a:defRPr/>
            </a:pPr>
            <a:r>
              <a:rPr lang="fr-FR" sz="1800">
                <a:latin typeface="Arial"/>
                <a:ea typeface="Times New Roman"/>
              </a:rPr>
              <a:t> Toutes les disciplines sont susceptibles d’intervenir durant les heures de soutien au parcours </a:t>
            </a:r>
            <a:endParaRPr/>
          </a:p>
          <a:p>
            <a:pPr marL="742950" lvl="1" indent="-285750">
              <a:lnSpc>
                <a:spcPct val="114999"/>
              </a:lnSpc>
              <a:spcBef>
                <a:spcPts val="375"/>
              </a:spcBef>
              <a:spcAft>
                <a:spcPts val="375"/>
              </a:spcAft>
              <a:buFont typeface="Arial"/>
              <a:buChar char="•"/>
              <a:defRPr/>
            </a:pPr>
            <a:r>
              <a:rPr lang="fr-FR" sz="1800">
                <a:latin typeface="Arial"/>
                <a:ea typeface="Times New Roman"/>
              </a:rPr>
              <a:t> Tout au long des trois ans du cycle de formation</a:t>
            </a:r>
            <a:endParaRPr lang="fr-FR" sz="1800">
              <a:latin typeface="Times New Roman"/>
              <a:ea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4248706" name="ZoneTexte 1"/>
          <p:cNvSpPr txBox="1"/>
          <p:nvPr/>
        </p:nvSpPr>
        <p:spPr bwMode="auto">
          <a:xfrm>
            <a:off x="3532549" y="572311"/>
            <a:ext cx="10391628" cy="823319"/>
          </a:xfrm>
          <a:prstGeom prst="rect">
            <a:avLst/>
          </a:prstGeom>
          <a:noFill/>
        </p:spPr>
        <p:txBody>
          <a:bodyPr wrap="square" rtlCol="0">
            <a:spAutoFit/>
          </a:bodyPr>
          <a:lstStyle/>
          <a:p>
            <a:pPr algn="ctr">
              <a:defRPr/>
            </a:pPr>
            <a:r>
              <a:rPr lang="fr-FR" sz="4800" b="1">
                <a:solidFill>
                  <a:schemeClr val="accent1">
                    <a:lumMod val="50000"/>
                  </a:schemeClr>
                </a:solidFill>
                <a:latin typeface="Marianne"/>
              </a:rPr>
              <a:t>Les intervenants</a:t>
            </a:r>
            <a:endParaRPr>
              <a:latin typeface="Marianne"/>
            </a:endParaRPr>
          </a:p>
        </p:txBody>
      </p:sp>
      <p:sp>
        <p:nvSpPr>
          <p:cNvPr id="378284046" name="ZoneTexte 1"/>
          <p:cNvSpPr txBox="1"/>
          <p:nvPr/>
        </p:nvSpPr>
        <p:spPr bwMode="auto">
          <a:xfrm>
            <a:off x="2527092" y="2873544"/>
            <a:ext cx="12402541" cy="4544193"/>
          </a:xfrm>
          <a:prstGeom prst="rect">
            <a:avLst/>
          </a:prstGeom>
          <a:noFill/>
        </p:spPr>
        <p:txBody>
          <a:bodyPr wrap="square" rtlCol="0">
            <a:spAutoFit/>
          </a:bodyPr>
          <a:lstStyle/>
          <a:p>
            <a:pPr marL="312738">
              <a:lnSpc>
                <a:spcPct val="150000"/>
              </a:lnSpc>
              <a:defRPr/>
            </a:pPr>
            <a:r>
              <a:rPr lang="fr-FR" sz="2800" b="1">
                <a:latin typeface="Marianne"/>
              </a:rPr>
              <a:t>Frédéric Teulat</a:t>
            </a:r>
            <a:r>
              <a:rPr lang="fr-FR" sz="2800">
                <a:latin typeface="Marianne"/>
              </a:rPr>
              <a:t> - Inspecteur Education Nationale</a:t>
            </a:r>
            <a:endParaRPr sz="2800"/>
          </a:p>
          <a:p>
            <a:pPr marL="312738">
              <a:lnSpc>
                <a:spcPct val="150000"/>
              </a:lnSpc>
              <a:defRPr/>
            </a:pPr>
            <a:r>
              <a:rPr lang="fr-FR" sz="2800" b="1">
                <a:latin typeface="Marianne"/>
              </a:rPr>
              <a:t>Sébastien Lorant Raze</a:t>
            </a:r>
            <a:r>
              <a:rPr lang="fr-FR" sz="2800">
                <a:latin typeface="Marianne"/>
              </a:rPr>
              <a:t> - Chef d’établissement</a:t>
            </a:r>
            <a:endParaRPr sz="2800"/>
          </a:p>
          <a:p>
            <a:pPr marL="312738">
              <a:lnSpc>
                <a:spcPct val="150000"/>
              </a:lnSpc>
              <a:defRPr/>
            </a:pPr>
            <a:r>
              <a:rPr lang="fr-FR" sz="2800" b="1">
                <a:latin typeface="Marianne"/>
              </a:rPr>
              <a:t>Angélique Martin – </a:t>
            </a:r>
            <a:r>
              <a:rPr lang="fr-FR" sz="2800">
                <a:latin typeface="Marianne"/>
              </a:rPr>
              <a:t>Inspectrice Information Orientation</a:t>
            </a:r>
            <a:endParaRPr sz="2800"/>
          </a:p>
          <a:p>
            <a:pPr marL="312738">
              <a:lnSpc>
                <a:spcPct val="150000"/>
              </a:lnSpc>
              <a:defRPr/>
            </a:pPr>
            <a:r>
              <a:rPr lang="fr-FR" sz="2800" b="1">
                <a:latin typeface="Marianne"/>
              </a:rPr>
              <a:t>Wahiba Ghalifa et François-Xavier Plez </a:t>
            </a:r>
            <a:r>
              <a:rPr lang="fr-FR" sz="2800">
                <a:latin typeface="Marianne"/>
              </a:rPr>
              <a:t>- Groupe RVP</a:t>
            </a:r>
            <a:endParaRPr/>
          </a:p>
          <a:p>
            <a:pPr marL="312738">
              <a:lnSpc>
                <a:spcPct val="150000"/>
              </a:lnSpc>
              <a:defRPr/>
            </a:pPr>
            <a:r>
              <a:rPr lang="fr-FR" sz="2800" b="1">
                <a:latin typeface="Marianne"/>
              </a:rPr>
              <a:t>Pascal Mercier </a:t>
            </a:r>
            <a:r>
              <a:rPr lang="fr-FR" sz="2800">
                <a:latin typeface="Marianne"/>
              </a:rPr>
              <a:t>- Inspecteur Education Nationale</a:t>
            </a:r>
            <a:endParaRPr/>
          </a:p>
          <a:p>
            <a:pPr marL="312738">
              <a:lnSpc>
                <a:spcPct val="150000"/>
              </a:lnSpc>
              <a:defRPr/>
            </a:pPr>
            <a:r>
              <a:rPr lang="fr-FR" sz="2800" b="1">
                <a:latin typeface="Marianne"/>
              </a:rPr>
              <a:t>Edem Gnadjaro - </a:t>
            </a:r>
            <a:r>
              <a:rPr lang="fr-FR" sz="2800">
                <a:latin typeface="Marianne"/>
              </a:rPr>
              <a:t>Enseignant</a:t>
            </a:r>
            <a:endParaRPr/>
          </a:p>
          <a:p>
            <a:pPr marL="312738">
              <a:lnSpc>
                <a:spcPct val="150000"/>
              </a:lnSpc>
              <a:defRPr/>
            </a:pPr>
            <a:endParaRPr lang="fr-FR" sz="2800">
              <a:latin typeface="Mariann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41378529" name="Titre 1"/>
          <p:cNvSpPr txBox="1"/>
          <p:nvPr/>
        </p:nvSpPr>
        <p:spPr bwMode="auto">
          <a:xfrm>
            <a:off x="2161621" y="124634"/>
            <a:ext cx="11832119" cy="1152000"/>
          </a:xfrm>
        </p:spPr>
        <p:txBody>
          <a:bodyPr/>
          <a:lstStyle>
            <a:lvl1pPr algn="ctr" defTabSz="914400">
              <a:spcBef>
                <a:spcPts val="0"/>
              </a:spcBef>
              <a:buNone/>
              <a:defRPr sz="4400">
                <a:solidFill>
                  <a:schemeClr val="tx1"/>
                </a:solidFill>
                <a:latin typeface="+mj-lt"/>
                <a:ea typeface="+mj-ea"/>
                <a:cs typeface="+mj-cs"/>
              </a:defRPr>
            </a:lvl1pPr>
          </a:lstStyle>
          <a:p>
            <a:pPr>
              <a:defRPr/>
            </a:pPr>
            <a:r>
              <a:rPr lang="fr-FR" b="1">
                <a:solidFill>
                  <a:schemeClr val="tx2"/>
                </a:solidFill>
                <a:latin typeface="Marianne"/>
              </a:rPr>
              <a:t>Le Soutien au Parcours en classe de Terminale</a:t>
            </a:r>
            <a:endParaRPr/>
          </a:p>
        </p:txBody>
      </p:sp>
      <p:sp>
        <p:nvSpPr>
          <p:cNvPr id="1470894388" name="Text 1"/>
          <p:cNvSpPr/>
          <p:nvPr/>
        </p:nvSpPr>
        <p:spPr bwMode="auto">
          <a:xfrm>
            <a:off x="3071779" y="1917204"/>
            <a:ext cx="10680171" cy="576262"/>
          </a:xfrm>
          <a:prstGeom prst="rect">
            <a:avLst/>
          </a:prstGeom>
          <a:noFill/>
          <a:ln/>
        </p:spPr>
        <p:txBody>
          <a:bodyPr wrap="square" lIns="0" tIns="0" rIns="0" bIns="0" rtlCol="0" anchor="t"/>
          <a:lstStyle/>
          <a:p>
            <a:pPr marL="0" indent="0" algn="l">
              <a:buNone/>
              <a:defRPr/>
            </a:pPr>
            <a:r>
              <a:rPr lang="en-US" dirty="0" err="1">
                <a:solidFill>
                  <a:srgbClr val="272525"/>
                </a:solidFill>
                <a:latin typeface="Marianne"/>
                <a:ea typeface="Inter"/>
                <a:cs typeface="Inter"/>
              </a:rPr>
              <a:t>L'année</a:t>
            </a:r>
            <a:r>
              <a:rPr lang="en-US" dirty="0">
                <a:solidFill>
                  <a:srgbClr val="272525"/>
                </a:solidFill>
                <a:latin typeface="Marianne"/>
                <a:ea typeface="Inter"/>
                <a:cs typeface="Inter"/>
              </a:rPr>
              <a:t> de </a:t>
            </a:r>
            <a:r>
              <a:rPr lang="en-US" dirty="0" err="1">
                <a:solidFill>
                  <a:srgbClr val="272525"/>
                </a:solidFill>
                <a:latin typeface="Marianne"/>
                <a:ea typeface="Inter"/>
                <a:cs typeface="Inter"/>
              </a:rPr>
              <a:t>terminale</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représente</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l'aboutissement</a:t>
            </a:r>
            <a:r>
              <a:rPr lang="en-US" dirty="0">
                <a:solidFill>
                  <a:srgbClr val="272525"/>
                </a:solidFill>
                <a:latin typeface="Marianne"/>
                <a:ea typeface="Inter"/>
                <a:cs typeface="Inter"/>
              </a:rPr>
              <a:t> du </a:t>
            </a:r>
            <a:r>
              <a:rPr lang="en-US" dirty="0" err="1">
                <a:solidFill>
                  <a:srgbClr val="272525"/>
                </a:solidFill>
                <a:latin typeface="Marianne"/>
                <a:ea typeface="Inter"/>
                <a:cs typeface="Inter"/>
              </a:rPr>
              <a:t>parcours</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d'orientation</a:t>
            </a:r>
            <a:r>
              <a:rPr lang="en-US" dirty="0">
                <a:solidFill>
                  <a:srgbClr val="272525"/>
                </a:solidFill>
                <a:latin typeface="Marianne"/>
                <a:ea typeface="Inter"/>
                <a:cs typeface="Inter"/>
              </a:rPr>
              <a:t> avec un </a:t>
            </a:r>
            <a:r>
              <a:rPr lang="en-US" dirty="0" err="1">
                <a:solidFill>
                  <a:srgbClr val="272525"/>
                </a:solidFill>
                <a:latin typeface="Marianne"/>
                <a:ea typeface="Inter"/>
                <a:cs typeface="Inter"/>
              </a:rPr>
              <a:t>accompagnement</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renforcé</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vers</a:t>
            </a:r>
            <a:r>
              <a:rPr lang="en-US" dirty="0">
                <a:solidFill>
                  <a:srgbClr val="272525"/>
                </a:solidFill>
                <a:latin typeface="Marianne"/>
                <a:ea typeface="Inter"/>
                <a:cs typeface="Inter"/>
              </a:rPr>
              <a:t> les </a:t>
            </a:r>
            <a:r>
              <a:rPr lang="fr-FR" dirty="0">
                <a:solidFill>
                  <a:srgbClr val="272525"/>
                </a:solidFill>
                <a:latin typeface="Marianne"/>
                <a:ea typeface="Inter"/>
                <a:cs typeface="Inter"/>
              </a:rPr>
              <a:t>études supérieures ou l’insertion professionnelle</a:t>
            </a:r>
            <a:r>
              <a:rPr lang="en-US" dirty="0">
                <a:solidFill>
                  <a:srgbClr val="272525"/>
                </a:solidFill>
                <a:latin typeface="Marianne"/>
                <a:ea typeface="Inter"/>
                <a:cs typeface="Inter"/>
              </a:rPr>
              <a:t>. </a:t>
            </a:r>
            <a:endParaRPr lang="en-US" dirty="0">
              <a:latin typeface="Marianne"/>
            </a:endParaRPr>
          </a:p>
        </p:txBody>
      </p:sp>
      <p:graphicFrame>
        <p:nvGraphicFramePr>
          <p:cNvPr id="504491916" name="Diagramme 5"/>
          <p:cNvGraphicFramePr>
            <a:graphicFrameLocks/>
          </p:cNvGraphicFramePr>
          <p:nvPr/>
        </p:nvGraphicFramePr>
        <p:xfrm>
          <a:off x="3200879" y="2691294"/>
          <a:ext cx="10236151" cy="5538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10442673" name="ZoneTexte 6"/>
          <p:cNvSpPr txBox="1"/>
          <p:nvPr/>
        </p:nvSpPr>
        <p:spPr bwMode="auto">
          <a:xfrm>
            <a:off x="4714548" y="3784176"/>
            <a:ext cx="3363132" cy="523220"/>
          </a:xfrm>
          <a:prstGeom prst="rect">
            <a:avLst/>
          </a:prstGeom>
          <a:noFill/>
        </p:spPr>
        <p:txBody>
          <a:bodyPr wrap="square" rtlCol="0">
            <a:spAutoFit/>
          </a:bodyPr>
          <a:lstStyle/>
          <a:p>
            <a:pPr>
              <a:defRPr/>
            </a:pPr>
            <a:r>
              <a:rPr lang="fr-FR" sz="2800" b="1">
                <a:solidFill>
                  <a:schemeClr val="tx2"/>
                </a:solidFill>
                <a:latin typeface="Marianne"/>
              </a:rPr>
              <a:t>1</a:t>
            </a:r>
            <a:r>
              <a:rPr lang="fr-FR" sz="2800" b="1" baseline="30000">
                <a:solidFill>
                  <a:schemeClr val="tx2"/>
                </a:solidFill>
                <a:latin typeface="Marianne"/>
              </a:rPr>
              <a:t>er</a:t>
            </a:r>
            <a:r>
              <a:rPr lang="fr-FR" sz="2800" b="1">
                <a:solidFill>
                  <a:schemeClr val="tx2"/>
                </a:solidFill>
                <a:latin typeface="Marianne"/>
              </a:rPr>
              <a:t> semestre</a:t>
            </a:r>
            <a:endParaRPr/>
          </a:p>
        </p:txBody>
      </p:sp>
      <p:sp>
        <p:nvSpPr>
          <p:cNvPr id="1022216279" name="Text 20"/>
          <p:cNvSpPr/>
          <p:nvPr/>
        </p:nvSpPr>
        <p:spPr bwMode="auto">
          <a:xfrm>
            <a:off x="630554" y="5918922"/>
            <a:ext cx="2589967" cy="281583"/>
          </a:xfrm>
          <a:prstGeom prst="rect">
            <a:avLst/>
          </a:prstGeom>
          <a:noFill/>
          <a:ln/>
        </p:spPr>
        <p:txBody>
          <a:bodyPr wrap="none" lIns="0" tIns="0" rIns="0" bIns="0" rtlCol="0" anchor="t"/>
          <a:lstStyle/>
          <a:p>
            <a:pPr marL="0" indent="0" algn="l">
              <a:lnSpc>
                <a:spcPts val="2200"/>
              </a:lnSpc>
              <a:buNone/>
              <a:defRPr/>
            </a:pPr>
            <a:r>
              <a:rPr lang="en-US" b="1">
                <a:solidFill>
                  <a:srgbClr val="272525"/>
                </a:solidFill>
                <a:latin typeface="Inter Bold"/>
                <a:ea typeface="Inter Bold"/>
                <a:cs typeface="Inter Bold"/>
              </a:rPr>
              <a:t>Développer son Réseau</a:t>
            </a:r>
            <a:endParaRPr lang="en-US"/>
          </a:p>
        </p:txBody>
      </p:sp>
      <p:sp>
        <p:nvSpPr>
          <p:cNvPr id="1751092417" name="Text 21"/>
          <p:cNvSpPr/>
          <p:nvPr/>
        </p:nvSpPr>
        <p:spPr bwMode="auto">
          <a:xfrm>
            <a:off x="630554" y="6241819"/>
            <a:ext cx="4306253" cy="864394"/>
          </a:xfrm>
          <a:prstGeom prst="rect">
            <a:avLst/>
          </a:prstGeom>
          <a:noFill/>
          <a:ln/>
        </p:spPr>
        <p:txBody>
          <a:bodyPr wrap="square" lIns="0" tIns="0" rIns="0" bIns="0" rtlCol="0" anchor="t"/>
          <a:lstStyle/>
          <a:p>
            <a:pPr marL="0" indent="0" algn="l">
              <a:lnSpc>
                <a:spcPts val="2250"/>
              </a:lnSpc>
              <a:buNone/>
              <a:defRPr/>
            </a:pPr>
            <a:r>
              <a:rPr lang="en-US" sz="1600">
                <a:solidFill>
                  <a:srgbClr val="272525"/>
                </a:solidFill>
                <a:latin typeface="Inter"/>
                <a:ea typeface="Inter"/>
                <a:cs typeface="Inter"/>
              </a:rPr>
              <a:t>Construction et mobilisation des réseaux professionnels à travers les portes ouvertes et forums.</a:t>
            </a:r>
            <a:endParaRPr lang="en-US" sz="1600"/>
          </a:p>
        </p:txBody>
      </p:sp>
      <p:pic>
        <p:nvPicPr>
          <p:cNvPr id="1251872592" name="Image 30" descr="eTwinning, qu'est-ce que c'est ? [Échange et coopération à distance ..."/>
          <p:cNvPicPr>
            <a:picLocks noChangeAspect="1"/>
          </p:cNvPicPr>
          <p:nvPr/>
        </p:nvPicPr>
        <p:blipFill>
          <a:blip r:embed="rId8"/>
          <a:stretch/>
        </p:blipFill>
        <p:spPr bwMode="auto">
          <a:xfrm>
            <a:off x="630554" y="3621880"/>
            <a:ext cx="2570324" cy="2081962"/>
          </a:xfrm>
          <a:prstGeom prst="rect">
            <a:avLst/>
          </a:prstGeom>
        </p:spPr>
      </p:pic>
      <p:sp>
        <p:nvSpPr>
          <p:cNvPr id="393968592" name="Text 22"/>
          <p:cNvSpPr/>
          <p:nvPr/>
        </p:nvSpPr>
        <p:spPr bwMode="auto">
          <a:xfrm>
            <a:off x="10657789" y="6059713"/>
            <a:ext cx="2326005" cy="281583"/>
          </a:xfrm>
          <a:prstGeom prst="rect">
            <a:avLst/>
          </a:prstGeom>
          <a:noFill/>
          <a:ln/>
        </p:spPr>
        <p:txBody>
          <a:bodyPr wrap="none" lIns="0" tIns="0" rIns="0" bIns="0" rtlCol="0" anchor="t"/>
          <a:lstStyle/>
          <a:p>
            <a:pPr marL="0" indent="0" algn="l">
              <a:lnSpc>
                <a:spcPts val="2200"/>
              </a:lnSpc>
              <a:buNone/>
              <a:defRPr/>
            </a:pPr>
            <a:r>
              <a:rPr lang="en-US" b="1">
                <a:solidFill>
                  <a:srgbClr val="272525"/>
                </a:solidFill>
                <a:latin typeface="Inter Bold"/>
                <a:ea typeface="Inter Bold"/>
                <a:cs typeface="Inter Bold"/>
              </a:rPr>
              <a:t>Formaliser son Projet</a:t>
            </a:r>
            <a:endParaRPr lang="en-US"/>
          </a:p>
        </p:txBody>
      </p:sp>
      <p:sp>
        <p:nvSpPr>
          <p:cNvPr id="1511393174" name="Text 23"/>
          <p:cNvSpPr/>
          <p:nvPr/>
        </p:nvSpPr>
        <p:spPr bwMode="auto">
          <a:xfrm>
            <a:off x="10657789" y="6385884"/>
            <a:ext cx="4306372" cy="576263"/>
          </a:xfrm>
          <a:prstGeom prst="rect">
            <a:avLst/>
          </a:prstGeom>
          <a:noFill/>
          <a:ln/>
        </p:spPr>
        <p:txBody>
          <a:bodyPr wrap="square" lIns="0" tIns="0" rIns="0" bIns="0" rtlCol="0" anchor="t"/>
          <a:lstStyle/>
          <a:p>
            <a:pPr marL="0" indent="0" algn="l">
              <a:lnSpc>
                <a:spcPts val="2250"/>
              </a:lnSpc>
              <a:buNone/>
              <a:defRPr/>
            </a:pPr>
            <a:r>
              <a:rPr lang="en-US">
                <a:solidFill>
                  <a:srgbClr val="272525"/>
                </a:solidFill>
                <a:latin typeface="Inter"/>
                <a:ea typeface="Inter"/>
                <a:cs typeface="Inter"/>
              </a:rPr>
              <a:t>Carte mentale des métiers, visionboard et formulation cohérente des choix d'orientation.</a:t>
            </a:r>
            <a:endParaRPr lang="en-US"/>
          </a:p>
        </p:txBody>
      </p:sp>
      <p:pic>
        <p:nvPicPr>
          <p:cNvPr id="568597205" name="Image 31" descr="Quel parcours ? | Coursinfo.fr"/>
          <p:cNvPicPr>
            <a:picLocks noChangeAspect="1"/>
          </p:cNvPicPr>
          <p:nvPr/>
        </p:nvPicPr>
        <p:blipFill>
          <a:blip r:embed="rId9"/>
          <a:stretch/>
        </p:blipFill>
        <p:spPr bwMode="auto">
          <a:xfrm>
            <a:off x="8904825" y="5800240"/>
            <a:ext cx="1752964" cy="140237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50974129" name="Titre 1"/>
          <p:cNvSpPr txBox="1"/>
          <p:nvPr/>
        </p:nvSpPr>
        <p:spPr bwMode="auto">
          <a:xfrm>
            <a:off x="2161621" y="124634"/>
            <a:ext cx="11832119" cy="1152000"/>
          </a:xfrm>
        </p:spPr>
        <p:txBody>
          <a:bodyPr/>
          <a:lstStyle>
            <a:lvl1pPr algn="ctr" defTabSz="914400">
              <a:spcBef>
                <a:spcPts val="0"/>
              </a:spcBef>
              <a:buNone/>
              <a:defRPr sz="4400">
                <a:solidFill>
                  <a:schemeClr val="tx1"/>
                </a:solidFill>
                <a:latin typeface="+mj-lt"/>
                <a:ea typeface="+mj-ea"/>
                <a:cs typeface="+mj-cs"/>
              </a:defRPr>
            </a:lvl1pPr>
          </a:lstStyle>
          <a:p>
            <a:pPr>
              <a:defRPr/>
            </a:pPr>
            <a:r>
              <a:rPr lang="fr-FR" b="1">
                <a:solidFill>
                  <a:schemeClr val="tx2"/>
                </a:solidFill>
                <a:latin typeface="Marianne"/>
              </a:rPr>
              <a:t>Le soutien au parcours en classe de terminale</a:t>
            </a:r>
            <a:endParaRPr/>
          </a:p>
        </p:txBody>
      </p:sp>
      <p:sp>
        <p:nvSpPr>
          <p:cNvPr id="1825862572" name="Text 1"/>
          <p:cNvSpPr/>
          <p:nvPr/>
        </p:nvSpPr>
        <p:spPr bwMode="auto">
          <a:xfrm>
            <a:off x="3106454" y="2019781"/>
            <a:ext cx="9942451" cy="576262"/>
          </a:xfrm>
          <a:prstGeom prst="rect">
            <a:avLst/>
          </a:prstGeom>
          <a:noFill/>
          <a:ln/>
        </p:spPr>
        <p:txBody>
          <a:bodyPr wrap="square" lIns="0" tIns="0" rIns="0" bIns="0" rtlCol="0" anchor="t"/>
          <a:lstStyle/>
          <a:p>
            <a:pPr marL="0" indent="0" algn="l">
              <a:buNone/>
              <a:defRPr/>
            </a:pPr>
            <a:r>
              <a:rPr lang="en-US" dirty="0" err="1">
                <a:solidFill>
                  <a:srgbClr val="272525"/>
                </a:solidFill>
                <a:latin typeface="Marianne"/>
                <a:ea typeface="Inter"/>
                <a:cs typeface="Inter"/>
              </a:rPr>
              <a:t>L'année</a:t>
            </a:r>
            <a:r>
              <a:rPr lang="en-US" dirty="0">
                <a:solidFill>
                  <a:srgbClr val="272525"/>
                </a:solidFill>
                <a:latin typeface="Marianne"/>
                <a:ea typeface="Inter"/>
                <a:cs typeface="Inter"/>
              </a:rPr>
              <a:t> de </a:t>
            </a:r>
            <a:r>
              <a:rPr lang="en-US" dirty="0" err="1">
                <a:solidFill>
                  <a:srgbClr val="272525"/>
                </a:solidFill>
                <a:latin typeface="Marianne"/>
                <a:ea typeface="Inter"/>
                <a:cs typeface="Inter"/>
              </a:rPr>
              <a:t>terminale</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représente</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l'aboutissement</a:t>
            </a:r>
            <a:r>
              <a:rPr lang="en-US" dirty="0">
                <a:solidFill>
                  <a:srgbClr val="272525"/>
                </a:solidFill>
                <a:latin typeface="Marianne"/>
                <a:ea typeface="Inter"/>
                <a:cs typeface="Inter"/>
              </a:rPr>
              <a:t> du </a:t>
            </a:r>
            <a:r>
              <a:rPr lang="en-US" dirty="0" err="1">
                <a:solidFill>
                  <a:srgbClr val="272525"/>
                </a:solidFill>
                <a:latin typeface="Marianne"/>
                <a:ea typeface="Inter"/>
                <a:cs typeface="Inter"/>
              </a:rPr>
              <a:t>parcours</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d'orientation</a:t>
            </a:r>
            <a:r>
              <a:rPr lang="en-US" dirty="0">
                <a:solidFill>
                  <a:srgbClr val="272525"/>
                </a:solidFill>
                <a:latin typeface="Marianne"/>
                <a:ea typeface="Inter"/>
                <a:cs typeface="Inter"/>
              </a:rPr>
              <a:t> avec un </a:t>
            </a:r>
            <a:r>
              <a:rPr lang="en-US" dirty="0" err="1">
                <a:solidFill>
                  <a:srgbClr val="272525"/>
                </a:solidFill>
                <a:latin typeface="Marianne"/>
                <a:ea typeface="Inter"/>
                <a:cs typeface="Inter"/>
              </a:rPr>
              <a:t>accompagnement</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renforcé</a:t>
            </a:r>
            <a:r>
              <a:rPr lang="en-US" dirty="0">
                <a:solidFill>
                  <a:srgbClr val="272525"/>
                </a:solidFill>
                <a:latin typeface="Marianne"/>
                <a:ea typeface="Inter"/>
                <a:cs typeface="Inter"/>
              </a:rPr>
              <a:t> </a:t>
            </a:r>
            <a:r>
              <a:rPr lang="en-US" dirty="0" err="1">
                <a:solidFill>
                  <a:srgbClr val="272525"/>
                </a:solidFill>
                <a:latin typeface="Marianne"/>
                <a:ea typeface="Inter"/>
                <a:cs typeface="Inter"/>
              </a:rPr>
              <a:t>vers</a:t>
            </a:r>
            <a:r>
              <a:rPr lang="en-US" dirty="0">
                <a:solidFill>
                  <a:srgbClr val="272525"/>
                </a:solidFill>
                <a:latin typeface="Marianne"/>
                <a:ea typeface="Inter"/>
                <a:cs typeface="Inter"/>
              </a:rPr>
              <a:t> les </a:t>
            </a:r>
            <a:r>
              <a:rPr lang="fr-FR" dirty="0">
                <a:solidFill>
                  <a:srgbClr val="272525"/>
                </a:solidFill>
                <a:latin typeface="Marianne"/>
                <a:ea typeface="Inter"/>
                <a:cs typeface="Inter"/>
              </a:rPr>
              <a:t>études supérieures ou l’insertion professionnelle</a:t>
            </a:r>
            <a:r>
              <a:rPr lang="en-US" dirty="0">
                <a:solidFill>
                  <a:srgbClr val="272525"/>
                </a:solidFill>
                <a:latin typeface="Marianne"/>
                <a:ea typeface="Inter"/>
                <a:cs typeface="Inter"/>
              </a:rPr>
              <a:t>. </a:t>
            </a:r>
            <a:endParaRPr lang="en-US" dirty="0">
              <a:latin typeface="Marianne"/>
            </a:endParaRPr>
          </a:p>
        </p:txBody>
      </p:sp>
      <p:graphicFrame>
        <p:nvGraphicFramePr>
          <p:cNvPr id="529019113" name="Diagramme 5"/>
          <p:cNvGraphicFramePr>
            <a:graphicFrameLocks/>
          </p:cNvGraphicFramePr>
          <p:nvPr/>
        </p:nvGraphicFramePr>
        <p:xfrm>
          <a:off x="1278038" y="2647821"/>
          <a:ext cx="10236151" cy="5538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1828641" name="ZoneTexte 6"/>
          <p:cNvSpPr txBox="1"/>
          <p:nvPr/>
        </p:nvSpPr>
        <p:spPr bwMode="auto">
          <a:xfrm>
            <a:off x="2551920" y="3762439"/>
            <a:ext cx="3363132" cy="523220"/>
          </a:xfrm>
          <a:prstGeom prst="rect">
            <a:avLst/>
          </a:prstGeom>
          <a:noFill/>
        </p:spPr>
        <p:txBody>
          <a:bodyPr wrap="square" rtlCol="0">
            <a:spAutoFit/>
          </a:bodyPr>
          <a:lstStyle/>
          <a:p>
            <a:pPr>
              <a:defRPr/>
            </a:pPr>
            <a:r>
              <a:rPr lang="fr-FR" sz="2800" b="1">
                <a:solidFill>
                  <a:schemeClr val="tx2"/>
                </a:solidFill>
                <a:latin typeface="Marianne"/>
              </a:rPr>
              <a:t>2</a:t>
            </a:r>
            <a:r>
              <a:rPr lang="fr-FR" sz="2800" b="1" baseline="30000">
                <a:solidFill>
                  <a:schemeClr val="tx2"/>
                </a:solidFill>
                <a:latin typeface="Marianne"/>
              </a:rPr>
              <a:t>ème</a:t>
            </a:r>
            <a:r>
              <a:rPr lang="fr-FR" sz="2800" b="1">
                <a:solidFill>
                  <a:schemeClr val="tx2"/>
                </a:solidFill>
                <a:latin typeface="Marianne"/>
              </a:rPr>
              <a:t> semestre</a:t>
            </a:r>
            <a:endParaRPr/>
          </a:p>
        </p:txBody>
      </p:sp>
      <p:sp>
        <p:nvSpPr>
          <p:cNvPr id="887112591" name="Text 24"/>
          <p:cNvSpPr/>
          <p:nvPr/>
        </p:nvSpPr>
        <p:spPr bwMode="auto">
          <a:xfrm>
            <a:off x="9426091" y="5815777"/>
            <a:ext cx="2252305" cy="281583"/>
          </a:xfrm>
          <a:prstGeom prst="rect">
            <a:avLst/>
          </a:prstGeom>
          <a:noFill/>
          <a:ln/>
        </p:spPr>
        <p:txBody>
          <a:bodyPr wrap="none" lIns="0" tIns="0" rIns="0" bIns="0" rtlCol="0" anchor="t"/>
          <a:lstStyle/>
          <a:p>
            <a:pPr marL="0" indent="0" algn="l">
              <a:lnSpc>
                <a:spcPts val="2200"/>
              </a:lnSpc>
              <a:buNone/>
              <a:defRPr/>
            </a:pPr>
            <a:r>
              <a:rPr lang="en-US" b="1">
                <a:solidFill>
                  <a:srgbClr val="272525"/>
                </a:solidFill>
                <a:latin typeface="Marianne"/>
                <a:ea typeface="Inter Bold"/>
                <a:cs typeface="Inter Bold"/>
              </a:rPr>
              <a:t>Se Préparer</a:t>
            </a:r>
            <a:endParaRPr lang="en-US">
              <a:latin typeface="Marianne"/>
            </a:endParaRPr>
          </a:p>
        </p:txBody>
      </p:sp>
      <p:sp>
        <p:nvSpPr>
          <p:cNvPr id="961326360" name="Text 25"/>
          <p:cNvSpPr/>
          <p:nvPr/>
        </p:nvSpPr>
        <p:spPr bwMode="auto">
          <a:xfrm>
            <a:off x="9426090" y="6082590"/>
            <a:ext cx="4394100" cy="576262"/>
          </a:xfrm>
          <a:prstGeom prst="rect">
            <a:avLst/>
          </a:prstGeom>
          <a:noFill/>
          <a:ln/>
        </p:spPr>
        <p:txBody>
          <a:bodyPr wrap="square" lIns="0" tIns="0" rIns="0" bIns="0" rtlCol="0" anchor="t"/>
          <a:lstStyle/>
          <a:p>
            <a:pPr marL="0" indent="0" algn="l">
              <a:lnSpc>
                <a:spcPts val="2250"/>
              </a:lnSpc>
              <a:buNone/>
              <a:defRPr/>
            </a:pPr>
            <a:r>
              <a:rPr lang="en-US">
                <a:solidFill>
                  <a:srgbClr val="272525"/>
                </a:solidFill>
                <a:latin typeface="Inter"/>
                <a:ea typeface="Inter"/>
                <a:cs typeface="Inter"/>
              </a:rPr>
              <a:t>Gestion du stress, des émotions et anticipation des transitions vers la vie </a:t>
            </a:r>
            <a:r>
              <a:rPr lang="fr-FR">
                <a:solidFill>
                  <a:srgbClr val="272525"/>
                </a:solidFill>
                <a:latin typeface="Inter"/>
                <a:ea typeface="Inter"/>
                <a:cs typeface="Inter"/>
              </a:rPr>
              <a:t>étudiante / professionnelle</a:t>
            </a:r>
            <a:r>
              <a:rPr lang="en-US">
                <a:solidFill>
                  <a:srgbClr val="272525"/>
                </a:solidFill>
                <a:latin typeface="Inter"/>
                <a:ea typeface="Inter"/>
                <a:cs typeface="Inter"/>
              </a:rPr>
              <a:t>.</a:t>
            </a:r>
            <a:endParaRPr lang="en-US"/>
          </a:p>
        </p:txBody>
      </p:sp>
      <p:pic>
        <p:nvPicPr>
          <p:cNvPr id="226384326" name="Image 32" descr="The Digital Teacher: Et voilà le Bac 2015 : on bachote"/>
          <p:cNvPicPr>
            <a:picLocks noChangeAspect="1"/>
          </p:cNvPicPr>
          <p:nvPr/>
        </p:nvPicPr>
        <p:blipFill>
          <a:blip r:embed="rId8"/>
          <a:srcRect l="53614" t="17279"/>
          <a:stretch/>
        </p:blipFill>
        <p:spPr bwMode="auto">
          <a:xfrm>
            <a:off x="8077680" y="5708008"/>
            <a:ext cx="1054027" cy="14175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73647735" name="Image 8">
            <a:hlinkClick r:id="rId3"/>
          </p:cNvPr>
          <p:cNvPicPr>
            <a:picLocks noChangeAspect="1"/>
          </p:cNvPicPr>
          <p:nvPr/>
        </p:nvPicPr>
        <p:blipFill>
          <a:blip r:embed="rId4"/>
          <a:stretch/>
        </p:blipFill>
        <p:spPr bwMode="auto">
          <a:xfrm>
            <a:off x="67557" y="-25454"/>
            <a:ext cx="14416302" cy="8115842"/>
          </a:xfrm>
          <a:prstGeom prst="rect">
            <a:avLst/>
          </a:prstGeom>
        </p:spPr>
      </p:pic>
      <p:sp>
        <p:nvSpPr>
          <p:cNvPr id="1330082837" name="Titre 1"/>
          <p:cNvSpPr txBox="1"/>
          <p:nvPr/>
        </p:nvSpPr>
        <p:spPr bwMode="auto">
          <a:xfrm>
            <a:off x="2161620" y="124633"/>
            <a:ext cx="11832119" cy="1152000"/>
          </a:xfrm>
        </p:spPr>
        <p:txBody>
          <a:bodyPr/>
          <a:lstStyle>
            <a:lvl1pPr algn="ctr" defTabSz="914400">
              <a:spcBef>
                <a:spcPts val="0"/>
              </a:spcBef>
              <a:buNone/>
              <a:defRPr sz="4400">
                <a:solidFill>
                  <a:schemeClr val="tx1"/>
                </a:solidFill>
                <a:latin typeface="+mj-lt"/>
                <a:ea typeface="+mj-ea"/>
                <a:cs typeface="+mj-cs"/>
              </a:defRPr>
            </a:lvl1pPr>
          </a:lstStyle>
          <a:p>
            <a:pPr>
              <a:defRPr/>
            </a:pPr>
            <a:r>
              <a:rPr lang="fr-FR" sz="3600" b="1">
                <a:solidFill>
                  <a:schemeClr val="tx2"/>
                </a:solidFill>
                <a:latin typeface="Marianne"/>
              </a:rPr>
              <a:t>La Plateforme Avenir</a:t>
            </a:r>
            <a:endParaRPr 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62133519" name="Freeform 2"/>
          <p:cNvSpPr/>
          <p:nvPr/>
        </p:nvSpPr>
        <p:spPr bwMode="auto">
          <a:xfrm flipH="1">
            <a:off x="-2107209" y="-2930169"/>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384640855" name="Freeform 3"/>
          <p:cNvSpPr/>
          <p:nvPr/>
        </p:nvSpPr>
        <p:spPr bwMode="auto">
          <a:xfrm flipH="1">
            <a:off x="10498881" y="5604230"/>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2071874556" name="Group 4"/>
          <p:cNvGrpSpPr/>
          <p:nvPr/>
        </p:nvGrpSpPr>
        <p:grpSpPr bwMode="auto">
          <a:xfrm>
            <a:off x="-1715229" y="1967473"/>
            <a:ext cx="3636756" cy="3636756"/>
            <a:chOff x="0" y="0"/>
            <a:chExt cx="812799" cy="812799"/>
          </a:xfrm>
        </p:grpSpPr>
        <p:sp>
          <p:nvSpPr>
            <p:cNvPr id="890460877" name="Freeform 5"/>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440149194" name="TextBox 6"/>
            <p:cNvSpPr txBox="1"/>
            <p:nvPr/>
          </p:nvSpPr>
          <p:spPr bwMode="auto">
            <a:xfrm>
              <a:off x="76199" y="95249"/>
              <a:ext cx="660399" cy="641349"/>
            </a:xfrm>
            <a:prstGeom prst="rect">
              <a:avLst/>
            </a:prstGeom>
            <a:grpFill/>
            <a:ln>
              <a:noFill/>
            </a:ln>
          </p:spPr>
          <p:txBody>
            <a:bodyPr lIns="40641" tIns="40641" rIns="40641" bIns="40641" rtlCol="0" anchor="ctr"/>
            <a:lstStyle/>
            <a:p>
              <a:pPr algn="ctr">
                <a:lnSpc>
                  <a:spcPts val="2042"/>
                </a:lnSpc>
                <a:defRPr/>
              </a:pPr>
              <a:endParaRPr sz="850"/>
            </a:p>
          </p:txBody>
        </p:sp>
      </p:grpSp>
      <p:sp>
        <p:nvSpPr>
          <p:cNvPr id="805734228" name="TextBox 7"/>
          <p:cNvSpPr txBox="1"/>
          <p:nvPr/>
        </p:nvSpPr>
        <p:spPr bwMode="auto">
          <a:xfrm>
            <a:off x="2654928" y="3146742"/>
            <a:ext cx="9679268" cy="2032359"/>
          </a:xfrm>
          <a:prstGeom prst="rect">
            <a:avLst/>
          </a:prstGeom>
        </p:spPr>
        <p:txBody>
          <a:bodyPr wrap="square" lIns="0" tIns="0" rIns="0" bIns="0" rtlCol="0" anchor="t">
            <a:spAutoFit/>
          </a:bodyPr>
          <a:lstStyle/>
          <a:p>
            <a:pPr algn="ctr">
              <a:lnSpc>
                <a:spcPts val="7999"/>
              </a:lnSpc>
              <a:defRPr/>
            </a:pPr>
            <a:r>
              <a:rPr lang="en-US" sz="7200" b="1" dirty="0">
                <a:solidFill>
                  <a:srgbClr val="FCBF3E"/>
                </a:solidFill>
                <a:latin typeface="Marianne ExtraBold"/>
              </a:rPr>
              <a:t>Le </a:t>
            </a:r>
            <a:r>
              <a:rPr lang="en-US" sz="7200" b="1" dirty="0" err="1">
                <a:solidFill>
                  <a:srgbClr val="FCBF3E"/>
                </a:solidFill>
                <a:latin typeface="Marianne ExtraBold"/>
              </a:rPr>
              <a:t>parcours</a:t>
            </a:r>
            <a:r>
              <a:rPr lang="en-US" sz="7200" b="1" dirty="0">
                <a:solidFill>
                  <a:srgbClr val="FCBF3E"/>
                </a:solidFill>
                <a:latin typeface="Marianne ExtraBold"/>
              </a:rPr>
              <a:t> </a:t>
            </a:r>
            <a:r>
              <a:rPr lang="en-US" sz="7200" b="1" dirty="0" err="1">
                <a:solidFill>
                  <a:srgbClr val="FCBF3E"/>
                </a:solidFill>
                <a:latin typeface="Marianne ExtraBold"/>
              </a:rPr>
              <a:t>personnalisé</a:t>
            </a:r>
            <a:endParaRPr sz="1600" dirty="0"/>
          </a:p>
        </p:txBody>
      </p:sp>
      <p:grpSp>
        <p:nvGrpSpPr>
          <p:cNvPr id="213747666" name="Group 8"/>
          <p:cNvGrpSpPr/>
          <p:nvPr/>
        </p:nvGrpSpPr>
        <p:grpSpPr bwMode="auto">
          <a:xfrm>
            <a:off x="11338560" y="4114800"/>
            <a:ext cx="2468881" cy="2468881"/>
            <a:chOff x="0" y="0"/>
            <a:chExt cx="812799" cy="812799"/>
          </a:xfrm>
        </p:grpSpPr>
        <p:sp>
          <p:nvSpPr>
            <p:cNvPr id="981426239" name="Freeform 9"/>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39509205" name="TextBox 10"/>
            <p:cNvSpPr txBox="1"/>
            <p:nvPr/>
          </p:nvSpPr>
          <p:spPr bwMode="auto">
            <a:xfrm>
              <a:off x="76199" y="95249"/>
              <a:ext cx="660399" cy="641349"/>
            </a:xfrm>
            <a:prstGeom prst="rect">
              <a:avLst/>
            </a:prstGeom>
            <a:grpFill/>
          </p:spPr>
          <p:txBody>
            <a:bodyPr lIns="40641" tIns="40641" rIns="40641" bIns="40641" rtlCol="0" anchor="ctr"/>
            <a:lstStyle/>
            <a:p>
              <a:pPr algn="ctr">
                <a:lnSpc>
                  <a:spcPts val="2042"/>
                </a:lnSpc>
                <a:defRPr/>
              </a:pPr>
              <a:endParaRPr sz="85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63512327" name="Image 0" descr="preencoded.png"/>
          <p:cNvPicPr>
            <a:picLocks noChangeAspect="1"/>
          </p:cNvPicPr>
          <p:nvPr/>
        </p:nvPicPr>
        <p:blipFill>
          <a:blip r:embed="rId3"/>
          <a:stretch/>
        </p:blipFill>
        <p:spPr bwMode="auto">
          <a:xfrm>
            <a:off x="9144000" y="0"/>
            <a:ext cx="5486400" cy="8240077"/>
          </a:xfrm>
          <a:prstGeom prst="rect">
            <a:avLst/>
          </a:prstGeom>
        </p:spPr>
      </p:pic>
      <p:sp>
        <p:nvSpPr>
          <p:cNvPr id="1129087381" name="Text 0"/>
          <p:cNvSpPr/>
          <p:nvPr/>
        </p:nvSpPr>
        <p:spPr bwMode="auto">
          <a:xfrm>
            <a:off x="3614646" y="218447"/>
            <a:ext cx="8579776" cy="1348977"/>
          </a:xfrm>
          <a:prstGeom prst="rect">
            <a:avLst/>
          </a:prstGeom>
          <a:noFill/>
          <a:ln/>
        </p:spPr>
        <p:txBody>
          <a:bodyPr wrap="square" lIns="0" tIns="0" rIns="0" bIns="0" rtlCol="0" anchor="t"/>
          <a:lstStyle/>
          <a:p>
            <a:pPr marL="0" indent="0" algn="ctr">
              <a:lnSpc>
                <a:spcPts val="5300"/>
              </a:lnSpc>
              <a:buNone/>
              <a:defRPr/>
            </a:pPr>
            <a:r>
              <a:rPr lang="en-US" sz="4400" b="1">
                <a:solidFill>
                  <a:schemeClr val="tx2"/>
                </a:solidFill>
                <a:latin typeface="Marianne"/>
                <a:ea typeface="Mona Sans Semi Bold"/>
                <a:cs typeface="Mona Sans Semi Bold"/>
              </a:rPr>
              <a:t>La </a:t>
            </a:r>
            <a:r>
              <a:rPr lang="fr-FR" sz="4400" b="1">
                <a:solidFill>
                  <a:schemeClr val="tx2"/>
                </a:solidFill>
                <a:latin typeface="Marianne"/>
                <a:ea typeface="Mona Sans Semi Bold"/>
                <a:cs typeface="Mona Sans Semi Bold"/>
              </a:rPr>
              <a:t>Préparation du Parcours Personnalisé </a:t>
            </a:r>
            <a:r>
              <a:rPr lang="fr-FR" sz="3200" b="1">
                <a:solidFill>
                  <a:schemeClr val="tx2"/>
                </a:solidFill>
                <a:latin typeface="Marianne"/>
                <a:ea typeface="Mona Sans Semi Bold"/>
                <a:cs typeface="Mona Sans Semi Bold"/>
              </a:rPr>
              <a:t>(année de Terminale)</a:t>
            </a:r>
            <a:endParaRPr lang="fr-FR" sz="3200" b="1">
              <a:solidFill>
                <a:schemeClr val="tx2"/>
              </a:solidFill>
              <a:latin typeface="Marianne"/>
            </a:endParaRPr>
          </a:p>
        </p:txBody>
      </p:sp>
      <p:sp>
        <p:nvSpPr>
          <p:cNvPr id="531446272" name="Shape 1"/>
          <p:cNvSpPr/>
          <p:nvPr/>
        </p:nvSpPr>
        <p:spPr bwMode="auto">
          <a:xfrm>
            <a:off x="724853" y="2266236"/>
            <a:ext cx="7633335" cy="1649611"/>
          </a:xfrm>
          <a:prstGeom prst="roundRect">
            <a:avLst>
              <a:gd name="adj" fmla="val 5495"/>
            </a:avLst>
          </a:prstGeom>
          <a:solidFill>
            <a:srgbClr val="FFFFFF">
              <a:alpha val="95000"/>
            </a:srgbClr>
          </a:solidFill>
          <a:ln w="30480">
            <a:solidFill>
              <a:srgbClr val="C8CACF"/>
            </a:solidFill>
            <a:prstDash val="solid"/>
          </a:ln>
        </p:spPr>
        <p:txBody>
          <a:bodyPr/>
          <a:lstStyle/>
          <a:p>
            <a:pPr>
              <a:defRPr/>
            </a:pPr>
            <a:endParaRPr lang="fr-FR"/>
          </a:p>
        </p:txBody>
      </p:sp>
      <p:sp>
        <p:nvSpPr>
          <p:cNvPr id="940520584" name="Shape 2"/>
          <p:cNvSpPr/>
          <p:nvPr/>
        </p:nvSpPr>
        <p:spPr bwMode="auto">
          <a:xfrm>
            <a:off x="785813" y="2296716"/>
            <a:ext cx="215741" cy="1588651"/>
          </a:xfrm>
          <a:prstGeom prst="roundRect">
            <a:avLst>
              <a:gd name="adj" fmla="val 25065"/>
            </a:avLst>
          </a:prstGeom>
          <a:solidFill>
            <a:srgbClr val="E2E4E9"/>
          </a:solidFill>
          <a:ln/>
        </p:spPr>
        <p:txBody>
          <a:bodyPr/>
          <a:lstStyle/>
          <a:p>
            <a:pPr>
              <a:defRPr/>
            </a:pPr>
            <a:endParaRPr lang="fr-FR"/>
          </a:p>
        </p:txBody>
      </p:sp>
      <p:sp>
        <p:nvSpPr>
          <p:cNvPr id="1965381682" name="Text 3"/>
          <p:cNvSpPr/>
          <p:nvPr/>
        </p:nvSpPr>
        <p:spPr bwMode="auto">
          <a:xfrm>
            <a:off x="1217295" y="2392633"/>
            <a:ext cx="5064235" cy="337185"/>
          </a:xfrm>
          <a:prstGeom prst="rect">
            <a:avLst/>
          </a:prstGeom>
          <a:noFill/>
          <a:ln/>
        </p:spPr>
        <p:txBody>
          <a:bodyPr wrap="none" lIns="0" tIns="0" rIns="0" bIns="0" rtlCol="0" anchor="t"/>
          <a:lstStyle/>
          <a:p>
            <a:pPr>
              <a:lnSpc>
                <a:spcPts val="2650"/>
              </a:lnSpc>
              <a:defRPr/>
            </a:pPr>
            <a:r>
              <a:rPr lang="fr-FR" sz="2100" b="1">
                <a:latin typeface="Mona Sans Semi Bold"/>
                <a:ea typeface="Mona Sans Semi Bold"/>
                <a:cs typeface="Mona Sans Semi Bold"/>
              </a:rPr>
              <a:t>Début d'année : Impulser le dispositif  </a:t>
            </a:r>
            <a:endParaRPr lang="fr-FR" sz="2100" b="1"/>
          </a:p>
        </p:txBody>
      </p:sp>
      <p:sp>
        <p:nvSpPr>
          <p:cNvPr id="174959683" name="Text 4"/>
          <p:cNvSpPr/>
          <p:nvPr/>
        </p:nvSpPr>
        <p:spPr bwMode="auto">
          <a:xfrm>
            <a:off x="1247774" y="2734520"/>
            <a:ext cx="7140893" cy="690563"/>
          </a:xfrm>
          <a:prstGeom prst="rect">
            <a:avLst/>
          </a:prstGeom>
          <a:noFill/>
          <a:ln/>
        </p:spPr>
        <p:txBody>
          <a:bodyPr wrap="square" lIns="0" tIns="0" rIns="0" bIns="0" rtlCol="0" anchor="t"/>
          <a:lstStyle/>
          <a:p>
            <a:pPr>
              <a:defRPr/>
            </a:pPr>
            <a:r>
              <a:rPr lang="en-US" sz="1650">
                <a:solidFill>
                  <a:srgbClr val="52586B"/>
                </a:solidFill>
                <a:latin typeface="Funnel Sans"/>
                <a:ea typeface="Funnel Sans"/>
                <a:cs typeface="Funnel Sans"/>
              </a:rPr>
              <a:t>Présentation aux personnels, parents et </a:t>
            </a:r>
            <a:r>
              <a:rPr lang="fr-FR" sz="1650">
                <a:solidFill>
                  <a:srgbClr val="52586B"/>
                </a:solidFill>
                <a:latin typeface="Funnel Sans"/>
                <a:ea typeface="Funnel Sans"/>
                <a:cs typeface="Funnel Sans"/>
              </a:rPr>
              <a:t>élèves</a:t>
            </a:r>
            <a:r>
              <a:rPr lang="en-US" sz="1650">
                <a:solidFill>
                  <a:srgbClr val="52586B"/>
                </a:solidFill>
                <a:latin typeface="Funnel Sans"/>
                <a:ea typeface="Funnel Sans"/>
                <a:cs typeface="Funnel Sans"/>
              </a:rPr>
              <a:t>. </a:t>
            </a:r>
            <a:endParaRPr/>
          </a:p>
          <a:p>
            <a:pPr>
              <a:defRPr/>
            </a:pPr>
            <a:r>
              <a:rPr lang="en-US" sz="1650">
                <a:solidFill>
                  <a:srgbClr val="52586B"/>
                </a:solidFill>
                <a:latin typeface="Funnel Sans"/>
                <a:ea typeface="Funnel Sans"/>
                <a:cs typeface="Funnel Sans"/>
              </a:rPr>
              <a:t>Constitution du groupe de pilotage </a:t>
            </a:r>
            <a:r>
              <a:rPr lang="fr-FR" sz="1650">
                <a:solidFill>
                  <a:srgbClr val="52586B"/>
                </a:solidFill>
                <a:latin typeface="Funnel Sans"/>
                <a:ea typeface="Funnel Sans"/>
                <a:cs typeface="Funnel Sans"/>
              </a:rPr>
              <a:t>et inscription des personnels aux formations dédiées.</a:t>
            </a:r>
            <a:endParaRPr/>
          </a:p>
          <a:p>
            <a:pPr>
              <a:defRPr/>
            </a:pPr>
            <a:r>
              <a:rPr lang="fr-FR" sz="1650">
                <a:solidFill>
                  <a:srgbClr val="52586B"/>
                </a:solidFill>
                <a:latin typeface="Funnel Sans"/>
                <a:ea typeface="Funnel Sans"/>
                <a:cs typeface="Funnel Sans"/>
              </a:rPr>
              <a:t>Définition des modalités organisationnelles du Parcours Personnalisé.</a:t>
            </a:r>
            <a:endParaRPr lang="en-US" sz="1650"/>
          </a:p>
        </p:txBody>
      </p:sp>
      <p:sp>
        <p:nvSpPr>
          <p:cNvPr id="1760450730" name="Shape 5"/>
          <p:cNvSpPr/>
          <p:nvPr/>
        </p:nvSpPr>
        <p:spPr bwMode="auto">
          <a:xfrm>
            <a:off x="1014351" y="4131588"/>
            <a:ext cx="7607737" cy="1649611"/>
          </a:xfrm>
          <a:prstGeom prst="roundRect">
            <a:avLst>
              <a:gd name="adj" fmla="val 5495"/>
            </a:avLst>
          </a:prstGeom>
          <a:solidFill>
            <a:srgbClr val="FFFFFF">
              <a:alpha val="95000"/>
            </a:srgbClr>
          </a:solidFill>
          <a:ln w="30480">
            <a:solidFill>
              <a:srgbClr val="C8CACF"/>
            </a:solidFill>
            <a:prstDash val="solid"/>
          </a:ln>
        </p:spPr>
        <p:txBody>
          <a:bodyPr/>
          <a:lstStyle/>
          <a:p>
            <a:pPr>
              <a:defRPr/>
            </a:pPr>
            <a:endParaRPr lang="fr-FR"/>
          </a:p>
        </p:txBody>
      </p:sp>
      <p:sp>
        <p:nvSpPr>
          <p:cNvPr id="368714858" name="Shape 6"/>
          <p:cNvSpPr/>
          <p:nvPr/>
        </p:nvSpPr>
        <p:spPr bwMode="auto">
          <a:xfrm>
            <a:off x="1109543" y="4162068"/>
            <a:ext cx="215741" cy="1588651"/>
          </a:xfrm>
          <a:prstGeom prst="roundRect">
            <a:avLst>
              <a:gd name="adj" fmla="val 25065"/>
            </a:avLst>
          </a:prstGeom>
          <a:solidFill>
            <a:srgbClr val="E2E4E9"/>
          </a:solidFill>
          <a:ln/>
        </p:spPr>
        <p:txBody>
          <a:bodyPr/>
          <a:lstStyle/>
          <a:p>
            <a:pPr>
              <a:defRPr/>
            </a:pPr>
            <a:endParaRPr lang="fr-FR"/>
          </a:p>
        </p:txBody>
      </p:sp>
      <p:sp>
        <p:nvSpPr>
          <p:cNvPr id="833000078" name="Text 7"/>
          <p:cNvSpPr/>
          <p:nvPr/>
        </p:nvSpPr>
        <p:spPr bwMode="auto">
          <a:xfrm>
            <a:off x="1511785" y="4260857"/>
            <a:ext cx="2697837" cy="337185"/>
          </a:xfrm>
          <a:prstGeom prst="rect">
            <a:avLst/>
          </a:prstGeom>
          <a:noFill/>
          <a:ln/>
        </p:spPr>
        <p:txBody>
          <a:bodyPr wrap="none" lIns="0" tIns="0" rIns="0" bIns="0" rtlCol="0" anchor="t"/>
          <a:lstStyle/>
          <a:p>
            <a:pPr>
              <a:lnSpc>
                <a:spcPts val="2650"/>
              </a:lnSpc>
              <a:defRPr/>
            </a:pPr>
            <a:r>
              <a:rPr lang="en-US" sz="2100" b="1">
                <a:latin typeface="Mona Sans Semi Bold"/>
                <a:ea typeface="Mona Sans Semi Bold"/>
                <a:cs typeface="Mona Sans Semi Bold"/>
              </a:rPr>
              <a:t>Premier </a:t>
            </a:r>
            <a:r>
              <a:rPr lang="fr-FR" sz="2100" b="1">
                <a:latin typeface="Mona Sans Semi Bold"/>
                <a:ea typeface="Mona Sans Semi Bold"/>
                <a:cs typeface="Mona Sans Semi Bold"/>
              </a:rPr>
              <a:t>semestre</a:t>
            </a:r>
            <a:r>
              <a:rPr lang="en-US" sz="2100" b="1">
                <a:latin typeface="Mona Sans Semi Bold"/>
                <a:ea typeface="Mona Sans Semi Bold"/>
                <a:cs typeface="Mona Sans Semi Bold"/>
              </a:rPr>
              <a:t> : </a:t>
            </a:r>
            <a:r>
              <a:rPr lang="fr-FR" sz="2100" b="1">
                <a:latin typeface="Mona Sans Semi Bold"/>
                <a:ea typeface="Mona Sans Semi Bold"/>
                <a:cs typeface="Mona Sans Semi Bold"/>
              </a:rPr>
              <a:t>Initier les travaux de groupes </a:t>
            </a:r>
            <a:endParaRPr lang="en-US" sz="2100" b="1"/>
          </a:p>
        </p:txBody>
      </p:sp>
      <p:sp>
        <p:nvSpPr>
          <p:cNvPr id="503752087" name="Text 8"/>
          <p:cNvSpPr/>
          <p:nvPr/>
        </p:nvSpPr>
        <p:spPr bwMode="auto">
          <a:xfrm>
            <a:off x="1457073" y="4598042"/>
            <a:ext cx="6817162" cy="1368418"/>
          </a:xfrm>
          <a:prstGeom prst="rect">
            <a:avLst/>
          </a:prstGeom>
          <a:noFill/>
          <a:ln/>
        </p:spPr>
        <p:txBody>
          <a:bodyPr wrap="square" lIns="0" tIns="0" rIns="0" bIns="0" rtlCol="0" anchor="t"/>
          <a:lstStyle/>
          <a:p>
            <a:pPr>
              <a:defRPr/>
            </a:pPr>
            <a:r>
              <a:rPr lang="en-US" sz="1650">
                <a:solidFill>
                  <a:srgbClr val="52586B"/>
                </a:solidFill>
                <a:latin typeface="Funnel Sans"/>
                <a:ea typeface="Funnel Sans"/>
                <a:cs typeface="Funnel Sans"/>
              </a:rPr>
              <a:t>Groupes de travail </a:t>
            </a:r>
            <a:r>
              <a:rPr lang="fr-FR" sz="1650">
                <a:solidFill>
                  <a:srgbClr val="52586B"/>
                </a:solidFill>
                <a:latin typeface="Funnel Sans"/>
                <a:ea typeface="Funnel Sans"/>
                <a:cs typeface="Funnel Sans"/>
              </a:rPr>
              <a:t>(Poursuite d'études &amp; Insertion Professionnelle, groupes disciplinaires, méthodologiques…)    </a:t>
            </a:r>
            <a:r>
              <a:rPr lang="fr-FR" sz="1650" i="1">
                <a:solidFill>
                  <a:srgbClr val="52586B"/>
                </a:solidFill>
                <a:latin typeface="Funnel Sans"/>
                <a:ea typeface="Funnel Sans"/>
                <a:cs typeface="Funnel Sans"/>
              </a:rPr>
              <a:t>cf témoignages</a:t>
            </a:r>
            <a:endParaRPr/>
          </a:p>
          <a:p>
            <a:pPr>
              <a:defRPr/>
            </a:pPr>
            <a:r>
              <a:rPr lang="fr-FR" sz="1650">
                <a:solidFill>
                  <a:srgbClr val="52586B"/>
                </a:solidFill>
                <a:latin typeface="Funnel Sans"/>
                <a:ea typeface="Funnel Sans"/>
                <a:cs typeface="Funnel Sans"/>
              </a:rPr>
              <a:t>Etude des attendus BTS en collaboration avec des enseignants de BTS </a:t>
            </a:r>
            <a:r>
              <a:rPr lang="en-US" sz="1650">
                <a:solidFill>
                  <a:srgbClr val="52586B"/>
                </a:solidFill>
                <a:latin typeface="Funnel Sans"/>
                <a:ea typeface="Funnel Sans"/>
                <a:cs typeface="Funnel Sans"/>
              </a:rPr>
              <a:t>Premier sondage des </a:t>
            </a:r>
            <a:r>
              <a:rPr lang="fr-FR" sz="1650">
                <a:solidFill>
                  <a:srgbClr val="52586B"/>
                </a:solidFill>
                <a:latin typeface="Funnel Sans"/>
                <a:ea typeface="Funnel Sans"/>
                <a:cs typeface="Funnel Sans"/>
              </a:rPr>
              <a:t>vœux</a:t>
            </a:r>
            <a:r>
              <a:rPr lang="en-US" sz="1650">
                <a:solidFill>
                  <a:srgbClr val="52586B"/>
                </a:solidFill>
                <a:latin typeface="Funnel Sans"/>
                <a:ea typeface="Funnel Sans"/>
                <a:cs typeface="Funnel Sans"/>
              </a:rPr>
              <a:t> Élèves (fiche de dialogue)</a:t>
            </a:r>
            <a:endParaRPr lang="en-US" sz="1650"/>
          </a:p>
        </p:txBody>
      </p:sp>
      <p:sp>
        <p:nvSpPr>
          <p:cNvPr id="110883790" name="Shape 9"/>
          <p:cNvSpPr/>
          <p:nvPr/>
        </p:nvSpPr>
        <p:spPr bwMode="auto">
          <a:xfrm>
            <a:off x="1351157" y="5999480"/>
            <a:ext cx="7562302" cy="1649611"/>
          </a:xfrm>
          <a:prstGeom prst="roundRect">
            <a:avLst>
              <a:gd name="adj" fmla="val 5495"/>
            </a:avLst>
          </a:prstGeom>
          <a:solidFill>
            <a:srgbClr val="FFFFFF">
              <a:alpha val="95000"/>
            </a:srgbClr>
          </a:solidFill>
          <a:ln w="30480">
            <a:solidFill>
              <a:srgbClr val="C8CACF"/>
            </a:solidFill>
            <a:prstDash val="solid"/>
          </a:ln>
        </p:spPr>
        <p:txBody>
          <a:bodyPr/>
          <a:lstStyle/>
          <a:p>
            <a:pPr>
              <a:defRPr/>
            </a:pPr>
            <a:endParaRPr lang="fr-FR"/>
          </a:p>
        </p:txBody>
      </p:sp>
      <p:sp>
        <p:nvSpPr>
          <p:cNvPr id="892196635" name="Shape 10"/>
          <p:cNvSpPr/>
          <p:nvPr/>
        </p:nvSpPr>
        <p:spPr bwMode="auto">
          <a:xfrm>
            <a:off x="1433274" y="6027420"/>
            <a:ext cx="215741" cy="1588651"/>
          </a:xfrm>
          <a:prstGeom prst="roundRect">
            <a:avLst>
              <a:gd name="adj" fmla="val 25065"/>
            </a:avLst>
          </a:prstGeom>
          <a:solidFill>
            <a:srgbClr val="E2E4E9"/>
          </a:solidFill>
          <a:ln/>
        </p:spPr>
        <p:txBody>
          <a:bodyPr/>
          <a:lstStyle/>
          <a:p>
            <a:pPr>
              <a:defRPr/>
            </a:pPr>
            <a:endParaRPr lang="fr-FR"/>
          </a:p>
        </p:txBody>
      </p:sp>
      <p:sp>
        <p:nvSpPr>
          <p:cNvPr id="1998151469" name="Text 11"/>
          <p:cNvSpPr/>
          <p:nvPr/>
        </p:nvSpPr>
        <p:spPr bwMode="auto">
          <a:xfrm>
            <a:off x="1727624" y="6106545"/>
            <a:ext cx="7952856" cy="337185"/>
          </a:xfrm>
          <a:prstGeom prst="rect">
            <a:avLst/>
          </a:prstGeom>
          <a:noFill/>
          <a:ln/>
        </p:spPr>
        <p:txBody>
          <a:bodyPr wrap="square" lIns="0" tIns="0" rIns="0" bIns="0" rtlCol="0" anchor="t"/>
          <a:lstStyle/>
          <a:p>
            <a:pPr>
              <a:lnSpc>
                <a:spcPts val="2650"/>
              </a:lnSpc>
              <a:defRPr/>
            </a:pPr>
            <a:r>
              <a:rPr lang="en-US" sz="2100" b="1">
                <a:latin typeface="Mona Sans Semi Bold"/>
                <a:ea typeface="Mona Sans Semi Bold"/>
                <a:cs typeface="Mona Sans Semi Bold"/>
              </a:rPr>
              <a:t>Second </a:t>
            </a:r>
            <a:r>
              <a:rPr lang="fr-FR" sz="2100" b="1">
                <a:latin typeface="Mona Sans Semi Bold"/>
                <a:ea typeface="Mona Sans Semi Bold"/>
                <a:cs typeface="Mona Sans Semi Bold"/>
              </a:rPr>
              <a:t>semestre : Finaliser les contenus pédagogiques </a:t>
            </a:r>
            <a:endParaRPr lang="fr-FR" sz="2100" b="1"/>
          </a:p>
        </p:txBody>
      </p:sp>
      <p:sp>
        <p:nvSpPr>
          <p:cNvPr id="953221680" name="Text 12"/>
          <p:cNvSpPr/>
          <p:nvPr/>
        </p:nvSpPr>
        <p:spPr bwMode="auto">
          <a:xfrm>
            <a:off x="1780803" y="6501308"/>
            <a:ext cx="6493431" cy="936784"/>
          </a:xfrm>
          <a:prstGeom prst="rect">
            <a:avLst/>
          </a:prstGeom>
          <a:noFill/>
          <a:ln/>
        </p:spPr>
        <p:txBody>
          <a:bodyPr wrap="square" lIns="0" tIns="0" rIns="0" bIns="0" rtlCol="0" anchor="t"/>
          <a:lstStyle/>
          <a:p>
            <a:pPr marL="0" indent="0" algn="l">
              <a:buNone/>
              <a:defRPr/>
            </a:pPr>
            <a:r>
              <a:rPr lang="en-US" sz="1650">
                <a:solidFill>
                  <a:srgbClr val="52586B"/>
                </a:solidFill>
                <a:latin typeface="Funnel Sans"/>
                <a:ea typeface="Funnel Sans"/>
                <a:cs typeface="Funnel Sans"/>
              </a:rPr>
              <a:t>Création des contenus pédagogiques, </a:t>
            </a:r>
            <a:endParaRPr/>
          </a:p>
          <a:p>
            <a:pPr marL="0" indent="0" algn="l">
              <a:buNone/>
              <a:defRPr/>
            </a:pPr>
            <a:r>
              <a:rPr lang="en-US" sz="1650">
                <a:solidFill>
                  <a:srgbClr val="52586B"/>
                </a:solidFill>
                <a:latin typeface="Funnel Sans"/>
                <a:ea typeface="Funnel Sans"/>
                <a:cs typeface="Funnel Sans"/>
              </a:rPr>
              <a:t>Inscription des Élèves</a:t>
            </a:r>
            <a:endParaRPr/>
          </a:p>
          <a:p>
            <a:pPr marL="0" indent="0" algn="l">
              <a:buNone/>
              <a:defRPr/>
            </a:pPr>
            <a:r>
              <a:rPr lang="en-US" sz="1650">
                <a:solidFill>
                  <a:srgbClr val="52586B"/>
                </a:solidFill>
                <a:latin typeface="Funnel Sans"/>
                <a:ea typeface="Funnel Sans"/>
                <a:cs typeface="Funnel Sans"/>
              </a:rPr>
              <a:t>Communication</a:t>
            </a:r>
            <a:endParaRPr/>
          </a:p>
          <a:p>
            <a:pPr marL="0" indent="0" algn="l">
              <a:buNone/>
              <a:defRPr/>
            </a:pPr>
            <a:r>
              <a:rPr lang="en-US" sz="1650">
                <a:solidFill>
                  <a:srgbClr val="52586B"/>
                </a:solidFill>
                <a:latin typeface="Funnel Sans"/>
                <a:ea typeface="Funnel Sans"/>
                <a:cs typeface="Funnel Sans"/>
              </a:rPr>
              <a:t>Construction des emplois du temps.</a:t>
            </a:r>
            <a:endParaRPr lang="en-US" sz="16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15418049" name="Text 0"/>
          <p:cNvSpPr/>
          <p:nvPr/>
        </p:nvSpPr>
        <p:spPr bwMode="auto">
          <a:xfrm>
            <a:off x="5447024" y="332037"/>
            <a:ext cx="5468810" cy="919519"/>
          </a:xfrm>
          <a:prstGeom prst="rect">
            <a:avLst/>
          </a:prstGeom>
          <a:noFill/>
          <a:ln/>
        </p:spPr>
        <p:txBody>
          <a:bodyPr wrap="none" lIns="0" tIns="0" rIns="0" bIns="0" rtlCol="0" anchor="t"/>
          <a:lstStyle/>
          <a:p>
            <a:pPr algn="ctr">
              <a:lnSpc>
                <a:spcPts val="5550"/>
              </a:lnSpc>
              <a:defRPr/>
            </a:pPr>
            <a:r>
              <a:rPr lang="en-US" sz="3600" b="1">
                <a:solidFill>
                  <a:schemeClr val="tx2"/>
                </a:solidFill>
                <a:latin typeface="Marianne"/>
                <a:ea typeface="Mona Sans Semi Bold"/>
                <a:cs typeface="Mona Sans Semi Bold"/>
              </a:rPr>
              <a:t>Le P</a:t>
            </a:r>
            <a:r>
              <a:rPr lang="fr-FR" sz="3600" b="1">
                <a:solidFill>
                  <a:schemeClr val="tx2"/>
                </a:solidFill>
                <a:latin typeface="Marianne"/>
                <a:ea typeface="Mona Sans Semi Bold"/>
                <a:cs typeface="Mona Sans Semi Bold"/>
              </a:rPr>
              <a:t>arcours Personnalisé</a:t>
            </a:r>
            <a:endParaRPr sz="3600"/>
          </a:p>
        </p:txBody>
      </p:sp>
      <p:sp>
        <p:nvSpPr>
          <p:cNvPr id="1216118887" name="Text 1"/>
          <p:cNvSpPr/>
          <p:nvPr/>
        </p:nvSpPr>
        <p:spPr bwMode="auto">
          <a:xfrm>
            <a:off x="2711299" y="1947143"/>
            <a:ext cx="13042821" cy="362903"/>
          </a:xfrm>
          <a:prstGeom prst="rect">
            <a:avLst/>
          </a:prstGeom>
          <a:noFill/>
          <a:ln/>
        </p:spPr>
        <p:txBody>
          <a:bodyPr wrap="none" lIns="0" tIns="0" rIns="0" bIns="0" rtlCol="0" anchor="t"/>
          <a:lstStyle/>
          <a:p>
            <a:pPr marL="0" indent="0" algn="l">
              <a:lnSpc>
                <a:spcPts val="2850"/>
              </a:lnSpc>
              <a:buNone/>
              <a:defRPr/>
            </a:pPr>
            <a:r>
              <a:rPr lang="en-US" sz="1750">
                <a:latin typeface="Funnel Sans"/>
                <a:ea typeface="Funnel Sans"/>
                <a:cs typeface="Funnel Sans"/>
              </a:rPr>
              <a:t>4 semaines à partir de début </a:t>
            </a:r>
            <a:r>
              <a:rPr lang="fr-FR" sz="1750">
                <a:latin typeface="Funnel Sans"/>
                <a:ea typeface="Funnel Sans"/>
                <a:cs typeface="Funnel Sans"/>
              </a:rPr>
              <a:t>juin, mais peut être initié dans le cadre du Soutien au Parcours de Terminale *</a:t>
            </a:r>
            <a:endParaRPr lang="fr-FR" sz="1750"/>
          </a:p>
        </p:txBody>
      </p:sp>
      <p:sp>
        <p:nvSpPr>
          <p:cNvPr id="639556671" name="Shape 2"/>
          <p:cNvSpPr/>
          <p:nvPr/>
        </p:nvSpPr>
        <p:spPr bwMode="auto">
          <a:xfrm>
            <a:off x="502457" y="2531535"/>
            <a:ext cx="6407943" cy="1738432"/>
          </a:xfrm>
          <a:prstGeom prst="roundRect">
            <a:avLst>
              <a:gd name="adj" fmla="val 8416"/>
            </a:avLst>
          </a:prstGeom>
          <a:solidFill>
            <a:srgbClr val="FFFFFF">
              <a:alpha val="95000"/>
            </a:srgbClr>
          </a:solidFill>
          <a:ln w="30480">
            <a:solidFill>
              <a:srgbClr val="C8CACF"/>
            </a:solidFill>
            <a:prstDash val="solid"/>
          </a:ln>
        </p:spPr>
        <p:txBody>
          <a:bodyPr/>
          <a:lstStyle/>
          <a:p>
            <a:pPr>
              <a:defRPr/>
            </a:pPr>
            <a:endParaRPr lang="fr-FR"/>
          </a:p>
        </p:txBody>
      </p:sp>
      <p:sp>
        <p:nvSpPr>
          <p:cNvPr id="584941896" name="Shape 3"/>
          <p:cNvSpPr/>
          <p:nvPr/>
        </p:nvSpPr>
        <p:spPr bwMode="auto">
          <a:xfrm>
            <a:off x="477540" y="2541684"/>
            <a:ext cx="121920" cy="1738432"/>
          </a:xfrm>
          <a:prstGeom prst="roundRect">
            <a:avLst>
              <a:gd name="adj" fmla="val 78139"/>
            </a:avLst>
          </a:prstGeom>
          <a:solidFill>
            <a:srgbClr val="373B48"/>
          </a:solidFill>
          <a:ln/>
        </p:spPr>
        <p:txBody>
          <a:bodyPr/>
          <a:lstStyle/>
          <a:p>
            <a:pPr>
              <a:defRPr/>
            </a:pPr>
            <a:endParaRPr lang="fr-FR"/>
          </a:p>
        </p:txBody>
      </p:sp>
      <p:sp>
        <p:nvSpPr>
          <p:cNvPr id="1572742712" name="Text 4"/>
          <p:cNvSpPr/>
          <p:nvPr/>
        </p:nvSpPr>
        <p:spPr bwMode="auto">
          <a:xfrm>
            <a:off x="960961" y="2734034"/>
            <a:ext cx="3500676" cy="361950"/>
          </a:xfrm>
          <a:prstGeom prst="rect">
            <a:avLst/>
          </a:prstGeom>
          <a:noFill/>
          <a:ln/>
        </p:spPr>
        <p:txBody>
          <a:bodyPr wrap="none" lIns="0" tIns="0" rIns="0" bIns="0" rtlCol="0" anchor="t"/>
          <a:lstStyle/>
          <a:p>
            <a:pPr>
              <a:lnSpc>
                <a:spcPts val="2750"/>
              </a:lnSpc>
              <a:defRPr/>
            </a:pPr>
            <a:r>
              <a:rPr lang="en-US" sz="2200" b="1">
                <a:solidFill>
                  <a:srgbClr val="000000"/>
                </a:solidFill>
                <a:latin typeface="Mona Sans Semi Bold"/>
                <a:ea typeface="Mona Sans Semi Bold"/>
                <a:cs typeface="Mona Sans Semi Bold"/>
              </a:rPr>
              <a:t>🏢</a:t>
            </a:r>
            <a:r>
              <a:rPr lang="en-US" sz="2200" b="1">
                <a:solidFill>
                  <a:srgbClr val="52586B"/>
                </a:solidFill>
                <a:latin typeface="Mona Sans Semi Bold"/>
                <a:ea typeface="Mona Sans Semi Bold"/>
                <a:cs typeface="Mona Sans Semi Bold"/>
              </a:rPr>
              <a:t> </a:t>
            </a:r>
            <a:r>
              <a:rPr lang="fr-FR" sz="2200" b="1">
                <a:solidFill>
                  <a:srgbClr val="52586B"/>
                </a:solidFill>
                <a:latin typeface="Mona Sans Semi Bold"/>
                <a:ea typeface="Mona Sans Semi Bold"/>
                <a:cs typeface="Mona Sans Semi Bold"/>
              </a:rPr>
              <a:t>Préparation à l’Insertion dans l'Emploi</a:t>
            </a:r>
            <a:endParaRPr lang="fr-FR" sz="2200" b="1"/>
          </a:p>
        </p:txBody>
      </p:sp>
      <p:sp>
        <p:nvSpPr>
          <p:cNvPr id="1834515556" name="Text 5"/>
          <p:cNvSpPr/>
          <p:nvPr/>
        </p:nvSpPr>
        <p:spPr bwMode="auto">
          <a:xfrm>
            <a:off x="912152" y="3175045"/>
            <a:ext cx="5801916" cy="725805"/>
          </a:xfrm>
          <a:prstGeom prst="rect">
            <a:avLst/>
          </a:prstGeom>
          <a:noFill/>
          <a:ln/>
        </p:spPr>
        <p:txBody>
          <a:bodyPr wrap="square" lIns="0" tIns="0" rIns="0" bIns="0" rtlCol="0" anchor="t"/>
          <a:lstStyle/>
          <a:p>
            <a:pPr marL="0" indent="0" algn="l">
              <a:lnSpc>
                <a:spcPts val="2850"/>
              </a:lnSpc>
              <a:buNone/>
              <a:defRPr/>
            </a:pPr>
            <a:r>
              <a:rPr lang="en-US" sz="1750">
                <a:solidFill>
                  <a:srgbClr val="52586B"/>
                </a:solidFill>
                <a:latin typeface="Funnel Sans"/>
                <a:ea typeface="Funnel Sans"/>
                <a:cs typeface="Funnel Sans"/>
              </a:rPr>
              <a:t>4 semaines supplémentaires de formation en milieu professionnel pour consolider le CV</a:t>
            </a:r>
            <a:endParaRPr lang="en-US" sz="1750"/>
          </a:p>
        </p:txBody>
      </p:sp>
      <p:sp>
        <p:nvSpPr>
          <p:cNvPr id="607984729" name="Shape 6"/>
          <p:cNvSpPr/>
          <p:nvPr/>
        </p:nvSpPr>
        <p:spPr bwMode="auto">
          <a:xfrm>
            <a:off x="7452698" y="2544077"/>
            <a:ext cx="6804287" cy="1738432"/>
          </a:xfrm>
          <a:prstGeom prst="roundRect">
            <a:avLst>
              <a:gd name="adj" fmla="val 8416"/>
            </a:avLst>
          </a:prstGeom>
          <a:solidFill>
            <a:srgbClr val="FFFFFF">
              <a:alpha val="95000"/>
            </a:srgbClr>
          </a:solidFill>
          <a:ln w="30480">
            <a:solidFill>
              <a:srgbClr val="C8CACF"/>
            </a:solidFill>
            <a:prstDash val="solid"/>
          </a:ln>
        </p:spPr>
        <p:txBody>
          <a:bodyPr/>
          <a:lstStyle/>
          <a:p>
            <a:pPr>
              <a:defRPr/>
            </a:pPr>
            <a:endParaRPr lang="fr-FR"/>
          </a:p>
        </p:txBody>
      </p:sp>
      <p:sp>
        <p:nvSpPr>
          <p:cNvPr id="652621331" name="Shape 7"/>
          <p:cNvSpPr/>
          <p:nvPr/>
        </p:nvSpPr>
        <p:spPr bwMode="auto">
          <a:xfrm>
            <a:off x="7401629" y="2544077"/>
            <a:ext cx="121920" cy="1738432"/>
          </a:xfrm>
          <a:prstGeom prst="roundRect">
            <a:avLst>
              <a:gd name="adj" fmla="val 78139"/>
            </a:avLst>
          </a:prstGeom>
          <a:solidFill>
            <a:srgbClr val="373B48"/>
          </a:solidFill>
          <a:ln/>
        </p:spPr>
        <p:txBody>
          <a:bodyPr/>
          <a:lstStyle/>
          <a:p>
            <a:pPr>
              <a:defRPr/>
            </a:pPr>
            <a:endParaRPr lang="fr-FR"/>
          </a:p>
        </p:txBody>
      </p:sp>
      <p:sp>
        <p:nvSpPr>
          <p:cNvPr id="1958520041" name="Text 8"/>
          <p:cNvSpPr/>
          <p:nvPr/>
        </p:nvSpPr>
        <p:spPr bwMode="auto">
          <a:xfrm>
            <a:off x="7716320" y="2732365"/>
            <a:ext cx="4674870" cy="361950"/>
          </a:xfrm>
          <a:prstGeom prst="rect">
            <a:avLst/>
          </a:prstGeom>
          <a:noFill/>
          <a:ln/>
        </p:spPr>
        <p:txBody>
          <a:bodyPr wrap="none" lIns="0" tIns="0" rIns="0" bIns="0" rtlCol="0" anchor="t"/>
          <a:lstStyle/>
          <a:p>
            <a:pPr>
              <a:lnSpc>
                <a:spcPts val="2750"/>
              </a:lnSpc>
              <a:defRPr/>
            </a:pPr>
            <a:r>
              <a:rPr lang="en-US" sz="2200" b="1">
                <a:latin typeface="Mona Sans Semi Bold"/>
                <a:ea typeface="Mona Sans Semi Bold"/>
                <a:cs typeface="Mona Sans Semi Bold"/>
              </a:rPr>
              <a:t>📚 </a:t>
            </a:r>
            <a:r>
              <a:rPr lang="fr-FR" sz="2200" b="1">
                <a:latin typeface="Mona Sans Semi Bold"/>
                <a:ea typeface="Mona Sans Semi Bold"/>
                <a:cs typeface="Mona Sans Semi Bold"/>
              </a:rPr>
              <a:t>Préparation à Poursuite</a:t>
            </a:r>
            <a:r>
              <a:rPr lang="en-US" sz="2200" b="1">
                <a:latin typeface="Mona Sans Semi Bold"/>
                <a:ea typeface="Mona Sans Semi Bold"/>
                <a:cs typeface="Mona Sans Semi Bold"/>
              </a:rPr>
              <a:t> d'Études Supérieures</a:t>
            </a:r>
            <a:endParaRPr lang="en-US" sz="2200" b="1"/>
          </a:p>
        </p:txBody>
      </p:sp>
      <p:sp>
        <p:nvSpPr>
          <p:cNvPr id="1901936112" name="Text 9"/>
          <p:cNvSpPr/>
          <p:nvPr/>
        </p:nvSpPr>
        <p:spPr bwMode="auto">
          <a:xfrm>
            <a:off x="7714202" y="3174390"/>
            <a:ext cx="5802035" cy="725805"/>
          </a:xfrm>
          <a:prstGeom prst="rect">
            <a:avLst/>
          </a:prstGeom>
          <a:noFill/>
          <a:ln/>
        </p:spPr>
        <p:txBody>
          <a:bodyPr wrap="square" lIns="0" tIns="0" rIns="0" bIns="0" rtlCol="0" anchor="t"/>
          <a:lstStyle/>
          <a:p>
            <a:pPr marL="0" indent="0" algn="l">
              <a:lnSpc>
                <a:spcPts val="2850"/>
              </a:lnSpc>
              <a:buNone/>
              <a:defRPr/>
            </a:pPr>
            <a:r>
              <a:rPr lang="en-US" sz="1750">
                <a:solidFill>
                  <a:srgbClr val="52586B"/>
                </a:solidFill>
                <a:latin typeface="Funnel Sans"/>
                <a:ea typeface="Funnel Sans"/>
                <a:cs typeface="Funnel Sans"/>
              </a:rPr>
              <a:t>Préparation spécifique pour projeter les élèves dans leur projet et favoriser leur réussite</a:t>
            </a:r>
            <a:endParaRPr lang="en-US" sz="1750"/>
          </a:p>
        </p:txBody>
      </p:sp>
      <p:sp>
        <p:nvSpPr>
          <p:cNvPr id="1462847087" name="Text 9"/>
          <p:cNvSpPr/>
          <p:nvPr/>
        </p:nvSpPr>
        <p:spPr bwMode="auto">
          <a:xfrm>
            <a:off x="1698170" y="7355808"/>
            <a:ext cx="10972801" cy="612195"/>
          </a:xfrm>
          <a:prstGeom prst="rect">
            <a:avLst/>
          </a:prstGeom>
          <a:noFill/>
          <a:ln/>
        </p:spPr>
        <p:txBody>
          <a:bodyPr wrap="square" lIns="0" tIns="0" rIns="0" bIns="0" rtlCol="0" anchor="t"/>
          <a:lstStyle/>
          <a:p>
            <a:pPr>
              <a:defRPr/>
            </a:pPr>
            <a:r>
              <a:rPr lang="fr-FR" sz="1750">
                <a:latin typeface="Funnel Sans"/>
                <a:ea typeface="Funnel Sans"/>
                <a:cs typeface="Funnel Sans"/>
              </a:rPr>
              <a:t>A prévoir courant juin : pour tous les élèves, un accompagnement à Parcoursup (sur la gestion des réponses, le CAES), des ateliers pratiques sur le devenir Etudiant / Travailleur  </a:t>
            </a:r>
            <a:endParaRPr/>
          </a:p>
          <a:p>
            <a:pPr marL="285750" indent="-285750">
              <a:buFont typeface="Arial"/>
              <a:buChar char="•"/>
              <a:defRPr/>
            </a:pPr>
            <a:endParaRPr lang="fr-FR" sz="1750">
              <a:solidFill>
                <a:srgbClr val="52586B"/>
              </a:solidFill>
              <a:latin typeface="Funnel Sans"/>
              <a:ea typeface="Funnel Sans"/>
              <a:cs typeface="Funnel Sans"/>
            </a:endParaRPr>
          </a:p>
        </p:txBody>
      </p:sp>
      <p:sp>
        <p:nvSpPr>
          <p:cNvPr id="99525147" name="Text 9"/>
          <p:cNvSpPr/>
          <p:nvPr/>
        </p:nvSpPr>
        <p:spPr bwMode="auto">
          <a:xfrm>
            <a:off x="660678" y="4472466"/>
            <a:ext cx="6225179" cy="2517817"/>
          </a:xfrm>
          <a:prstGeom prst="rect">
            <a:avLst/>
          </a:prstGeom>
          <a:noFill/>
          <a:ln/>
        </p:spPr>
        <p:txBody>
          <a:bodyPr wrap="square" lIns="0" tIns="0" rIns="0" bIns="0" rtlCol="0" anchor="t"/>
          <a:lstStyle/>
          <a:p>
            <a:pPr>
              <a:defRPr/>
            </a:pPr>
            <a:r>
              <a:rPr lang="fr-FR" sz="1750">
                <a:solidFill>
                  <a:srgbClr val="52586B"/>
                </a:solidFill>
                <a:latin typeface="Funnel Sans"/>
                <a:ea typeface="Funnel Sans"/>
                <a:cs typeface="Funnel Sans"/>
              </a:rPr>
              <a:t>Séances dédiées possibles dans le cadre du Soutien au Parcours et/ou en Juin :  savoir-être professionnel, attitudes et compétences pour réussir son insertion ; compléments de formation / certifications complémentaires (SST), une sensibilisation des élèves.</a:t>
            </a:r>
            <a:endParaRPr/>
          </a:p>
          <a:p>
            <a:pPr>
              <a:defRPr/>
            </a:pPr>
            <a:endParaRPr lang="fr-FR" sz="1750">
              <a:solidFill>
                <a:srgbClr val="52586B"/>
              </a:solidFill>
              <a:latin typeface="Funnel Sans"/>
              <a:ea typeface="Funnel Sans"/>
              <a:cs typeface="Funnel Sans"/>
            </a:endParaRPr>
          </a:p>
          <a:p>
            <a:pPr>
              <a:defRPr/>
            </a:pPr>
            <a:r>
              <a:rPr lang="fr-FR" sz="1750">
                <a:solidFill>
                  <a:srgbClr val="52586B"/>
                </a:solidFill>
                <a:latin typeface="Funnel Sans"/>
                <a:ea typeface="Funnel Sans"/>
                <a:cs typeface="Funnel Sans"/>
              </a:rPr>
              <a:t>Prévoir des compétences à négocier, des grilles d'évaluation, un carnet de bord, un bilan final (oral ?). </a:t>
            </a:r>
            <a:endParaRPr/>
          </a:p>
          <a:p>
            <a:pPr>
              <a:defRPr/>
            </a:pPr>
            <a:r>
              <a:rPr lang="fr-FR" sz="1750">
                <a:solidFill>
                  <a:srgbClr val="52586B"/>
                </a:solidFill>
                <a:latin typeface="Funnel Sans"/>
                <a:ea typeface="Funnel Sans"/>
                <a:cs typeface="Funnel Sans"/>
              </a:rPr>
              <a:t> </a:t>
            </a:r>
            <a:endParaRPr/>
          </a:p>
          <a:p>
            <a:pPr>
              <a:lnSpc>
                <a:spcPts val="2850"/>
              </a:lnSpc>
              <a:defRPr/>
            </a:pPr>
            <a:r>
              <a:rPr lang="fr-FR" sz="1750">
                <a:solidFill>
                  <a:srgbClr val="52586B"/>
                </a:solidFill>
                <a:latin typeface="Funnel Sans"/>
                <a:ea typeface="Funnel Sans"/>
                <a:cs typeface="Funnel Sans"/>
              </a:rPr>
              <a:t> </a:t>
            </a:r>
            <a:endParaRPr lang="en-US" sz="1750"/>
          </a:p>
        </p:txBody>
      </p:sp>
      <p:sp>
        <p:nvSpPr>
          <p:cNvPr id="323371968" name="Text 9"/>
          <p:cNvSpPr/>
          <p:nvPr/>
        </p:nvSpPr>
        <p:spPr bwMode="auto">
          <a:xfrm>
            <a:off x="7401629" y="4531088"/>
            <a:ext cx="6607954" cy="2350543"/>
          </a:xfrm>
          <a:prstGeom prst="rect">
            <a:avLst/>
          </a:prstGeom>
          <a:noFill/>
          <a:ln/>
        </p:spPr>
        <p:txBody>
          <a:bodyPr wrap="square" lIns="0" tIns="0" rIns="0" bIns="0" rtlCol="0" anchor="t"/>
          <a:lstStyle/>
          <a:p>
            <a:pPr>
              <a:defRPr/>
            </a:pPr>
            <a:r>
              <a:rPr lang="fr-FR" sz="1750">
                <a:solidFill>
                  <a:srgbClr val="52586B"/>
                </a:solidFill>
                <a:latin typeface="Funnel Sans"/>
                <a:ea typeface="Funnel Sans"/>
                <a:cs typeface="Funnel Sans"/>
              </a:rPr>
              <a:t>Modalités diverses </a:t>
            </a:r>
            <a:r>
              <a:rPr lang="en-US" sz="1750">
                <a:solidFill>
                  <a:srgbClr val="52586B"/>
                </a:solidFill>
                <a:latin typeface="Funnel Sans"/>
                <a:ea typeface="Funnel Sans"/>
                <a:cs typeface="Funnel Sans"/>
              </a:rPr>
              <a:t>: </a:t>
            </a:r>
            <a:r>
              <a:rPr lang="fr-FR" sz="1750">
                <a:solidFill>
                  <a:srgbClr val="52586B"/>
                </a:solidFill>
                <a:latin typeface="Funnel Sans"/>
                <a:ea typeface="Funnel Sans"/>
                <a:cs typeface="Funnel Sans"/>
              </a:rPr>
              <a:t> </a:t>
            </a:r>
            <a:endParaRPr/>
          </a:p>
          <a:p>
            <a:pPr marL="285750" indent="-285750">
              <a:buFont typeface="Arial"/>
              <a:buChar char="•"/>
              <a:defRPr/>
            </a:pPr>
            <a:r>
              <a:rPr lang="fr-FR" sz="1750">
                <a:solidFill>
                  <a:srgbClr val="52586B"/>
                </a:solidFill>
                <a:latin typeface="Funnel Sans"/>
                <a:ea typeface="Funnel Sans"/>
                <a:cs typeface="Funnel Sans"/>
              </a:rPr>
              <a:t>modules regroupant des élèves d'une même classe ou de classes différentes</a:t>
            </a:r>
            <a:endParaRPr/>
          </a:p>
          <a:p>
            <a:pPr marL="285750" indent="-285750">
              <a:buFont typeface="Arial"/>
              <a:buChar char="•"/>
              <a:defRPr/>
            </a:pPr>
            <a:r>
              <a:rPr lang="fr-FR" sz="1750">
                <a:solidFill>
                  <a:srgbClr val="52586B"/>
                </a:solidFill>
                <a:latin typeface="Funnel Sans"/>
                <a:ea typeface="Funnel Sans"/>
                <a:cs typeface="Funnel Sans"/>
              </a:rPr>
              <a:t>groupes de taille variable</a:t>
            </a:r>
            <a:endParaRPr/>
          </a:p>
          <a:p>
            <a:pPr marL="285750" indent="-285750">
              <a:buFont typeface="Arial"/>
              <a:buChar char="•"/>
              <a:defRPr/>
            </a:pPr>
            <a:r>
              <a:rPr lang="fr-FR" sz="1750">
                <a:solidFill>
                  <a:srgbClr val="52586B"/>
                </a:solidFill>
                <a:latin typeface="Funnel Sans"/>
                <a:ea typeface="Funnel Sans"/>
                <a:cs typeface="Funnel Sans"/>
              </a:rPr>
              <a:t>Travail en mode projet, co-intervention…</a:t>
            </a:r>
            <a:endParaRPr/>
          </a:p>
          <a:p>
            <a:pPr marL="285750" indent="-285750">
              <a:buFont typeface="Arial"/>
              <a:buChar char="•"/>
              <a:defRPr/>
            </a:pPr>
            <a:r>
              <a:rPr lang="fr-FR" sz="1750">
                <a:solidFill>
                  <a:srgbClr val="52586B"/>
                </a:solidFill>
                <a:latin typeface="Funnel Sans"/>
                <a:ea typeface="Funnel Sans"/>
                <a:cs typeface="Funnel Sans"/>
              </a:rPr>
              <a:t>activités de tutorat ou de mentorat</a:t>
            </a:r>
            <a:endParaRPr/>
          </a:p>
          <a:p>
            <a:pPr marL="285750" indent="-285750">
              <a:buFont typeface="Arial"/>
              <a:buChar char="•"/>
              <a:defRPr/>
            </a:pPr>
            <a:r>
              <a:rPr lang="fr-FR" sz="1750">
                <a:solidFill>
                  <a:srgbClr val="52586B"/>
                </a:solidFill>
                <a:latin typeface="Funnel Sans"/>
                <a:ea typeface="Funnel Sans"/>
                <a:cs typeface="Funnel Sans"/>
              </a:rPr>
              <a:t>Immersion possible en entreprise, en établissement ou CFA *</a:t>
            </a:r>
            <a:endParaRPr/>
          </a:p>
          <a:p>
            <a:pPr marL="285750" indent="-285750">
              <a:buFont typeface="Arial"/>
              <a:buChar char="•"/>
              <a:defRPr/>
            </a:pPr>
            <a:r>
              <a:rPr lang="fr-FR" sz="1750">
                <a:solidFill>
                  <a:srgbClr val="52586B"/>
                </a:solidFill>
                <a:latin typeface="Funnel Sans"/>
                <a:ea typeface="Funnel Sans"/>
                <a:cs typeface="Funnel Sans"/>
              </a:rPr>
              <a:t>Echanges avec des étudiants/enseignants de BTS</a:t>
            </a:r>
            <a:endParaRPr/>
          </a:p>
          <a:p>
            <a:pPr>
              <a:lnSpc>
                <a:spcPts val="2850"/>
              </a:lnSpc>
              <a:defRPr/>
            </a:pPr>
            <a:r>
              <a:rPr lang="fr-FR" sz="1750">
                <a:solidFill>
                  <a:srgbClr val="52586B"/>
                </a:solidFill>
                <a:latin typeface="Funnel Sans"/>
                <a:ea typeface="Funnel Sans"/>
                <a:cs typeface="Funnel Sans"/>
              </a:rPr>
              <a:t> </a:t>
            </a:r>
            <a:endParaRPr lang="en-US" sz="1750"/>
          </a:p>
        </p:txBody>
      </p:sp>
      <p:sp>
        <p:nvSpPr>
          <p:cNvPr id="611947422" name="Shape 2"/>
          <p:cNvSpPr/>
          <p:nvPr/>
        </p:nvSpPr>
        <p:spPr bwMode="auto">
          <a:xfrm>
            <a:off x="1486263" y="7251404"/>
            <a:ext cx="11184709" cy="821005"/>
          </a:xfrm>
          <a:prstGeom prst="roundRect">
            <a:avLst>
              <a:gd name="adj" fmla="val 8416"/>
            </a:avLst>
          </a:prstGeom>
          <a:noFill/>
          <a:ln w="30480">
            <a:solidFill>
              <a:srgbClr val="C8CACF"/>
            </a:solidFill>
            <a:prstDash val="solid"/>
          </a:ln>
        </p:spPr>
        <p:txBody>
          <a:bodyPr/>
          <a:lstStyle/>
          <a:p>
            <a:pPr>
              <a:defRPr/>
            </a:pPr>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7712131" name="Text 0"/>
          <p:cNvSpPr/>
          <p:nvPr/>
        </p:nvSpPr>
        <p:spPr bwMode="auto">
          <a:xfrm>
            <a:off x="2860443" y="472353"/>
            <a:ext cx="9955960" cy="487917"/>
          </a:xfrm>
          <a:prstGeom prst="rect">
            <a:avLst/>
          </a:prstGeom>
          <a:noFill/>
          <a:ln/>
        </p:spPr>
        <p:txBody>
          <a:bodyPr wrap="square" lIns="0" tIns="0" rIns="0" bIns="0" rtlCol="0" anchor="t"/>
          <a:lstStyle/>
          <a:p>
            <a:pPr marL="0" indent="0" algn="ctr">
              <a:lnSpc>
                <a:spcPts val="3800"/>
              </a:lnSpc>
              <a:buNone/>
              <a:defRPr/>
            </a:pPr>
            <a:r>
              <a:rPr lang="en-US" sz="3600" b="1" dirty="0">
                <a:solidFill>
                  <a:schemeClr val="tx2"/>
                </a:solidFill>
                <a:latin typeface="Marianne"/>
                <a:ea typeface="Inter Bold"/>
                <a:cs typeface="Inter Bold"/>
              </a:rPr>
              <a:t>Du </a:t>
            </a:r>
            <a:r>
              <a:rPr lang="en-US" sz="3600" b="1" dirty="0" err="1">
                <a:solidFill>
                  <a:schemeClr val="tx2"/>
                </a:solidFill>
                <a:latin typeface="Marianne"/>
                <a:ea typeface="Inter Bold"/>
                <a:cs typeface="Inter Bold"/>
              </a:rPr>
              <a:t>Soutien</a:t>
            </a:r>
            <a:r>
              <a:rPr lang="en-US" sz="3600" b="1" dirty="0">
                <a:solidFill>
                  <a:schemeClr val="tx2"/>
                </a:solidFill>
                <a:latin typeface="Marianne"/>
                <a:ea typeface="Inter Bold"/>
                <a:cs typeface="Inter Bold"/>
              </a:rPr>
              <a:t> au Parcours</a:t>
            </a:r>
            <a:endParaRPr sz="3600" b="1" dirty="0">
              <a:solidFill>
                <a:schemeClr val="tx2"/>
              </a:solidFill>
              <a:latin typeface="Marianne"/>
              <a:ea typeface="Inter Bold"/>
              <a:cs typeface="Inter Bold"/>
            </a:endParaRPr>
          </a:p>
          <a:p>
            <a:pPr marL="0" indent="0" algn="ctr">
              <a:lnSpc>
                <a:spcPts val="3800"/>
              </a:lnSpc>
              <a:buNone/>
              <a:defRPr/>
            </a:pPr>
            <a:r>
              <a:rPr lang="en-US" sz="3600" b="1" dirty="0">
                <a:solidFill>
                  <a:schemeClr val="tx2"/>
                </a:solidFill>
                <a:latin typeface="Marianne"/>
                <a:ea typeface="Inter Bold"/>
                <a:cs typeface="Inter Bold"/>
              </a:rPr>
              <a:t>au Parcours Personnalisé</a:t>
            </a:r>
            <a:endParaRPr lang="en-US" sz="4400" dirty="0">
              <a:solidFill>
                <a:schemeClr val="tx2"/>
              </a:solidFill>
              <a:latin typeface="Marianne"/>
            </a:endParaRPr>
          </a:p>
        </p:txBody>
      </p:sp>
      <p:sp>
        <p:nvSpPr>
          <p:cNvPr id="334312519" name="Text 1"/>
          <p:cNvSpPr/>
          <p:nvPr/>
        </p:nvSpPr>
        <p:spPr bwMode="auto">
          <a:xfrm>
            <a:off x="675679" y="2055064"/>
            <a:ext cx="13263801" cy="624840"/>
          </a:xfrm>
          <a:prstGeom prst="rect">
            <a:avLst/>
          </a:prstGeom>
          <a:noFill/>
          <a:ln/>
        </p:spPr>
        <p:txBody>
          <a:bodyPr wrap="square" lIns="0" tIns="0" rIns="0" bIns="0" rtlCol="0" anchor="t"/>
          <a:lstStyle/>
          <a:p>
            <a:pPr marL="0" indent="0" algn="l">
              <a:lnSpc>
                <a:spcPts val="2450"/>
              </a:lnSpc>
              <a:buNone/>
              <a:defRPr/>
            </a:pPr>
            <a:r>
              <a:rPr lang="fr-FR" sz="1600" dirty="0">
                <a:solidFill>
                  <a:srgbClr val="272525"/>
                </a:solidFill>
                <a:latin typeface="Inter"/>
                <a:ea typeface="Inter"/>
                <a:cs typeface="Inter"/>
              </a:rPr>
              <a:t>En amont du Parcours Personnalisé, dans le cadre du Soutien au Parcours</a:t>
            </a:r>
            <a:r>
              <a:rPr lang="en-US" sz="1600" dirty="0">
                <a:solidFill>
                  <a:srgbClr val="272525"/>
                </a:solidFill>
                <a:latin typeface="Inter"/>
                <a:ea typeface="Inter"/>
                <a:cs typeface="Inter"/>
              </a:rPr>
              <a:t>, proposer des </a:t>
            </a:r>
            <a:r>
              <a:rPr lang="en-US" sz="1600" dirty="0" err="1">
                <a:solidFill>
                  <a:srgbClr val="272525"/>
                </a:solidFill>
                <a:latin typeface="Inter"/>
                <a:ea typeface="Inter"/>
                <a:cs typeface="Inter"/>
              </a:rPr>
              <a:t>modalités</a:t>
            </a:r>
            <a:r>
              <a:rPr lang="en-US" sz="1600" dirty="0">
                <a:solidFill>
                  <a:srgbClr val="272525"/>
                </a:solidFill>
                <a:latin typeface="Inter"/>
                <a:ea typeface="Inter"/>
                <a:cs typeface="Inter"/>
              </a:rPr>
              <a:t> de travail </a:t>
            </a:r>
            <a:r>
              <a:rPr lang="en-US" sz="1600" dirty="0" err="1">
                <a:solidFill>
                  <a:srgbClr val="272525"/>
                </a:solidFill>
                <a:latin typeface="Inter"/>
                <a:ea typeface="Inter"/>
                <a:cs typeface="Inter"/>
              </a:rPr>
              <a:t>en</a:t>
            </a:r>
            <a:r>
              <a:rPr lang="en-US" sz="1600" dirty="0">
                <a:solidFill>
                  <a:srgbClr val="272525"/>
                </a:solidFill>
                <a:latin typeface="Inter"/>
                <a:ea typeface="Inter"/>
                <a:cs typeface="Inter"/>
              </a:rPr>
              <a:t> </a:t>
            </a:r>
            <a:r>
              <a:rPr lang="en-US" sz="1600" dirty="0" err="1">
                <a:solidFill>
                  <a:srgbClr val="272525"/>
                </a:solidFill>
                <a:latin typeface="Inter"/>
                <a:ea typeface="Inter"/>
                <a:cs typeface="Inter"/>
              </a:rPr>
              <a:t>groupe</a:t>
            </a:r>
            <a:r>
              <a:rPr lang="en-US" sz="1600" dirty="0">
                <a:solidFill>
                  <a:srgbClr val="272525"/>
                </a:solidFill>
                <a:latin typeface="Inter"/>
                <a:ea typeface="Inter"/>
                <a:cs typeface="Inter"/>
              </a:rPr>
              <a:t> (</a:t>
            </a:r>
            <a:r>
              <a:rPr lang="en-US" sz="1600" dirty="0" err="1">
                <a:solidFill>
                  <a:srgbClr val="272525"/>
                </a:solidFill>
                <a:latin typeface="Inter"/>
                <a:ea typeface="Inter"/>
                <a:cs typeface="Inter"/>
              </a:rPr>
              <a:t>Poursuite</a:t>
            </a:r>
            <a:r>
              <a:rPr lang="en-US" sz="1600" dirty="0">
                <a:solidFill>
                  <a:srgbClr val="272525"/>
                </a:solidFill>
                <a:latin typeface="Inter"/>
                <a:ea typeface="Inter"/>
                <a:cs typeface="Inter"/>
              </a:rPr>
              <a:t> </a:t>
            </a:r>
            <a:r>
              <a:rPr lang="en-US" sz="1600" dirty="0" err="1">
                <a:solidFill>
                  <a:srgbClr val="272525"/>
                </a:solidFill>
                <a:latin typeface="Inter"/>
                <a:ea typeface="Inter"/>
                <a:cs typeface="Inter"/>
              </a:rPr>
              <a:t>d'études</a:t>
            </a:r>
            <a:r>
              <a:rPr lang="en-US" sz="1600" dirty="0">
                <a:solidFill>
                  <a:srgbClr val="272525"/>
                </a:solidFill>
                <a:latin typeface="Inter"/>
                <a:ea typeface="Inter"/>
                <a:cs typeface="Inter"/>
              </a:rPr>
              <a:t>/ Insertion Pro) pour </a:t>
            </a:r>
            <a:r>
              <a:rPr lang="en-US" sz="1600" dirty="0" err="1">
                <a:solidFill>
                  <a:srgbClr val="272525"/>
                </a:solidFill>
                <a:latin typeface="Inter"/>
                <a:ea typeface="Inter"/>
                <a:cs typeface="Inter"/>
              </a:rPr>
              <a:t>personnaliser</a:t>
            </a:r>
            <a:r>
              <a:rPr lang="en-US" sz="1600" dirty="0">
                <a:solidFill>
                  <a:srgbClr val="272525"/>
                </a:solidFill>
                <a:latin typeface="Inter"/>
                <a:ea typeface="Inter"/>
                <a:cs typeface="Inter"/>
              </a:rPr>
              <a:t> les apports et les travaux </a:t>
            </a:r>
            <a:r>
              <a:rPr lang="en-US" sz="1600" dirty="0" err="1">
                <a:solidFill>
                  <a:srgbClr val="272525"/>
                </a:solidFill>
                <a:latin typeface="Inter"/>
                <a:ea typeface="Inter"/>
                <a:cs typeface="Inter"/>
              </a:rPr>
              <a:t>selon</a:t>
            </a:r>
            <a:r>
              <a:rPr lang="en-US" sz="1600" dirty="0">
                <a:solidFill>
                  <a:srgbClr val="272525"/>
                </a:solidFill>
                <a:latin typeface="Inter"/>
                <a:ea typeface="Inter"/>
                <a:cs typeface="Inter"/>
              </a:rPr>
              <a:t> le Parcours Personnalisé </a:t>
            </a:r>
            <a:r>
              <a:rPr lang="en-US" sz="1600" dirty="0" err="1">
                <a:solidFill>
                  <a:srgbClr val="272525"/>
                </a:solidFill>
                <a:latin typeface="Inter"/>
                <a:ea typeface="Inter"/>
                <a:cs typeface="Inter"/>
              </a:rPr>
              <a:t>envisagé</a:t>
            </a:r>
            <a:endParaRPr lang="en-US" sz="1600" dirty="0"/>
          </a:p>
        </p:txBody>
      </p:sp>
      <p:sp>
        <p:nvSpPr>
          <p:cNvPr id="7099552" name="Shape 2"/>
          <p:cNvSpPr/>
          <p:nvPr/>
        </p:nvSpPr>
        <p:spPr bwMode="auto">
          <a:xfrm>
            <a:off x="683299" y="2921466"/>
            <a:ext cx="13263801" cy="4633198"/>
          </a:xfrm>
          <a:prstGeom prst="roundRect">
            <a:avLst>
              <a:gd name="adj" fmla="val 1770"/>
            </a:avLst>
          </a:prstGeom>
          <a:noFill/>
          <a:ln w="7620">
            <a:solidFill>
              <a:srgbClr val="000000">
                <a:alpha val="7999"/>
              </a:srgbClr>
            </a:solidFill>
            <a:prstDash val="solid"/>
          </a:ln>
        </p:spPr>
        <p:txBody>
          <a:bodyPr/>
          <a:lstStyle/>
          <a:p>
            <a:pPr>
              <a:defRPr/>
            </a:pPr>
            <a:endParaRPr lang="fr-FR"/>
          </a:p>
        </p:txBody>
      </p:sp>
      <p:sp>
        <p:nvSpPr>
          <p:cNvPr id="1338209116" name="Shape 3"/>
          <p:cNvSpPr/>
          <p:nvPr/>
        </p:nvSpPr>
        <p:spPr bwMode="auto">
          <a:xfrm>
            <a:off x="690918" y="2929086"/>
            <a:ext cx="13248561" cy="639842"/>
          </a:xfrm>
          <a:prstGeom prst="rect">
            <a:avLst/>
          </a:prstGeom>
          <a:solidFill>
            <a:srgbClr val="FFFFFF">
              <a:alpha val="3999"/>
            </a:srgbClr>
          </a:solidFill>
          <a:ln/>
        </p:spPr>
        <p:txBody>
          <a:bodyPr/>
          <a:lstStyle/>
          <a:p>
            <a:pPr>
              <a:defRPr/>
            </a:pPr>
            <a:endParaRPr lang="fr-FR"/>
          </a:p>
        </p:txBody>
      </p:sp>
      <p:sp>
        <p:nvSpPr>
          <p:cNvPr id="1121835118" name="Text 4"/>
          <p:cNvSpPr/>
          <p:nvPr/>
        </p:nvSpPr>
        <p:spPr bwMode="auto">
          <a:xfrm>
            <a:off x="886062" y="3053745"/>
            <a:ext cx="6230183" cy="390525"/>
          </a:xfrm>
          <a:prstGeom prst="rect">
            <a:avLst/>
          </a:prstGeom>
          <a:noFill/>
          <a:ln/>
        </p:spPr>
        <p:txBody>
          <a:bodyPr wrap="none" lIns="0" tIns="0" rIns="0" bIns="0" rtlCol="0" anchor="t"/>
          <a:lstStyle/>
          <a:p>
            <a:pPr marL="0" indent="0" algn="ctr">
              <a:lnSpc>
                <a:spcPts val="3049"/>
              </a:lnSpc>
              <a:buNone/>
              <a:defRPr/>
            </a:pPr>
            <a:r>
              <a:rPr lang="en-US" sz="1900" b="1">
                <a:solidFill>
                  <a:srgbClr val="272525"/>
                </a:solidFill>
                <a:latin typeface="Inter"/>
                <a:ea typeface="Inter"/>
                <a:cs typeface="Inter"/>
              </a:rPr>
              <a:t>Poursuite d'études</a:t>
            </a:r>
            <a:endParaRPr lang="en-US" sz="1900"/>
          </a:p>
        </p:txBody>
      </p:sp>
      <p:sp>
        <p:nvSpPr>
          <p:cNvPr id="470552173" name="Text 5"/>
          <p:cNvSpPr/>
          <p:nvPr/>
        </p:nvSpPr>
        <p:spPr bwMode="auto">
          <a:xfrm>
            <a:off x="7514152" y="3053745"/>
            <a:ext cx="6230183" cy="390525"/>
          </a:xfrm>
          <a:prstGeom prst="rect">
            <a:avLst/>
          </a:prstGeom>
          <a:noFill/>
          <a:ln/>
        </p:spPr>
        <p:txBody>
          <a:bodyPr wrap="none" lIns="0" tIns="0" rIns="0" bIns="0" rtlCol="0" anchor="t"/>
          <a:lstStyle/>
          <a:p>
            <a:pPr marL="0" indent="0" algn="ctr">
              <a:lnSpc>
                <a:spcPts val="3049"/>
              </a:lnSpc>
              <a:buNone/>
              <a:defRPr/>
            </a:pPr>
            <a:r>
              <a:rPr lang="en-US" sz="1900" b="1">
                <a:solidFill>
                  <a:srgbClr val="272525"/>
                </a:solidFill>
                <a:latin typeface="Inter"/>
                <a:ea typeface="Inter"/>
                <a:cs typeface="Inter"/>
              </a:rPr>
              <a:t>Insertion Professionnelle</a:t>
            </a:r>
            <a:endParaRPr lang="en-US" sz="1900"/>
          </a:p>
        </p:txBody>
      </p:sp>
      <p:sp>
        <p:nvSpPr>
          <p:cNvPr id="504585406" name="Shape 6"/>
          <p:cNvSpPr/>
          <p:nvPr/>
        </p:nvSpPr>
        <p:spPr bwMode="auto">
          <a:xfrm>
            <a:off x="690918" y="3568928"/>
            <a:ext cx="13248561" cy="3651412"/>
          </a:xfrm>
          <a:prstGeom prst="rect">
            <a:avLst/>
          </a:prstGeom>
          <a:solidFill>
            <a:srgbClr val="000000">
              <a:alpha val="3999"/>
            </a:srgbClr>
          </a:solidFill>
          <a:ln/>
        </p:spPr>
        <p:txBody>
          <a:bodyPr/>
          <a:lstStyle/>
          <a:p>
            <a:pPr>
              <a:defRPr/>
            </a:pPr>
            <a:endParaRPr lang="fr-FR"/>
          </a:p>
        </p:txBody>
      </p:sp>
      <p:sp>
        <p:nvSpPr>
          <p:cNvPr id="1699712183" name="Text 7"/>
          <p:cNvSpPr/>
          <p:nvPr/>
        </p:nvSpPr>
        <p:spPr bwMode="auto">
          <a:xfrm>
            <a:off x="886062" y="3693586"/>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Simulateur Parcoursup et ajustement des vœux</a:t>
            </a:r>
            <a:endParaRPr lang="en-US" sz="1500"/>
          </a:p>
        </p:txBody>
      </p:sp>
      <p:sp>
        <p:nvSpPr>
          <p:cNvPr id="1178373875" name="Text 8"/>
          <p:cNvSpPr/>
          <p:nvPr/>
        </p:nvSpPr>
        <p:spPr bwMode="auto">
          <a:xfrm>
            <a:off x="886062" y="4064466"/>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Synergie avec des STS (visite, projet, immersion…)</a:t>
            </a:r>
            <a:endParaRPr lang="en-US" sz="1500"/>
          </a:p>
        </p:txBody>
      </p:sp>
      <p:sp>
        <p:nvSpPr>
          <p:cNvPr id="1230531779" name="Text 9"/>
          <p:cNvSpPr/>
          <p:nvPr/>
        </p:nvSpPr>
        <p:spPr bwMode="auto">
          <a:xfrm>
            <a:off x="886062" y="4435346"/>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Mentorat</a:t>
            </a:r>
            <a:endParaRPr lang="en-US" sz="1500"/>
          </a:p>
        </p:txBody>
      </p:sp>
      <p:sp>
        <p:nvSpPr>
          <p:cNvPr id="955748689" name="Text 10"/>
          <p:cNvSpPr/>
          <p:nvPr/>
        </p:nvSpPr>
        <p:spPr bwMode="auto">
          <a:xfrm>
            <a:off x="886062" y="4806225"/>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dirty="0" err="1">
                <a:solidFill>
                  <a:srgbClr val="272525"/>
                </a:solidFill>
                <a:latin typeface="Inter"/>
                <a:ea typeface="Inter"/>
                <a:cs typeface="Inter"/>
              </a:rPr>
              <a:t>Découverte</a:t>
            </a:r>
            <a:r>
              <a:rPr lang="en-US" sz="1500" dirty="0">
                <a:solidFill>
                  <a:srgbClr val="272525"/>
                </a:solidFill>
                <a:latin typeface="Inter"/>
                <a:ea typeface="Inter"/>
                <a:cs typeface="Inter"/>
              </a:rPr>
              <a:t> du Parcours Personnalisé (</a:t>
            </a:r>
            <a:r>
              <a:rPr lang="en-US" sz="1500" dirty="0" err="1">
                <a:solidFill>
                  <a:srgbClr val="272525"/>
                </a:solidFill>
                <a:latin typeface="Inter"/>
                <a:ea typeface="Inter"/>
                <a:cs typeface="Inter"/>
              </a:rPr>
              <a:t>contenu</a:t>
            </a:r>
            <a:r>
              <a:rPr lang="en-US" sz="1500" dirty="0">
                <a:solidFill>
                  <a:srgbClr val="272525"/>
                </a:solidFill>
                <a:latin typeface="Inter"/>
                <a:ea typeface="Inter"/>
                <a:cs typeface="Inter"/>
              </a:rPr>
              <a:t>, </a:t>
            </a:r>
            <a:r>
              <a:rPr lang="en-US" sz="1500" dirty="0" err="1">
                <a:solidFill>
                  <a:srgbClr val="272525"/>
                </a:solidFill>
                <a:latin typeface="Inter"/>
                <a:ea typeface="Inter"/>
                <a:cs typeface="Inter"/>
              </a:rPr>
              <a:t>modalités</a:t>
            </a:r>
            <a:r>
              <a:rPr lang="en-US" sz="1500" dirty="0">
                <a:solidFill>
                  <a:srgbClr val="272525"/>
                </a:solidFill>
                <a:latin typeface="Inter"/>
                <a:ea typeface="Inter"/>
                <a:cs typeface="Inter"/>
              </a:rPr>
              <a:t>)</a:t>
            </a:r>
            <a:endParaRPr lang="en-US" sz="1500" dirty="0"/>
          </a:p>
        </p:txBody>
      </p:sp>
      <p:sp>
        <p:nvSpPr>
          <p:cNvPr id="609177389" name="Text 11"/>
          <p:cNvSpPr/>
          <p:nvPr/>
        </p:nvSpPr>
        <p:spPr bwMode="auto">
          <a:xfrm>
            <a:off x="886062" y="5177105"/>
            <a:ext cx="6230183" cy="624840"/>
          </a:xfrm>
          <a:prstGeom prst="rect">
            <a:avLst/>
          </a:prstGeom>
          <a:noFill/>
          <a:ln/>
        </p:spPr>
        <p:txBody>
          <a:bodyPr wrap="squar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Renforcement méthodologique intégrant le développement des CPS</a:t>
            </a:r>
            <a:endParaRPr lang="en-US" sz="1500"/>
          </a:p>
        </p:txBody>
      </p:sp>
      <p:sp>
        <p:nvSpPr>
          <p:cNvPr id="946446217" name="Text 12"/>
          <p:cNvSpPr/>
          <p:nvPr/>
        </p:nvSpPr>
        <p:spPr bwMode="auto">
          <a:xfrm>
            <a:off x="893682" y="5611683"/>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Démarches administratives vie étudiante…</a:t>
            </a:r>
            <a:endParaRPr lang="en-US" sz="1500"/>
          </a:p>
        </p:txBody>
      </p:sp>
      <p:sp>
        <p:nvSpPr>
          <p:cNvPr id="1470406414" name="Text 13"/>
          <p:cNvSpPr/>
          <p:nvPr/>
        </p:nvSpPr>
        <p:spPr bwMode="auto">
          <a:xfrm>
            <a:off x="7514152" y="3693586"/>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Accompagnement à la recherche du stage</a:t>
            </a:r>
            <a:endParaRPr lang="en-US" sz="1500"/>
          </a:p>
        </p:txBody>
      </p:sp>
      <p:sp>
        <p:nvSpPr>
          <p:cNvPr id="1756274499" name="Text 14"/>
          <p:cNvSpPr/>
          <p:nvPr/>
        </p:nvSpPr>
        <p:spPr bwMode="auto">
          <a:xfrm>
            <a:off x="7514152" y="4064466"/>
            <a:ext cx="6230183" cy="624840"/>
          </a:xfrm>
          <a:prstGeom prst="rect">
            <a:avLst/>
          </a:prstGeom>
          <a:noFill/>
          <a:ln/>
        </p:spPr>
        <p:txBody>
          <a:bodyPr wrap="squar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Définition des compétences à développer pour ce stage</a:t>
            </a:r>
            <a:endParaRPr lang="en-US" sz="1500"/>
          </a:p>
        </p:txBody>
      </p:sp>
      <p:sp>
        <p:nvSpPr>
          <p:cNvPr id="2121138879" name="Text 15"/>
          <p:cNvSpPr/>
          <p:nvPr/>
        </p:nvSpPr>
        <p:spPr bwMode="auto">
          <a:xfrm>
            <a:off x="7514152" y="4451921"/>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dirty="0" err="1">
                <a:solidFill>
                  <a:srgbClr val="272525"/>
                </a:solidFill>
                <a:latin typeface="Inter"/>
                <a:ea typeface="Inter"/>
                <a:cs typeface="Inter"/>
              </a:rPr>
              <a:t>Préparation</a:t>
            </a:r>
            <a:r>
              <a:rPr lang="en-US" sz="1500" dirty="0">
                <a:solidFill>
                  <a:srgbClr val="272525"/>
                </a:solidFill>
                <a:latin typeface="Inter"/>
                <a:ea typeface="Inter"/>
                <a:cs typeface="Inter"/>
              </a:rPr>
              <a:t> à </a:t>
            </a:r>
            <a:r>
              <a:rPr lang="en-US" sz="1500" dirty="0" err="1">
                <a:solidFill>
                  <a:srgbClr val="272525"/>
                </a:solidFill>
                <a:latin typeface="Inter"/>
                <a:ea typeface="Inter"/>
                <a:cs typeface="Inter"/>
              </a:rPr>
              <a:t>l'oral</a:t>
            </a:r>
            <a:r>
              <a:rPr lang="en-US" sz="1500" dirty="0">
                <a:solidFill>
                  <a:srgbClr val="272525"/>
                </a:solidFill>
                <a:latin typeface="Inter"/>
                <a:ea typeface="Inter"/>
                <a:cs typeface="Inter"/>
              </a:rPr>
              <a:t> de fin de Parcours Personnalisé</a:t>
            </a:r>
            <a:endParaRPr lang="en-US" sz="1500" dirty="0"/>
          </a:p>
        </p:txBody>
      </p:sp>
      <p:sp>
        <p:nvSpPr>
          <p:cNvPr id="2109905413" name="Text 16"/>
          <p:cNvSpPr/>
          <p:nvPr/>
        </p:nvSpPr>
        <p:spPr bwMode="auto">
          <a:xfrm>
            <a:off x="7514152" y="5118645"/>
            <a:ext cx="6230183" cy="937260"/>
          </a:xfrm>
          <a:prstGeom prst="rect">
            <a:avLst/>
          </a:prstGeom>
          <a:noFill/>
          <a:ln/>
        </p:spPr>
        <p:txBody>
          <a:bodyPr wrap="squar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Sensibilisation aux leviers en faveur de leur mobilité et de leur évolution professionnelle (apprentissage, VAE, bilan de compétences, le compte personnel de formation…)</a:t>
            </a:r>
            <a:endParaRPr lang="en-US" sz="1500"/>
          </a:p>
        </p:txBody>
      </p:sp>
      <p:sp>
        <p:nvSpPr>
          <p:cNvPr id="1929692436" name="Text 17"/>
          <p:cNvSpPr/>
          <p:nvPr/>
        </p:nvSpPr>
        <p:spPr bwMode="auto">
          <a:xfrm>
            <a:off x="7514152" y="6114365"/>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Mise en lien avec les missions locales et France Travail</a:t>
            </a:r>
            <a:endParaRPr lang="en-US" sz="1500"/>
          </a:p>
        </p:txBody>
      </p:sp>
      <p:sp>
        <p:nvSpPr>
          <p:cNvPr id="243663632" name="Text 18"/>
          <p:cNvSpPr/>
          <p:nvPr/>
        </p:nvSpPr>
        <p:spPr bwMode="auto">
          <a:xfrm>
            <a:off x="7514152" y="6485245"/>
            <a:ext cx="6230183" cy="624840"/>
          </a:xfrm>
          <a:prstGeom prst="rect">
            <a:avLst/>
          </a:prstGeom>
          <a:noFill/>
          <a:ln/>
        </p:spPr>
        <p:txBody>
          <a:bodyPr wrap="squar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Accompagnement à la recherche d'emplois sur les réseaux professionnels</a:t>
            </a:r>
            <a:endParaRPr lang="en-US" sz="1500"/>
          </a:p>
        </p:txBody>
      </p:sp>
      <p:sp>
        <p:nvSpPr>
          <p:cNvPr id="1939420895" name="Text 19"/>
          <p:cNvSpPr/>
          <p:nvPr/>
        </p:nvSpPr>
        <p:spPr bwMode="auto">
          <a:xfrm>
            <a:off x="7506532" y="4809954"/>
            <a:ext cx="6230183" cy="312420"/>
          </a:xfrm>
          <a:prstGeom prst="rect">
            <a:avLst/>
          </a:prstGeom>
          <a:noFill/>
          <a:ln/>
        </p:spPr>
        <p:txBody>
          <a:bodyPr wrap="none" lIns="0" tIns="0" rIns="0" bIns="0" rtlCol="0" anchor="t"/>
          <a:lstStyle/>
          <a:p>
            <a:pPr marL="342900" indent="-342900" algn="l">
              <a:lnSpc>
                <a:spcPts val="2450"/>
              </a:lnSpc>
              <a:buSzPct val="100000"/>
              <a:buChar char="•"/>
              <a:defRPr/>
            </a:pPr>
            <a:r>
              <a:rPr lang="en-US" sz="1500">
                <a:solidFill>
                  <a:srgbClr val="272525"/>
                </a:solidFill>
                <a:latin typeface="Inter"/>
                <a:ea typeface="Inter"/>
                <a:cs typeface="Inter"/>
              </a:rPr>
              <a:t>Présentation des différents contrats de travail (droit du travail)</a:t>
            </a:r>
            <a:endParaRPr lang="en-US" sz="1500"/>
          </a:p>
        </p:txBody>
      </p:sp>
      <p:sp>
        <p:nvSpPr>
          <p:cNvPr id="1778446084" name="Text 1"/>
          <p:cNvSpPr/>
          <p:nvPr/>
        </p:nvSpPr>
        <p:spPr bwMode="auto">
          <a:xfrm>
            <a:off x="5411732" y="7410540"/>
            <a:ext cx="3981577" cy="346705"/>
          </a:xfrm>
          <a:prstGeom prst="rect">
            <a:avLst/>
          </a:prstGeom>
          <a:noFill/>
          <a:ln/>
        </p:spPr>
        <p:txBody>
          <a:bodyPr wrap="square" lIns="0" tIns="0" rIns="0" bIns="0" rtlCol="0" anchor="t"/>
          <a:lstStyle/>
          <a:p>
            <a:pPr marL="0" indent="0" algn="ctr">
              <a:lnSpc>
                <a:spcPts val="2450"/>
              </a:lnSpc>
              <a:buNone/>
              <a:defRPr/>
            </a:pPr>
            <a:r>
              <a:rPr lang="en-US" b="1" dirty="0">
                <a:solidFill>
                  <a:schemeClr val="accent5">
                    <a:lumMod val="75000"/>
                  </a:schemeClr>
                </a:solidFill>
                <a:latin typeface="Inter"/>
                <a:ea typeface="Inter"/>
              </a:rPr>
              <a:t>Parcours Personnalisé de </a:t>
            </a:r>
            <a:r>
              <a:rPr lang="en-US" b="1" dirty="0" err="1">
                <a:solidFill>
                  <a:schemeClr val="accent5">
                    <a:lumMod val="75000"/>
                  </a:schemeClr>
                </a:solidFill>
                <a:latin typeface="Inter"/>
                <a:ea typeface="Inter"/>
              </a:rPr>
              <a:t>Terminale</a:t>
            </a:r>
            <a:r>
              <a:rPr lang="en-US" b="1" dirty="0">
                <a:solidFill>
                  <a:schemeClr val="accent5">
                    <a:lumMod val="75000"/>
                  </a:schemeClr>
                </a:solidFill>
                <a:latin typeface="Inter"/>
                <a:ea typeface="Inter"/>
              </a:rPr>
              <a:t> </a:t>
            </a:r>
            <a:endParaRPr dirty="0"/>
          </a:p>
          <a:p>
            <a:pPr marL="0" indent="0" algn="ctr">
              <a:lnSpc>
                <a:spcPts val="2450"/>
              </a:lnSpc>
              <a:buNone/>
              <a:defRPr/>
            </a:pPr>
            <a:r>
              <a:rPr lang="en-US" b="1" dirty="0">
                <a:solidFill>
                  <a:schemeClr val="accent5">
                    <a:lumMod val="75000"/>
                  </a:schemeClr>
                </a:solidFill>
                <a:latin typeface="Inter"/>
                <a:ea typeface="Inter"/>
              </a:rPr>
              <a:t>de </a:t>
            </a:r>
            <a:r>
              <a:rPr lang="en-US" b="1" dirty="0" err="1">
                <a:solidFill>
                  <a:schemeClr val="accent5">
                    <a:lumMod val="75000"/>
                  </a:schemeClr>
                </a:solidFill>
                <a:latin typeface="Inter"/>
                <a:ea typeface="Inter"/>
              </a:rPr>
              <a:t>juin</a:t>
            </a:r>
            <a:r>
              <a:rPr lang="en-US" b="1" dirty="0">
                <a:solidFill>
                  <a:schemeClr val="accent5">
                    <a:lumMod val="75000"/>
                  </a:schemeClr>
                </a:solidFill>
                <a:latin typeface="Inter"/>
                <a:ea typeface="Inter"/>
              </a:rPr>
              <a:t> 2026</a:t>
            </a:r>
            <a:endParaRPr lang="en-US" b="1" dirty="0">
              <a:solidFill>
                <a:schemeClr val="accent5">
                  <a:lumMod val="75000"/>
                </a:schemeClr>
              </a:solidFill>
            </a:endParaRPr>
          </a:p>
        </p:txBody>
      </p:sp>
      <p:sp>
        <p:nvSpPr>
          <p:cNvPr id="1726779572" name="Text 14"/>
          <p:cNvSpPr/>
          <p:nvPr/>
        </p:nvSpPr>
        <p:spPr bwMode="auto">
          <a:xfrm rot="21175353">
            <a:off x="6276367" y="2882160"/>
            <a:ext cx="2252305" cy="281583"/>
          </a:xfrm>
          <a:prstGeom prst="rect">
            <a:avLst/>
          </a:prstGeom>
          <a:noFill/>
          <a:ln/>
        </p:spPr>
        <p:txBody>
          <a:bodyPr wrap="none" lIns="0" tIns="0" rIns="0" bIns="0" rtlCol="0" anchor="t"/>
          <a:lstStyle/>
          <a:p>
            <a:pPr marL="0" indent="0" algn="l">
              <a:lnSpc>
                <a:spcPts val="2200"/>
              </a:lnSpc>
              <a:buNone/>
              <a:defRPr/>
            </a:pPr>
            <a:r>
              <a:rPr lang="en-US" sz="1750" b="1" dirty="0" err="1">
                <a:solidFill>
                  <a:schemeClr val="accent2">
                    <a:lumMod val="75000"/>
                  </a:schemeClr>
                </a:solidFill>
                <a:latin typeface="Inter Bold"/>
                <a:ea typeface="Inter Bold"/>
                <a:cs typeface="Inter Bold"/>
              </a:rPr>
              <a:t>Soutien</a:t>
            </a:r>
            <a:r>
              <a:rPr lang="en-US" sz="1750" b="1" dirty="0">
                <a:solidFill>
                  <a:schemeClr val="accent2">
                    <a:lumMod val="75000"/>
                  </a:schemeClr>
                </a:solidFill>
                <a:latin typeface="Inter Bold"/>
                <a:ea typeface="Inter Bold"/>
                <a:cs typeface="Inter Bold"/>
              </a:rPr>
              <a:t> au Parcours</a:t>
            </a:r>
            <a:endParaRPr dirty="0"/>
          </a:p>
          <a:p>
            <a:pPr marL="0" indent="0" algn="ctr">
              <a:lnSpc>
                <a:spcPts val="2200"/>
              </a:lnSpc>
              <a:buNone/>
              <a:defRPr/>
            </a:pPr>
            <a:r>
              <a:rPr lang="en-US" sz="1750" b="1" dirty="0">
                <a:solidFill>
                  <a:schemeClr val="accent2">
                    <a:lumMod val="75000"/>
                  </a:schemeClr>
                </a:solidFill>
                <a:latin typeface="Inter Bold"/>
                <a:ea typeface="Inter Bold"/>
                <a:cs typeface="Inter Bold"/>
              </a:rPr>
              <a:t>2ème </a:t>
            </a:r>
            <a:r>
              <a:rPr lang="en-US" sz="1750" b="1" dirty="0" err="1">
                <a:solidFill>
                  <a:schemeClr val="accent2">
                    <a:lumMod val="75000"/>
                  </a:schemeClr>
                </a:solidFill>
                <a:latin typeface="Inter Bold"/>
                <a:ea typeface="Inter Bold"/>
                <a:cs typeface="Inter Bold"/>
              </a:rPr>
              <a:t>Semestre</a:t>
            </a:r>
            <a:endParaRPr lang="en-US" sz="1750" dirty="0">
              <a:solidFill>
                <a:schemeClr val="accent2">
                  <a:lumMod val="75000"/>
                </a:schemeClr>
              </a:solidFill>
            </a:endParaRPr>
          </a:p>
        </p:txBody>
      </p:sp>
      <p:sp>
        <p:nvSpPr>
          <p:cNvPr id="2054347656" name="Flèche : bas 23"/>
          <p:cNvSpPr/>
          <p:nvPr/>
        </p:nvSpPr>
        <p:spPr bwMode="auto">
          <a:xfrm>
            <a:off x="7169232" y="3621442"/>
            <a:ext cx="352540" cy="362644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94734057" name="Freeform 2"/>
          <p:cNvSpPr/>
          <p:nvPr/>
        </p:nvSpPr>
        <p:spPr bwMode="auto">
          <a:xfrm flipH="1">
            <a:off x="-2107209" y="-2930169"/>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579251022" name="Freeform 3"/>
          <p:cNvSpPr/>
          <p:nvPr/>
        </p:nvSpPr>
        <p:spPr bwMode="auto">
          <a:xfrm flipH="1">
            <a:off x="10498881" y="5604230"/>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391961429" name="Group 4"/>
          <p:cNvGrpSpPr/>
          <p:nvPr/>
        </p:nvGrpSpPr>
        <p:grpSpPr bwMode="auto">
          <a:xfrm>
            <a:off x="-1715229" y="1967473"/>
            <a:ext cx="3636756" cy="3636756"/>
            <a:chOff x="0" y="0"/>
            <a:chExt cx="812799" cy="812799"/>
          </a:xfrm>
        </p:grpSpPr>
        <p:sp>
          <p:nvSpPr>
            <p:cNvPr id="1505490129" name="Freeform 5"/>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736727037" name="TextBox 6"/>
            <p:cNvSpPr txBox="1"/>
            <p:nvPr/>
          </p:nvSpPr>
          <p:spPr bwMode="auto">
            <a:xfrm>
              <a:off x="76199" y="95249"/>
              <a:ext cx="660399" cy="641349"/>
            </a:xfrm>
            <a:prstGeom prst="rect">
              <a:avLst/>
            </a:prstGeom>
            <a:grpFill/>
            <a:ln>
              <a:noFill/>
            </a:ln>
          </p:spPr>
          <p:txBody>
            <a:bodyPr lIns="40641" tIns="40641" rIns="40641" bIns="40641" rtlCol="0" anchor="ctr"/>
            <a:lstStyle/>
            <a:p>
              <a:pPr algn="ctr">
                <a:lnSpc>
                  <a:spcPts val="2042"/>
                </a:lnSpc>
                <a:defRPr/>
              </a:pPr>
              <a:endParaRPr sz="850"/>
            </a:p>
          </p:txBody>
        </p:sp>
      </p:grpSp>
      <p:sp>
        <p:nvSpPr>
          <p:cNvPr id="369792089" name="TextBox 7"/>
          <p:cNvSpPr txBox="1"/>
          <p:nvPr/>
        </p:nvSpPr>
        <p:spPr bwMode="auto">
          <a:xfrm>
            <a:off x="2654928" y="3146742"/>
            <a:ext cx="9688268" cy="2032359"/>
          </a:xfrm>
          <a:prstGeom prst="rect">
            <a:avLst/>
          </a:prstGeom>
        </p:spPr>
        <p:txBody>
          <a:bodyPr wrap="square" lIns="0" tIns="0" rIns="0" bIns="0" rtlCol="0" anchor="t">
            <a:spAutoFit/>
          </a:bodyPr>
          <a:lstStyle/>
          <a:p>
            <a:pPr algn="ctr">
              <a:lnSpc>
                <a:spcPts val="7999"/>
              </a:lnSpc>
              <a:defRPr/>
            </a:pPr>
            <a:r>
              <a:rPr lang="en-US" sz="4800" b="1">
                <a:solidFill>
                  <a:srgbClr val="FCBF3E"/>
                </a:solidFill>
                <a:latin typeface="Marianne ExtraBold"/>
              </a:rPr>
              <a:t>Avenir Pro</a:t>
            </a:r>
          </a:p>
          <a:p>
            <a:pPr algn="ctr">
              <a:lnSpc>
                <a:spcPts val="7999"/>
              </a:lnSpc>
              <a:defRPr/>
            </a:pPr>
            <a:r>
              <a:rPr lang="en-US" sz="4800" b="1">
                <a:solidFill>
                  <a:srgbClr val="FCBF3E"/>
                </a:solidFill>
                <a:latin typeface="Marianne ExtraBold"/>
              </a:rPr>
              <a:t>Avenir Pro+</a:t>
            </a:r>
            <a:endParaRPr sz="1400"/>
          </a:p>
        </p:txBody>
      </p:sp>
      <p:grpSp>
        <p:nvGrpSpPr>
          <p:cNvPr id="911446907" name="Group 8"/>
          <p:cNvGrpSpPr/>
          <p:nvPr/>
        </p:nvGrpSpPr>
        <p:grpSpPr bwMode="auto">
          <a:xfrm>
            <a:off x="11338560" y="4114800"/>
            <a:ext cx="2468881" cy="2468881"/>
            <a:chOff x="0" y="0"/>
            <a:chExt cx="812799" cy="812799"/>
          </a:xfrm>
        </p:grpSpPr>
        <p:sp>
          <p:nvSpPr>
            <p:cNvPr id="1981004320" name="Freeform 9"/>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612342875" name="TextBox 10"/>
            <p:cNvSpPr txBox="1"/>
            <p:nvPr/>
          </p:nvSpPr>
          <p:spPr bwMode="auto">
            <a:xfrm>
              <a:off x="76199" y="95249"/>
              <a:ext cx="660399" cy="641349"/>
            </a:xfrm>
            <a:prstGeom prst="rect">
              <a:avLst/>
            </a:prstGeom>
            <a:grpFill/>
          </p:spPr>
          <p:txBody>
            <a:bodyPr lIns="40641" tIns="40641" rIns="40641" bIns="40641" rtlCol="0" anchor="ctr"/>
            <a:lstStyle/>
            <a:p>
              <a:pPr algn="ctr">
                <a:lnSpc>
                  <a:spcPts val="2042"/>
                </a:lnSpc>
                <a:defRPr/>
              </a:pPr>
              <a:endParaRPr sz="85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78890269" name="Image 0" descr="preencoded.png"/>
          <p:cNvPicPr>
            <a:picLocks noChangeAspect="1"/>
          </p:cNvPicPr>
          <p:nvPr/>
        </p:nvPicPr>
        <p:blipFill>
          <a:blip r:embed="rId3"/>
          <a:stretch/>
        </p:blipFill>
        <p:spPr bwMode="auto">
          <a:xfrm>
            <a:off x="9144000" y="0"/>
            <a:ext cx="5486400" cy="8229600"/>
          </a:xfrm>
          <a:prstGeom prst="rect">
            <a:avLst/>
          </a:prstGeom>
        </p:spPr>
      </p:pic>
      <p:sp>
        <p:nvSpPr>
          <p:cNvPr id="80129807" name="Text 0"/>
          <p:cNvSpPr/>
          <p:nvPr/>
        </p:nvSpPr>
        <p:spPr bwMode="auto">
          <a:xfrm>
            <a:off x="3010236" y="396910"/>
            <a:ext cx="7604489" cy="708778"/>
          </a:xfrm>
          <a:prstGeom prst="rect">
            <a:avLst/>
          </a:prstGeom>
          <a:noFill/>
          <a:ln/>
        </p:spPr>
        <p:txBody>
          <a:bodyPr wrap="square" lIns="0" tIns="0" rIns="0" bIns="0" rtlCol="0" anchor="t"/>
          <a:lstStyle/>
          <a:p>
            <a:pPr marL="0" indent="0" algn="ctr">
              <a:lnSpc>
                <a:spcPts val="5550"/>
              </a:lnSpc>
              <a:buNone/>
              <a:defRPr/>
            </a:pPr>
            <a:r>
              <a:rPr lang="fr-FR" sz="4400" b="1">
                <a:solidFill>
                  <a:schemeClr val="tx2"/>
                </a:solidFill>
                <a:latin typeface="Marianne"/>
                <a:ea typeface="Mona Sans Semi Bold"/>
                <a:cs typeface="Mona Sans Semi Bold"/>
              </a:rPr>
              <a:t>Le Dispositif AvenirPro </a:t>
            </a:r>
            <a:endParaRPr sz="4400">
              <a:solidFill>
                <a:schemeClr val="tx2"/>
              </a:solidFill>
              <a:latin typeface="Marianne"/>
            </a:endParaRPr>
          </a:p>
          <a:p>
            <a:pPr marL="0" indent="0" algn="ctr">
              <a:lnSpc>
                <a:spcPts val="5550"/>
              </a:lnSpc>
              <a:buNone/>
              <a:defRPr/>
            </a:pPr>
            <a:r>
              <a:rPr lang="fr-FR" sz="4400" b="1">
                <a:solidFill>
                  <a:schemeClr val="tx2"/>
                </a:solidFill>
                <a:latin typeface="Marianne"/>
                <a:ea typeface="Mona Sans Semi Bold"/>
                <a:cs typeface="Mona Sans Semi Bold"/>
              </a:rPr>
              <a:t>en Terminale</a:t>
            </a:r>
            <a:endParaRPr lang="fr-FR" sz="4400" b="1">
              <a:solidFill>
                <a:schemeClr val="tx2"/>
              </a:solidFill>
              <a:latin typeface="Marianne"/>
            </a:endParaRPr>
          </a:p>
        </p:txBody>
      </p:sp>
      <p:sp>
        <p:nvSpPr>
          <p:cNvPr id="556371474" name="Shape 1"/>
          <p:cNvSpPr/>
          <p:nvPr/>
        </p:nvSpPr>
        <p:spPr bwMode="auto">
          <a:xfrm>
            <a:off x="797321" y="3233508"/>
            <a:ext cx="3664744" cy="2410897"/>
          </a:xfrm>
          <a:prstGeom prst="roundRect">
            <a:avLst>
              <a:gd name="adj" fmla="val 3952"/>
            </a:avLst>
          </a:prstGeom>
          <a:solidFill>
            <a:srgbClr val="E2E4E9"/>
          </a:solidFill>
          <a:ln w="7620">
            <a:solidFill>
              <a:srgbClr val="C8CACF"/>
            </a:solidFill>
            <a:prstDash val="solid"/>
          </a:ln>
        </p:spPr>
        <p:txBody>
          <a:bodyPr/>
          <a:lstStyle/>
          <a:p>
            <a:pPr>
              <a:defRPr/>
            </a:pPr>
            <a:endParaRPr lang="fr-FR"/>
          </a:p>
        </p:txBody>
      </p:sp>
      <p:sp>
        <p:nvSpPr>
          <p:cNvPr id="22901677" name="Text 2"/>
          <p:cNvSpPr/>
          <p:nvPr/>
        </p:nvSpPr>
        <p:spPr bwMode="auto">
          <a:xfrm>
            <a:off x="971295" y="3464005"/>
            <a:ext cx="2835235" cy="354330"/>
          </a:xfrm>
          <a:prstGeom prst="rect">
            <a:avLst/>
          </a:prstGeom>
          <a:noFill/>
          <a:ln/>
        </p:spPr>
        <p:txBody>
          <a:bodyPr wrap="none" lIns="0" tIns="0" rIns="0" bIns="0" rtlCol="0" anchor="t"/>
          <a:lstStyle/>
          <a:p>
            <a:pPr marL="0" indent="0" algn="l">
              <a:lnSpc>
                <a:spcPts val="2750"/>
              </a:lnSpc>
              <a:buNone/>
              <a:defRPr/>
            </a:pPr>
            <a:r>
              <a:rPr lang="en-US" sz="2200" b="1">
                <a:latin typeface="Mona Sans Semi Bold"/>
                <a:ea typeface="Mona Sans Semi Bold"/>
                <a:cs typeface="Mona Sans Semi Bold"/>
              </a:rPr>
              <a:t>Ateliers Collectifs</a:t>
            </a:r>
            <a:endParaRPr lang="en-US" sz="2200" b="1"/>
          </a:p>
        </p:txBody>
      </p:sp>
      <p:sp>
        <p:nvSpPr>
          <p:cNvPr id="2010630730" name="Text 3"/>
          <p:cNvSpPr/>
          <p:nvPr/>
        </p:nvSpPr>
        <p:spPr bwMode="auto">
          <a:xfrm>
            <a:off x="923951" y="3860569"/>
            <a:ext cx="3428781" cy="1451610"/>
          </a:xfrm>
          <a:prstGeom prst="rect">
            <a:avLst/>
          </a:prstGeom>
          <a:noFill/>
          <a:ln/>
        </p:spPr>
        <p:txBody>
          <a:bodyPr wrap="square" lIns="0" tIns="0" rIns="0" bIns="0" rtlCol="0" anchor="t"/>
          <a:lstStyle/>
          <a:p>
            <a:pPr>
              <a:lnSpc>
                <a:spcPts val="2850"/>
              </a:lnSpc>
              <a:defRPr/>
            </a:pPr>
            <a:r>
              <a:rPr lang="en-US" sz="1750">
                <a:solidFill>
                  <a:srgbClr val="52586B"/>
                </a:solidFill>
                <a:latin typeface="Funnel Sans"/>
                <a:ea typeface="Funnel Sans"/>
                <a:cs typeface="Funnel Sans"/>
              </a:rPr>
              <a:t>4 ateliers/an : connaissance de soi, valorisation des </a:t>
            </a:r>
            <a:r>
              <a:rPr lang="fr-FR" sz="1750">
                <a:solidFill>
                  <a:srgbClr val="52586B"/>
                </a:solidFill>
                <a:latin typeface="Funnel Sans"/>
                <a:ea typeface="Funnel Sans"/>
                <a:cs typeface="Funnel Sans"/>
              </a:rPr>
              <a:t>compétences</a:t>
            </a:r>
            <a:r>
              <a:rPr lang="en-US" sz="1750">
                <a:solidFill>
                  <a:srgbClr val="52586B"/>
                </a:solidFill>
                <a:latin typeface="Funnel Sans"/>
                <a:ea typeface="Funnel Sans"/>
                <a:cs typeface="Funnel Sans"/>
              </a:rPr>
              <a:t>, </a:t>
            </a:r>
            <a:r>
              <a:rPr lang="fr-FR" sz="1750">
                <a:solidFill>
                  <a:srgbClr val="52586B"/>
                </a:solidFill>
                <a:latin typeface="Funnel Sans"/>
                <a:ea typeface="Funnel Sans"/>
                <a:cs typeface="Funnel Sans"/>
              </a:rPr>
              <a:t>découverte du marché du travail</a:t>
            </a:r>
            <a:r>
              <a:rPr lang="en-US" sz="1750">
                <a:solidFill>
                  <a:srgbClr val="52586B"/>
                </a:solidFill>
                <a:latin typeface="Funnel Sans"/>
                <a:ea typeface="Funnel Sans"/>
                <a:cs typeface="Funnel Sans"/>
              </a:rPr>
              <a:t> préparation aux candidatures</a:t>
            </a:r>
            <a:endParaRPr lang="en-US" sz="1750"/>
          </a:p>
        </p:txBody>
      </p:sp>
      <p:sp>
        <p:nvSpPr>
          <p:cNvPr id="1382116048" name="Shape 4"/>
          <p:cNvSpPr/>
          <p:nvPr/>
        </p:nvSpPr>
        <p:spPr bwMode="auto">
          <a:xfrm>
            <a:off x="4678066" y="3233507"/>
            <a:ext cx="4012085" cy="2410897"/>
          </a:xfrm>
          <a:prstGeom prst="roundRect">
            <a:avLst>
              <a:gd name="adj" fmla="val 3952"/>
            </a:avLst>
          </a:prstGeom>
          <a:solidFill>
            <a:srgbClr val="E2E4E9"/>
          </a:solidFill>
          <a:ln w="7620">
            <a:solidFill>
              <a:srgbClr val="C8CACF"/>
            </a:solidFill>
            <a:prstDash val="solid"/>
          </a:ln>
        </p:spPr>
        <p:txBody>
          <a:bodyPr/>
          <a:lstStyle/>
          <a:p>
            <a:pPr>
              <a:defRPr/>
            </a:pPr>
            <a:endParaRPr lang="fr-FR"/>
          </a:p>
        </p:txBody>
      </p:sp>
      <p:sp>
        <p:nvSpPr>
          <p:cNvPr id="415964462" name="Text 5"/>
          <p:cNvSpPr/>
          <p:nvPr/>
        </p:nvSpPr>
        <p:spPr bwMode="auto">
          <a:xfrm>
            <a:off x="4884566" y="3599533"/>
            <a:ext cx="2928699" cy="354330"/>
          </a:xfrm>
          <a:prstGeom prst="rect">
            <a:avLst/>
          </a:prstGeom>
          <a:noFill/>
          <a:ln/>
        </p:spPr>
        <p:txBody>
          <a:bodyPr wrap="none" lIns="0" tIns="0" rIns="0" bIns="0" rtlCol="0" anchor="t"/>
          <a:lstStyle/>
          <a:p>
            <a:pPr marL="0" indent="0" algn="l">
              <a:lnSpc>
                <a:spcPts val="2750"/>
              </a:lnSpc>
              <a:buNone/>
              <a:defRPr/>
            </a:pPr>
            <a:r>
              <a:rPr lang="en-US" sz="2200" b="1">
                <a:latin typeface="Mona Sans Semi Bold"/>
                <a:ea typeface="Mona Sans Semi Bold"/>
                <a:cs typeface="Mona Sans Semi Bold"/>
              </a:rPr>
              <a:t>Entretiens Individuels</a:t>
            </a:r>
            <a:endParaRPr lang="en-US" sz="2200" b="1"/>
          </a:p>
        </p:txBody>
      </p:sp>
      <p:sp>
        <p:nvSpPr>
          <p:cNvPr id="1679153418" name="Text 6"/>
          <p:cNvSpPr/>
          <p:nvPr/>
        </p:nvSpPr>
        <p:spPr bwMode="auto">
          <a:xfrm>
            <a:off x="4842349" y="4053384"/>
            <a:ext cx="3522469" cy="1451610"/>
          </a:xfrm>
          <a:prstGeom prst="rect">
            <a:avLst/>
          </a:prstGeom>
          <a:noFill/>
          <a:ln/>
        </p:spPr>
        <p:txBody>
          <a:bodyPr wrap="square" lIns="0" tIns="0" rIns="0" bIns="0" rtlCol="0" anchor="t"/>
          <a:lstStyle/>
          <a:p>
            <a:pPr marL="0" indent="0" algn="l">
              <a:lnSpc>
                <a:spcPts val="2850"/>
              </a:lnSpc>
              <a:buNone/>
              <a:defRPr/>
            </a:pPr>
            <a:r>
              <a:rPr lang="en-US" sz="1750" dirty="0" err="1">
                <a:solidFill>
                  <a:srgbClr val="52586B"/>
                </a:solidFill>
                <a:latin typeface="Funnel Sans"/>
                <a:ea typeface="Funnel Sans"/>
                <a:cs typeface="Funnel Sans"/>
              </a:rPr>
              <a:t>Accompagnement</a:t>
            </a:r>
            <a:r>
              <a:rPr lang="en-US" sz="1750" dirty="0">
                <a:solidFill>
                  <a:srgbClr val="52586B"/>
                </a:solidFill>
                <a:latin typeface="Funnel Sans"/>
                <a:ea typeface="Funnel Sans"/>
                <a:cs typeface="Funnel Sans"/>
              </a:rPr>
              <a:t> </a:t>
            </a:r>
            <a:r>
              <a:rPr lang="en-US" sz="1750" dirty="0" err="1">
                <a:solidFill>
                  <a:srgbClr val="52586B"/>
                </a:solidFill>
                <a:latin typeface="Funnel Sans"/>
                <a:ea typeface="Funnel Sans"/>
                <a:cs typeface="Funnel Sans"/>
              </a:rPr>
              <a:t>personnalisé</a:t>
            </a:r>
            <a:r>
              <a:rPr lang="en-US" sz="1750" dirty="0">
                <a:solidFill>
                  <a:srgbClr val="52586B"/>
                </a:solidFill>
                <a:latin typeface="Funnel Sans"/>
                <a:ea typeface="Funnel Sans"/>
                <a:cs typeface="Funnel Sans"/>
              </a:rPr>
              <a:t> : CV, </a:t>
            </a:r>
            <a:r>
              <a:rPr lang="en-US" sz="1750" dirty="0" err="1">
                <a:solidFill>
                  <a:srgbClr val="52586B"/>
                </a:solidFill>
                <a:latin typeface="Funnel Sans"/>
                <a:ea typeface="Funnel Sans"/>
                <a:cs typeface="Funnel Sans"/>
              </a:rPr>
              <a:t>lettres</a:t>
            </a:r>
            <a:r>
              <a:rPr lang="en-US" sz="1750" dirty="0">
                <a:solidFill>
                  <a:srgbClr val="52586B"/>
                </a:solidFill>
                <a:latin typeface="Funnel Sans"/>
                <a:ea typeface="Funnel Sans"/>
                <a:cs typeface="Funnel Sans"/>
              </a:rPr>
              <a:t>, </a:t>
            </a:r>
            <a:r>
              <a:rPr lang="en-US" sz="1750" dirty="0" err="1">
                <a:solidFill>
                  <a:srgbClr val="52586B"/>
                </a:solidFill>
                <a:latin typeface="Funnel Sans"/>
                <a:ea typeface="Funnel Sans"/>
                <a:cs typeface="Funnel Sans"/>
              </a:rPr>
              <a:t>entretiens</a:t>
            </a:r>
            <a:r>
              <a:rPr lang="en-US" sz="1750" dirty="0">
                <a:solidFill>
                  <a:srgbClr val="52586B"/>
                </a:solidFill>
                <a:latin typeface="Funnel Sans"/>
                <a:ea typeface="Funnel Sans"/>
                <a:cs typeface="Funnel Sans"/>
              </a:rPr>
              <a:t>, levée des </a:t>
            </a:r>
            <a:r>
              <a:rPr lang="en-US" sz="1750" dirty="0" err="1">
                <a:solidFill>
                  <a:srgbClr val="52586B"/>
                </a:solidFill>
                <a:latin typeface="Funnel Sans"/>
                <a:ea typeface="Funnel Sans"/>
                <a:cs typeface="Funnel Sans"/>
              </a:rPr>
              <a:t>freins</a:t>
            </a:r>
            <a:r>
              <a:rPr lang="en-US" sz="1750" dirty="0">
                <a:solidFill>
                  <a:srgbClr val="52586B"/>
                </a:solidFill>
                <a:latin typeface="Funnel Sans"/>
                <a:ea typeface="Funnel Sans"/>
                <a:cs typeface="Funnel Sans"/>
              </a:rPr>
              <a:t> à </a:t>
            </a:r>
            <a:r>
              <a:rPr lang="en-US" sz="1750" dirty="0" err="1">
                <a:solidFill>
                  <a:srgbClr val="52586B"/>
                </a:solidFill>
                <a:latin typeface="Funnel Sans"/>
                <a:ea typeface="Funnel Sans"/>
                <a:cs typeface="Funnel Sans"/>
              </a:rPr>
              <a:t>l'emploi</a:t>
            </a:r>
            <a:endParaRPr lang="en-US" sz="1750" dirty="0"/>
          </a:p>
        </p:txBody>
      </p:sp>
      <p:sp>
        <p:nvSpPr>
          <p:cNvPr id="129257467" name="Shape 7"/>
          <p:cNvSpPr/>
          <p:nvPr/>
        </p:nvSpPr>
        <p:spPr bwMode="auto">
          <a:xfrm>
            <a:off x="726245" y="5874901"/>
            <a:ext cx="7903643" cy="1010828"/>
          </a:xfrm>
          <a:prstGeom prst="roundRect">
            <a:avLst>
              <a:gd name="adj" fmla="val 5654"/>
            </a:avLst>
          </a:prstGeom>
          <a:solidFill>
            <a:srgbClr val="E2E4E9"/>
          </a:solidFill>
          <a:ln w="7620">
            <a:solidFill>
              <a:srgbClr val="C8CACF"/>
            </a:solidFill>
            <a:prstDash val="solid"/>
          </a:ln>
        </p:spPr>
        <p:txBody>
          <a:bodyPr/>
          <a:lstStyle/>
          <a:p>
            <a:pPr>
              <a:defRPr/>
            </a:pPr>
            <a:endParaRPr lang="fr-FR"/>
          </a:p>
        </p:txBody>
      </p:sp>
      <p:sp>
        <p:nvSpPr>
          <p:cNvPr id="87196214" name="Text 8"/>
          <p:cNvSpPr/>
          <p:nvPr/>
        </p:nvSpPr>
        <p:spPr bwMode="auto">
          <a:xfrm>
            <a:off x="988054" y="6025985"/>
            <a:ext cx="2835235" cy="354330"/>
          </a:xfrm>
          <a:prstGeom prst="rect">
            <a:avLst/>
          </a:prstGeom>
          <a:noFill/>
          <a:ln/>
        </p:spPr>
        <p:txBody>
          <a:bodyPr wrap="none" lIns="0" tIns="0" rIns="0" bIns="0" rtlCol="0" anchor="t"/>
          <a:lstStyle/>
          <a:p>
            <a:pPr marL="0" indent="0" algn="l">
              <a:lnSpc>
                <a:spcPts val="2750"/>
              </a:lnSpc>
              <a:buNone/>
              <a:defRPr/>
            </a:pPr>
            <a:r>
              <a:rPr lang="fr-FR" sz="2200" b="1">
                <a:latin typeface="Mona Sans Semi Bold"/>
                <a:ea typeface="Mona Sans Semi Bold"/>
                <a:cs typeface="Mona Sans Semi Bold"/>
              </a:rPr>
              <a:t>Participer à des Événements</a:t>
            </a:r>
            <a:endParaRPr lang="fr-FR" sz="2200" b="1"/>
          </a:p>
        </p:txBody>
      </p:sp>
      <p:sp>
        <p:nvSpPr>
          <p:cNvPr id="128048674" name="Text 9"/>
          <p:cNvSpPr/>
          <p:nvPr/>
        </p:nvSpPr>
        <p:spPr bwMode="auto">
          <a:xfrm>
            <a:off x="926372" y="6330020"/>
            <a:ext cx="7438446" cy="725805"/>
          </a:xfrm>
          <a:prstGeom prst="rect">
            <a:avLst/>
          </a:prstGeom>
          <a:noFill/>
          <a:ln/>
        </p:spPr>
        <p:txBody>
          <a:bodyPr wrap="square" lIns="0" tIns="0" rIns="0" bIns="0" rtlCol="0" anchor="t"/>
          <a:lstStyle/>
          <a:p>
            <a:pPr marL="0" indent="0" algn="l">
              <a:lnSpc>
                <a:spcPts val="2850"/>
              </a:lnSpc>
              <a:buNone/>
              <a:defRPr/>
            </a:pPr>
            <a:r>
              <a:rPr lang="en-US" sz="1750">
                <a:solidFill>
                  <a:srgbClr val="52586B"/>
                </a:solidFill>
                <a:latin typeface="Funnel Sans"/>
                <a:ea typeface="Funnel Sans"/>
                <a:cs typeface="Funnel Sans"/>
              </a:rPr>
              <a:t>Forums, salons, job dating pour développer les </a:t>
            </a:r>
            <a:r>
              <a:rPr lang="fr-FR" sz="1750">
                <a:solidFill>
                  <a:srgbClr val="52586B"/>
                </a:solidFill>
                <a:latin typeface="Funnel Sans"/>
                <a:ea typeface="Funnel Sans"/>
                <a:cs typeface="Funnel Sans"/>
              </a:rPr>
              <a:t>réseaux professionnels</a:t>
            </a:r>
            <a:r>
              <a:rPr lang="en-US" sz="1750">
                <a:solidFill>
                  <a:srgbClr val="52586B"/>
                </a:solidFill>
                <a:latin typeface="Funnel Sans"/>
                <a:ea typeface="Funnel Sans"/>
                <a:cs typeface="Funnel Sans"/>
              </a:rPr>
              <a:t>…</a:t>
            </a:r>
            <a:endParaRPr lang="en-US" sz="1750"/>
          </a:p>
        </p:txBody>
      </p:sp>
      <p:sp>
        <p:nvSpPr>
          <p:cNvPr id="2035244868" name="Text 9"/>
          <p:cNvSpPr/>
          <p:nvPr/>
        </p:nvSpPr>
        <p:spPr bwMode="auto">
          <a:xfrm>
            <a:off x="644380" y="2361226"/>
            <a:ext cx="8002429" cy="725805"/>
          </a:xfrm>
          <a:prstGeom prst="rect">
            <a:avLst/>
          </a:prstGeom>
          <a:noFill/>
          <a:ln/>
        </p:spPr>
        <p:txBody>
          <a:bodyPr wrap="square" lIns="0" tIns="0" rIns="0" bIns="0" rtlCol="0" anchor="t"/>
          <a:lstStyle/>
          <a:p>
            <a:pPr marL="0" indent="0" algn="l">
              <a:lnSpc>
                <a:spcPts val="2850"/>
              </a:lnSpc>
              <a:buNone/>
              <a:defRPr/>
            </a:pPr>
            <a:r>
              <a:rPr lang="fr-FR" sz="1750">
                <a:solidFill>
                  <a:srgbClr val="52586B"/>
                </a:solidFill>
                <a:latin typeface="Funnel Sans"/>
                <a:ea typeface="Funnel Sans"/>
                <a:cs typeface="Funnel Sans"/>
              </a:rPr>
              <a:t>En lien avec France Travail et les missions locales, dans le cadre du Soutien au Parcours </a:t>
            </a:r>
            <a:endParaRPr lang="fr-FR" sz="17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90045882" name="Text 0"/>
          <p:cNvSpPr/>
          <p:nvPr/>
        </p:nvSpPr>
        <p:spPr bwMode="auto">
          <a:xfrm>
            <a:off x="4542776" y="691474"/>
            <a:ext cx="6312264" cy="709858"/>
          </a:xfrm>
          <a:prstGeom prst="rect">
            <a:avLst/>
          </a:prstGeom>
          <a:noFill/>
          <a:ln/>
        </p:spPr>
        <p:txBody>
          <a:bodyPr wrap="square" lIns="0" tIns="0" rIns="0" bIns="0" rtlCol="0" anchor="t"/>
          <a:lstStyle/>
          <a:p>
            <a:pPr marL="0" marR="0" indent="0" algn="ctr">
              <a:lnSpc>
                <a:spcPts val="3799"/>
              </a:lnSpc>
              <a:spcBef>
                <a:spcPts val="0"/>
              </a:spcBef>
              <a:spcAft>
                <a:spcPts val="0"/>
              </a:spcAft>
              <a:buNone/>
              <a:defRPr/>
            </a:pPr>
            <a:r>
              <a:rPr lang="en-US" sz="3600" b="1" i="0" u="none" strike="noStrike" cap="none" spc="0">
                <a:solidFill>
                  <a:schemeClr val="tx2"/>
                </a:solidFill>
                <a:latin typeface="Marianne"/>
                <a:ea typeface="Marianne"/>
                <a:cs typeface="Marianne"/>
              </a:rPr>
              <a:t>Le Calendrier des Épreuves du Baccalauréat 2026</a:t>
            </a:r>
            <a:endParaRPr lang="en-US" sz="3600" b="1" i="0" u="none" strike="noStrike" cap="none" spc="0">
              <a:solidFill>
                <a:schemeClr val="tx2"/>
              </a:solidFill>
              <a:latin typeface="Marianne"/>
              <a:cs typeface="Marianne"/>
            </a:endParaRPr>
          </a:p>
        </p:txBody>
      </p:sp>
      <p:sp>
        <p:nvSpPr>
          <p:cNvPr id="1773137822" name="Shape 2"/>
          <p:cNvSpPr/>
          <p:nvPr/>
        </p:nvSpPr>
        <p:spPr bwMode="auto">
          <a:xfrm>
            <a:off x="1016310" y="2810822"/>
            <a:ext cx="4196358" cy="30480"/>
          </a:xfrm>
          <a:prstGeom prst="rect">
            <a:avLst/>
          </a:prstGeom>
          <a:solidFill>
            <a:srgbClr val="373B48"/>
          </a:solidFill>
          <a:ln/>
        </p:spPr>
        <p:txBody>
          <a:bodyPr/>
          <a:lstStyle/>
          <a:p>
            <a:pPr>
              <a:defRPr/>
            </a:pPr>
            <a:endParaRPr lang="fr-FR"/>
          </a:p>
        </p:txBody>
      </p:sp>
      <p:sp>
        <p:nvSpPr>
          <p:cNvPr id="516689011" name="Text 3"/>
          <p:cNvSpPr/>
          <p:nvPr/>
        </p:nvSpPr>
        <p:spPr bwMode="auto">
          <a:xfrm>
            <a:off x="1016310" y="2985130"/>
            <a:ext cx="2835235"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Jeudi 28 mai</a:t>
            </a:r>
            <a:endParaRPr lang="en-US" sz="2200"/>
          </a:p>
        </p:txBody>
      </p:sp>
      <p:sp>
        <p:nvSpPr>
          <p:cNvPr id="1480819229" name="Text 4"/>
          <p:cNvSpPr/>
          <p:nvPr/>
        </p:nvSpPr>
        <p:spPr bwMode="auto">
          <a:xfrm>
            <a:off x="1016310" y="3475549"/>
            <a:ext cx="4196358"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Français et histoire-géographie / EMC</a:t>
            </a:r>
            <a:endParaRPr lang="en-US" sz="1750"/>
          </a:p>
        </p:txBody>
      </p:sp>
      <p:sp>
        <p:nvSpPr>
          <p:cNvPr id="1666843954" name="Shape 6"/>
          <p:cNvSpPr/>
          <p:nvPr/>
        </p:nvSpPr>
        <p:spPr bwMode="auto">
          <a:xfrm>
            <a:off x="5439482" y="2810822"/>
            <a:ext cx="4196358" cy="30480"/>
          </a:xfrm>
          <a:prstGeom prst="rect">
            <a:avLst/>
          </a:prstGeom>
          <a:solidFill>
            <a:srgbClr val="373B48"/>
          </a:solidFill>
          <a:ln/>
        </p:spPr>
        <p:txBody>
          <a:bodyPr/>
          <a:lstStyle/>
          <a:p>
            <a:pPr>
              <a:defRPr/>
            </a:pPr>
            <a:endParaRPr lang="fr-FR"/>
          </a:p>
        </p:txBody>
      </p:sp>
      <p:sp>
        <p:nvSpPr>
          <p:cNvPr id="1646482663" name="Text 7"/>
          <p:cNvSpPr/>
          <p:nvPr/>
        </p:nvSpPr>
        <p:spPr bwMode="auto">
          <a:xfrm>
            <a:off x="5439482" y="2985130"/>
            <a:ext cx="2835235"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Vendredi 29 mai</a:t>
            </a:r>
            <a:endParaRPr lang="en-US" sz="2200"/>
          </a:p>
        </p:txBody>
      </p:sp>
      <p:sp>
        <p:nvSpPr>
          <p:cNvPr id="414290482" name="Text 8"/>
          <p:cNvSpPr/>
          <p:nvPr/>
        </p:nvSpPr>
        <p:spPr bwMode="auto">
          <a:xfrm>
            <a:off x="5439482" y="3475549"/>
            <a:ext cx="4196358"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Économie-droit ou économie-gestion</a:t>
            </a:r>
            <a:endParaRPr lang="en-US" sz="1750"/>
          </a:p>
        </p:txBody>
      </p:sp>
      <p:sp>
        <p:nvSpPr>
          <p:cNvPr id="158441499" name="Shape 10"/>
          <p:cNvSpPr/>
          <p:nvPr/>
        </p:nvSpPr>
        <p:spPr bwMode="auto">
          <a:xfrm>
            <a:off x="9862653" y="2810822"/>
            <a:ext cx="4196358" cy="30480"/>
          </a:xfrm>
          <a:prstGeom prst="rect">
            <a:avLst/>
          </a:prstGeom>
          <a:solidFill>
            <a:srgbClr val="373B48"/>
          </a:solidFill>
          <a:ln/>
        </p:spPr>
        <p:txBody>
          <a:bodyPr/>
          <a:lstStyle/>
          <a:p>
            <a:pPr>
              <a:defRPr/>
            </a:pPr>
            <a:endParaRPr lang="fr-FR"/>
          </a:p>
        </p:txBody>
      </p:sp>
      <p:sp>
        <p:nvSpPr>
          <p:cNvPr id="2021948788" name="Text 11"/>
          <p:cNvSpPr/>
          <p:nvPr/>
        </p:nvSpPr>
        <p:spPr bwMode="auto">
          <a:xfrm>
            <a:off x="9862653" y="2985130"/>
            <a:ext cx="2835235"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Lundi 1er juin</a:t>
            </a:r>
            <a:endParaRPr lang="en-US" sz="2200"/>
          </a:p>
        </p:txBody>
      </p:sp>
      <p:sp>
        <p:nvSpPr>
          <p:cNvPr id="744645229" name="Text 12"/>
          <p:cNvSpPr/>
          <p:nvPr/>
        </p:nvSpPr>
        <p:spPr bwMode="auto">
          <a:xfrm>
            <a:off x="9862653" y="3475549"/>
            <a:ext cx="4196358"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Prévention, santé et environnement</a:t>
            </a:r>
            <a:endParaRPr lang="en-US" sz="1750"/>
          </a:p>
        </p:txBody>
      </p:sp>
      <p:sp>
        <p:nvSpPr>
          <p:cNvPr id="1540423557" name="Shape 14"/>
          <p:cNvSpPr/>
          <p:nvPr/>
        </p:nvSpPr>
        <p:spPr bwMode="auto">
          <a:xfrm>
            <a:off x="1016310" y="4590328"/>
            <a:ext cx="4196358" cy="45719"/>
          </a:xfrm>
          <a:prstGeom prst="rect">
            <a:avLst/>
          </a:prstGeom>
          <a:solidFill>
            <a:srgbClr val="373B48"/>
          </a:solidFill>
          <a:ln/>
        </p:spPr>
        <p:txBody>
          <a:bodyPr/>
          <a:lstStyle/>
          <a:p>
            <a:pPr>
              <a:defRPr/>
            </a:pPr>
            <a:endParaRPr lang="fr-FR"/>
          </a:p>
        </p:txBody>
      </p:sp>
      <p:sp>
        <p:nvSpPr>
          <p:cNvPr id="1944976310" name="Text 15"/>
          <p:cNvSpPr/>
          <p:nvPr/>
        </p:nvSpPr>
        <p:spPr bwMode="auto">
          <a:xfrm>
            <a:off x="1016309" y="4764637"/>
            <a:ext cx="3152950" cy="359369"/>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Mardi 2 et mercredi 3 juin</a:t>
            </a:r>
            <a:endParaRPr lang="en-US" sz="2200"/>
          </a:p>
        </p:txBody>
      </p:sp>
      <p:sp>
        <p:nvSpPr>
          <p:cNvPr id="1341104265" name="Text 16"/>
          <p:cNvSpPr/>
          <p:nvPr/>
        </p:nvSpPr>
        <p:spPr bwMode="auto">
          <a:xfrm>
            <a:off x="1016310" y="5255056"/>
            <a:ext cx="6407943"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Épreuve E2 (à confirmer)</a:t>
            </a:r>
            <a:endParaRPr lang="en-US" sz="1750"/>
          </a:p>
        </p:txBody>
      </p:sp>
      <p:sp>
        <p:nvSpPr>
          <p:cNvPr id="1020110985" name="Shape 18"/>
          <p:cNvSpPr/>
          <p:nvPr/>
        </p:nvSpPr>
        <p:spPr bwMode="auto">
          <a:xfrm>
            <a:off x="7651067" y="5584510"/>
            <a:ext cx="3831332" cy="45719"/>
          </a:xfrm>
          <a:prstGeom prst="rect">
            <a:avLst/>
          </a:prstGeom>
          <a:solidFill>
            <a:srgbClr val="373B48"/>
          </a:solidFill>
          <a:ln/>
        </p:spPr>
        <p:txBody>
          <a:bodyPr/>
          <a:lstStyle/>
          <a:p>
            <a:pPr>
              <a:defRPr/>
            </a:pPr>
            <a:endParaRPr lang="fr-FR"/>
          </a:p>
        </p:txBody>
      </p:sp>
      <p:sp>
        <p:nvSpPr>
          <p:cNvPr id="452897575" name="Text 19"/>
          <p:cNvSpPr/>
          <p:nvPr/>
        </p:nvSpPr>
        <p:spPr bwMode="auto">
          <a:xfrm>
            <a:off x="7651068" y="5788813"/>
            <a:ext cx="2835235"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À partir du 24 juin</a:t>
            </a:r>
            <a:endParaRPr lang="en-US" sz="2200"/>
          </a:p>
        </p:txBody>
      </p:sp>
      <p:sp>
        <p:nvSpPr>
          <p:cNvPr id="1079712035" name="Text 20"/>
          <p:cNvSpPr/>
          <p:nvPr/>
        </p:nvSpPr>
        <p:spPr bwMode="auto">
          <a:xfrm>
            <a:off x="7651068" y="6245180"/>
            <a:ext cx="6407943"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Épreuve orale de projet</a:t>
            </a:r>
            <a:endParaRPr lang="en-US" sz="17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18561644"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271424890"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649772166"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1051809895" name="TextBox 7"/>
          <p:cNvSpPr txBox="1"/>
          <p:nvPr/>
        </p:nvSpPr>
        <p:spPr bwMode="auto">
          <a:xfrm>
            <a:off x="2654928" y="3146743"/>
            <a:ext cx="9673509" cy="2051844"/>
          </a:xfrm>
          <a:prstGeom prst="rect">
            <a:avLst/>
          </a:prstGeom>
        </p:spPr>
        <p:txBody>
          <a:bodyPr wrap="square" lIns="0" tIns="0" rIns="0" bIns="0" rtlCol="0" anchor="t">
            <a:spAutoFit/>
          </a:bodyPr>
          <a:lstStyle/>
          <a:p>
            <a:pPr algn="ctr">
              <a:lnSpc>
                <a:spcPts val="8000"/>
              </a:lnSpc>
              <a:defRPr/>
            </a:pPr>
            <a:r>
              <a:rPr lang="en-US" sz="8000" b="1">
                <a:solidFill>
                  <a:srgbClr val="FCBF3E"/>
                </a:solidFill>
                <a:latin typeface="Marianne ExtraBold"/>
              </a:rPr>
              <a:t>Les grands objectifs</a:t>
            </a:r>
            <a:endParaRPr/>
          </a:p>
        </p:txBody>
      </p:sp>
      <p:grpSp>
        <p:nvGrpSpPr>
          <p:cNvPr id="988613167" name="Group 8"/>
          <p:cNvGrpSpPr/>
          <p:nvPr/>
        </p:nvGrpSpPr>
        <p:grpSpPr bwMode="auto">
          <a:xfrm>
            <a:off x="11338561"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7458268" name="Text 0"/>
          <p:cNvSpPr/>
          <p:nvPr/>
        </p:nvSpPr>
        <p:spPr bwMode="auto">
          <a:xfrm>
            <a:off x="3507179" y="263091"/>
            <a:ext cx="8449587" cy="708778"/>
          </a:xfrm>
          <a:prstGeom prst="rect">
            <a:avLst/>
          </a:prstGeom>
          <a:noFill/>
          <a:ln/>
        </p:spPr>
        <p:txBody>
          <a:bodyPr wrap="square" lIns="0" tIns="0" rIns="0" bIns="0" rtlCol="0" anchor="t"/>
          <a:lstStyle/>
          <a:p>
            <a:pPr marL="0" indent="0" algn="ctr">
              <a:lnSpc>
                <a:spcPts val="5550"/>
              </a:lnSpc>
              <a:buNone/>
              <a:defRPr/>
            </a:pPr>
            <a:r>
              <a:rPr lang="en-US" sz="3600" b="1">
                <a:solidFill>
                  <a:schemeClr val="tx2"/>
                </a:solidFill>
                <a:latin typeface="Marianne"/>
                <a:ea typeface="Mona Sans Semi Bold"/>
                <a:cs typeface="Mona Sans Semi Bold"/>
              </a:rPr>
              <a:t>Le Dispositif AvenirPro+ après la Terminale</a:t>
            </a:r>
            <a:r>
              <a:rPr lang="en-US" sz="4400" b="1">
                <a:solidFill>
                  <a:schemeClr val="tx2"/>
                </a:solidFill>
                <a:latin typeface="Marianne"/>
                <a:ea typeface="Mona Sans Semi Bold"/>
                <a:cs typeface="Mona Sans Semi Bold"/>
              </a:rPr>
              <a:t> </a:t>
            </a:r>
            <a:endParaRPr lang="en-US" sz="4400" b="1">
              <a:solidFill>
                <a:schemeClr val="tx2"/>
              </a:solidFill>
              <a:latin typeface="Marianne"/>
            </a:endParaRPr>
          </a:p>
        </p:txBody>
      </p:sp>
      <p:sp>
        <p:nvSpPr>
          <p:cNvPr id="1603963475" name="Shape 1"/>
          <p:cNvSpPr/>
          <p:nvPr/>
        </p:nvSpPr>
        <p:spPr bwMode="auto">
          <a:xfrm>
            <a:off x="1272761" y="4912064"/>
            <a:ext cx="13042821" cy="30480"/>
          </a:xfrm>
          <a:prstGeom prst="roundRect">
            <a:avLst>
              <a:gd name="adj" fmla="val 312558"/>
            </a:avLst>
          </a:prstGeom>
          <a:solidFill>
            <a:srgbClr val="C8CACF"/>
          </a:solidFill>
          <a:ln/>
        </p:spPr>
        <p:txBody>
          <a:bodyPr/>
          <a:lstStyle/>
          <a:p>
            <a:pPr>
              <a:defRPr/>
            </a:pPr>
            <a:endParaRPr lang="fr-FR"/>
          </a:p>
        </p:txBody>
      </p:sp>
      <p:sp>
        <p:nvSpPr>
          <p:cNvPr id="379327081" name="Shape 2"/>
          <p:cNvSpPr/>
          <p:nvPr/>
        </p:nvSpPr>
        <p:spPr bwMode="auto">
          <a:xfrm>
            <a:off x="3780931" y="4231622"/>
            <a:ext cx="30480" cy="680441"/>
          </a:xfrm>
          <a:prstGeom prst="roundRect">
            <a:avLst>
              <a:gd name="adj" fmla="val 312558"/>
            </a:avLst>
          </a:prstGeom>
          <a:solidFill>
            <a:srgbClr val="C8CACF"/>
          </a:solidFill>
          <a:ln/>
        </p:spPr>
        <p:txBody>
          <a:bodyPr/>
          <a:lstStyle/>
          <a:p>
            <a:pPr>
              <a:defRPr/>
            </a:pPr>
            <a:endParaRPr lang="fr-FR"/>
          </a:p>
        </p:txBody>
      </p:sp>
      <p:sp>
        <p:nvSpPr>
          <p:cNvPr id="1952837673" name="Shape 3"/>
          <p:cNvSpPr/>
          <p:nvPr/>
        </p:nvSpPr>
        <p:spPr bwMode="auto">
          <a:xfrm>
            <a:off x="3541020" y="4656913"/>
            <a:ext cx="510302" cy="510302"/>
          </a:xfrm>
          <a:prstGeom prst="roundRect">
            <a:avLst>
              <a:gd name="adj" fmla="val 18669"/>
            </a:avLst>
          </a:prstGeom>
          <a:solidFill>
            <a:srgbClr val="E2E4E9"/>
          </a:solidFill>
          <a:ln w="7620">
            <a:solidFill>
              <a:srgbClr val="C8CACF"/>
            </a:solidFill>
            <a:prstDash val="solid"/>
          </a:ln>
        </p:spPr>
        <p:txBody>
          <a:bodyPr/>
          <a:lstStyle/>
          <a:p>
            <a:pPr algn="ctr">
              <a:defRPr/>
            </a:pPr>
            <a:r>
              <a:rPr lang="fr-FR"/>
              <a:t>1</a:t>
            </a:r>
            <a:endParaRPr/>
          </a:p>
        </p:txBody>
      </p:sp>
      <p:sp>
        <p:nvSpPr>
          <p:cNvPr id="641203976" name="Text 5"/>
          <p:cNvSpPr/>
          <p:nvPr/>
        </p:nvSpPr>
        <p:spPr bwMode="auto">
          <a:xfrm>
            <a:off x="2363313" y="3346053"/>
            <a:ext cx="2835235" cy="354330"/>
          </a:xfrm>
          <a:prstGeom prst="rect">
            <a:avLst/>
          </a:prstGeom>
          <a:noFill/>
          <a:ln/>
        </p:spPr>
        <p:txBody>
          <a:bodyPr wrap="none" lIns="0" tIns="0" rIns="0" bIns="0" rtlCol="0" anchor="t"/>
          <a:lstStyle/>
          <a:p>
            <a:pPr marL="0" indent="0" algn="ctr">
              <a:lnSpc>
                <a:spcPts val="2750"/>
              </a:lnSpc>
              <a:buNone/>
              <a:defRPr/>
            </a:pPr>
            <a:r>
              <a:rPr lang="en-US" sz="2200" b="1">
                <a:solidFill>
                  <a:srgbClr val="52586B"/>
                </a:solidFill>
                <a:latin typeface="Mona Sans Semi Bold"/>
                <a:ea typeface="Mona Sans Semi Bold"/>
                <a:cs typeface="Mona Sans Semi Bold"/>
              </a:rPr>
              <a:t>Positionnement</a:t>
            </a:r>
            <a:endParaRPr lang="en-US" sz="2200" b="1"/>
          </a:p>
        </p:txBody>
      </p:sp>
      <p:sp>
        <p:nvSpPr>
          <p:cNvPr id="1519216964" name="Text 6"/>
          <p:cNvSpPr/>
          <p:nvPr/>
        </p:nvSpPr>
        <p:spPr bwMode="auto">
          <a:xfrm>
            <a:off x="1514755" y="3751897"/>
            <a:ext cx="4593312" cy="362903"/>
          </a:xfrm>
          <a:prstGeom prst="rect">
            <a:avLst/>
          </a:prstGeom>
          <a:noFill/>
          <a:ln/>
        </p:spPr>
        <p:txBody>
          <a:bodyPr wrap="none" lIns="0" tIns="0" rIns="0" bIns="0" rtlCol="0" anchor="t"/>
          <a:lstStyle/>
          <a:p>
            <a:pPr marL="0" indent="0" algn="ctr">
              <a:lnSpc>
                <a:spcPts val="2850"/>
              </a:lnSpc>
              <a:buNone/>
              <a:defRPr/>
            </a:pPr>
            <a:r>
              <a:rPr lang="en-US" sz="1750">
                <a:solidFill>
                  <a:srgbClr val="52586B"/>
                </a:solidFill>
                <a:latin typeface="Funnel Sans"/>
                <a:ea typeface="Funnel Sans"/>
                <a:cs typeface="Funnel Sans"/>
              </a:rPr>
              <a:t>Bilan scolaire et ateliers d'orientation</a:t>
            </a:r>
            <a:endParaRPr lang="en-US" sz="1750"/>
          </a:p>
        </p:txBody>
      </p:sp>
      <p:sp>
        <p:nvSpPr>
          <p:cNvPr id="1712548276" name="Shape 7"/>
          <p:cNvSpPr/>
          <p:nvPr/>
        </p:nvSpPr>
        <p:spPr bwMode="auto">
          <a:xfrm>
            <a:off x="6446264" y="4912064"/>
            <a:ext cx="30480" cy="680441"/>
          </a:xfrm>
          <a:prstGeom prst="roundRect">
            <a:avLst>
              <a:gd name="adj" fmla="val 312558"/>
            </a:avLst>
          </a:prstGeom>
          <a:solidFill>
            <a:srgbClr val="C8CACF"/>
          </a:solidFill>
          <a:ln/>
        </p:spPr>
        <p:txBody>
          <a:bodyPr/>
          <a:lstStyle/>
          <a:p>
            <a:pPr>
              <a:defRPr/>
            </a:pPr>
            <a:endParaRPr lang="fr-FR"/>
          </a:p>
        </p:txBody>
      </p:sp>
      <p:sp>
        <p:nvSpPr>
          <p:cNvPr id="1867234035" name="Shape 8"/>
          <p:cNvSpPr/>
          <p:nvPr/>
        </p:nvSpPr>
        <p:spPr bwMode="auto">
          <a:xfrm>
            <a:off x="6206352" y="4656913"/>
            <a:ext cx="510302" cy="510302"/>
          </a:xfrm>
          <a:prstGeom prst="roundRect">
            <a:avLst>
              <a:gd name="adj" fmla="val 18669"/>
            </a:avLst>
          </a:prstGeom>
          <a:solidFill>
            <a:srgbClr val="E2E4E9"/>
          </a:solidFill>
          <a:ln w="7620">
            <a:solidFill>
              <a:srgbClr val="C8CACF"/>
            </a:solidFill>
            <a:prstDash val="solid"/>
          </a:ln>
        </p:spPr>
        <p:txBody>
          <a:bodyPr/>
          <a:lstStyle/>
          <a:p>
            <a:pPr algn="ctr">
              <a:defRPr/>
            </a:pPr>
            <a:r>
              <a:rPr lang="fr-FR"/>
              <a:t>2</a:t>
            </a:r>
            <a:endParaRPr/>
          </a:p>
        </p:txBody>
      </p:sp>
      <p:sp>
        <p:nvSpPr>
          <p:cNvPr id="511496661" name="Text 10"/>
          <p:cNvSpPr/>
          <p:nvPr/>
        </p:nvSpPr>
        <p:spPr bwMode="auto">
          <a:xfrm>
            <a:off x="5043827" y="5819320"/>
            <a:ext cx="2835235" cy="354330"/>
          </a:xfrm>
          <a:prstGeom prst="rect">
            <a:avLst/>
          </a:prstGeom>
          <a:noFill/>
          <a:ln/>
        </p:spPr>
        <p:txBody>
          <a:bodyPr wrap="none" lIns="0" tIns="0" rIns="0" bIns="0" rtlCol="0" anchor="t"/>
          <a:lstStyle/>
          <a:p>
            <a:pPr marL="0" indent="0" algn="ctr">
              <a:lnSpc>
                <a:spcPts val="2750"/>
              </a:lnSpc>
              <a:buNone/>
              <a:defRPr/>
            </a:pPr>
            <a:r>
              <a:rPr lang="en-US" sz="2200" b="1">
                <a:solidFill>
                  <a:srgbClr val="52586B"/>
                </a:solidFill>
                <a:latin typeface="Mona Sans Semi Bold"/>
                <a:ea typeface="Mona Sans Semi Bold"/>
                <a:cs typeface="Mona Sans Semi Bold"/>
              </a:rPr>
              <a:t>Consolidation</a:t>
            </a:r>
            <a:endParaRPr lang="en-US" sz="2200" b="1"/>
          </a:p>
        </p:txBody>
      </p:sp>
      <p:sp>
        <p:nvSpPr>
          <p:cNvPr id="252926510" name="Text 11"/>
          <p:cNvSpPr/>
          <p:nvPr/>
        </p:nvSpPr>
        <p:spPr bwMode="auto">
          <a:xfrm>
            <a:off x="4164788" y="6309739"/>
            <a:ext cx="4593431" cy="725805"/>
          </a:xfrm>
          <a:prstGeom prst="rect">
            <a:avLst/>
          </a:prstGeom>
          <a:noFill/>
          <a:ln/>
        </p:spPr>
        <p:txBody>
          <a:bodyPr wrap="square" lIns="0" tIns="0" rIns="0" bIns="0" rtlCol="0" anchor="t"/>
          <a:lstStyle/>
          <a:p>
            <a:pPr marL="0" indent="0" algn="ctr">
              <a:lnSpc>
                <a:spcPts val="2850"/>
              </a:lnSpc>
              <a:buNone/>
              <a:defRPr/>
            </a:pPr>
            <a:r>
              <a:rPr lang="en-US" sz="1750">
                <a:solidFill>
                  <a:srgbClr val="52586B"/>
                </a:solidFill>
                <a:latin typeface="Funnel Sans"/>
                <a:ea typeface="Funnel Sans"/>
                <a:cs typeface="Funnel Sans"/>
              </a:rPr>
              <a:t>Développement des compétences psycho-sociales et stages en entreprise</a:t>
            </a:r>
            <a:endParaRPr lang="en-US" sz="1750"/>
          </a:p>
        </p:txBody>
      </p:sp>
      <p:sp>
        <p:nvSpPr>
          <p:cNvPr id="396491462" name="Shape 12"/>
          <p:cNvSpPr/>
          <p:nvPr/>
        </p:nvSpPr>
        <p:spPr bwMode="auto">
          <a:xfrm>
            <a:off x="9111479" y="4231622"/>
            <a:ext cx="30480" cy="680441"/>
          </a:xfrm>
          <a:prstGeom prst="roundRect">
            <a:avLst>
              <a:gd name="adj" fmla="val 312558"/>
            </a:avLst>
          </a:prstGeom>
          <a:solidFill>
            <a:srgbClr val="C8CACF"/>
          </a:solidFill>
          <a:ln/>
        </p:spPr>
        <p:txBody>
          <a:bodyPr/>
          <a:lstStyle/>
          <a:p>
            <a:pPr>
              <a:defRPr/>
            </a:pPr>
            <a:endParaRPr lang="fr-FR"/>
          </a:p>
        </p:txBody>
      </p:sp>
      <p:sp>
        <p:nvSpPr>
          <p:cNvPr id="2084842948" name="Shape 13"/>
          <p:cNvSpPr/>
          <p:nvPr/>
        </p:nvSpPr>
        <p:spPr bwMode="auto">
          <a:xfrm>
            <a:off x="8871568" y="4656913"/>
            <a:ext cx="510302" cy="510302"/>
          </a:xfrm>
          <a:prstGeom prst="roundRect">
            <a:avLst>
              <a:gd name="adj" fmla="val 18669"/>
            </a:avLst>
          </a:prstGeom>
          <a:solidFill>
            <a:srgbClr val="E2E4E9"/>
          </a:solidFill>
          <a:ln w="7620">
            <a:solidFill>
              <a:srgbClr val="C8CACF"/>
            </a:solidFill>
            <a:prstDash val="solid"/>
          </a:ln>
        </p:spPr>
        <p:txBody>
          <a:bodyPr/>
          <a:lstStyle/>
          <a:p>
            <a:pPr algn="ctr">
              <a:defRPr/>
            </a:pPr>
            <a:r>
              <a:rPr lang="fr-FR"/>
              <a:t>3</a:t>
            </a:r>
            <a:endParaRPr/>
          </a:p>
        </p:txBody>
      </p:sp>
      <p:sp>
        <p:nvSpPr>
          <p:cNvPr id="771456172" name="Text 15"/>
          <p:cNvSpPr/>
          <p:nvPr/>
        </p:nvSpPr>
        <p:spPr bwMode="auto">
          <a:xfrm>
            <a:off x="7731974" y="3346053"/>
            <a:ext cx="2835235" cy="354330"/>
          </a:xfrm>
          <a:prstGeom prst="rect">
            <a:avLst/>
          </a:prstGeom>
          <a:noFill/>
          <a:ln/>
        </p:spPr>
        <p:txBody>
          <a:bodyPr wrap="none" lIns="0" tIns="0" rIns="0" bIns="0" rtlCol="0" anchor="t"/>
          <a:lstStyle/>
          <a:p>
            <a:pPr marL="0" indent="0" algn="ctr">
              <a:lnSpc>
                <a:spcPts val="2750"/>
              </a:lnSpc>
              <a:buNone/>
              <a:defRPr/>
            </a:pPr>
            <a:r>
              <a:rPr lang="en-US" sz="2200" b="1">
                <a:solidFill>
                  <a:srgbClr val="52586B"/>
                </a:solidFill>
                <a:latin typeface="Mona Sans Semi Bold"/>
                <a:ea typeface="Mona Sans Semi Bold"/>
                <a:cs typeface="Mona Sans Semi Bold"/>
              </a:rPr>
              <a:t>Accompagnement</a:t>
            </a:r>
            <a:endParaRPr lang="en-US" sz="2200" b="1"/>
          </a:p>
        </p:txBody>
      </p:sp>
      <p:sp>
        <p:nvSpPr>
          <p:cNvPr id="1683778827" name="Text 16"/>
          <p:cNvSpPr/>
          <p:nvPr/>
        </p:nvSpPr>
        <p:spPr bwMode="auto">
          <a:xfrm>
            <a:off x="6714367" y="3758706"/>
            <a:ext cx="6394846" cy="725805"/>
          </a:xfrm>
          <a:prstGeom prst="rect">
            <a:avLst/>
          </a:prstGeom>
          <a:noFill/>
          <a:ln/>
        </p:spPr>
        <p:txBody>
          <a:bodyPr wrap="square" lIns="0" tIns="0" rIns="0" bIns="0" rtlCol="0" anchor="t"/>
          <a:lstStyle/>
          <a:p>
            <a:pPr marL="0" indent="0" algn="ctr">
              <a:lnSpc>
                <a:spcPts val="2850"/>
              </a:lnSpc>
              <a:buNone/>
              <a:defRPr/>
            </a:pPr>
            <a:r>
              <a:rPr lang="en-US" sz="1750">
                <a:solidFill>
                  <a:srgbClr val="52586B"/>
                </a:solidFill>
                <a:latin typeface="Funnel Sans"/>
                <a:ea typeface="Funnel Sans"/>
                <a:cs typeface="Funnel Sans"/>
              </a:rPr>
              <a:t>Missions locales : emploi, formation, santé, logement, mobilité</a:t>
            </a:r>
            <a:endParaRPr lang="en-US" sz="1750"/>
          </a:p>
        </p:txBody>
      </p:sp>
      <p:sp>
        <p:nvSpPr>
          <p:cNvPr id="1535023749" name="Shape 17"/>
          <p:cNvSpPr/>
          <p:nvPr/>
        </p:nvSpPr>
        <p:spPr bwMode="auto">
          <a:xfrm>
            <a:off x="11776812" y="4912064"/>
            <a:ext cx="30480" cy="680441"/>
          </a:xfrm>
          <a:prstGeom prst="roundRect">
            <a:avLst>
              <a:gd name="adj" fmla="val 312558"/>
            </a:avLst>
          </a:prstGeom>
          <a:solidFill>
            <a:srgbClr val="C8CACF"/>
          </a:solidFill>
          <a:ln/>
        </p:spPr>
        <p:txBody>
          <a:bodyPr/>
          <a:lstStyle/>
          <a:p>
            <a:pPr>
              <a:defRPr/>
            </a:pPr>
            <a:endParaRPr lang="fr-FR"/>
          </a:p>
        </p:txBody>
      </p:sp>
      <p:sp>
        <p:nvSpPr>
          <p:cNvPr id="1937281901" name="Shape 18"/>
          <p:cNvSpPr/>
          <p:nvPr/>
        </p:nvSpPr>
        <p:spPr bwMode="auto">
          <a:xfrm>
            <a:off x="11536901" y="4656913"/>
            <a:ext cx="510302" cy="510302"/>
          </a:xfrm>
          <a:prstGeom prst="roundRect">
            <a:avLst>
              <a:gd name="adj" fmla="val 18669"/>
            </a:avLst>
          </a:prstGeom>
          <a:solidFill>
            <a:srgbClr val="E2E4E9"/>
          </a:solidFill>
          <a:ln w="7620">
            <a:solidFill>
              <a:srgbClr val="C8CACF"/>
            </a:solidFill>
            <a:prstDash val="solid"/>
          </a:ln>
        </p:spPr>
        <p:txBody>
          <a:bodyPr/>
          <a:lstStyle/>
          <a:p>
            <a:pPr algn="ctr">
              <a:defRPr/>
            </a:pPr>
            <a:r>
              <a:rPr lang="fr-FR"/>
              <a:t>4</a:t>
            </a:r>
            <a:endParaRPr/>
          </a:p>
        </p:txBody>
      </p:sp>
      <p:sp>
        <p:nvSpPr>
          <p:cNvPr id="991661730" name="Text 20"/>
          <p:cNvSpPr/>
          <p:nvPr/>
        </p:nvSpPr>
        <p:spPr bwMode="auto">
          <a:xfrm>
            <a:off x="10374374" y="5819320"/>
            <a:ext cx="2835235" cy="354330"/>
          </a:xfrm>
          <a:prstGeom prst="rect">
            <a:avLst/>
          </a:prstGeom>
          <a:noFill/>
          <a:ln/>
        </p:spPr>
        <p:txBody>
          <a:bodyPr wrap="none" lIns="0" tIns="0" rIns="0" bIns="0" rtlCol="0" anchor="t"/>
          <a:lstStyle/>
          <a:p>
            <a:pPr marL="0" indent="0" algn="ctr">
              <a:lnSpc>
                <a:spcPts val="2750"/>
              </a:lnSpc>
              <a:buNone/>
              <a:defRPr/>
            </a:pPr>
            <a:r>
              <a:rPr lang="en-US" sz="2200" b="1">
                <a:solidFill>
                  <a:srgbClr val="52586B"/>
                </a:solidFill>
                <a:latin typeface="Mona Sans Semi Bold"/>
                <a:ea typeface="Mona Sans Semi Bold"/>
                <a:cs typeface="Mona Sans Semi Bold"/>
              </a:rPr>
              <a:t>Bilan Final</a:t>
            </a:r>
            <a:endParaRPr lang="en-US" sz="2200" b="1"/>
          </a:p>
        </p:txBody>
      </p:sp>
      <p:sp>
        <p:nvSpPr>
          <p:cNvPr id="1002192850" name="Text 22"/>
          <p:cNvSpPr/>
          <p:nvPr/>
        </p:nvSpPr>
        <p:spPr bwMode="auto">
          <a:xfrm>
            <a:off x="2363313" y="2100048"/>
            <a:ext cx="11758613" cy="763370"/>
          </a:xfrm>
          <a:prstGeom prst="rect">
            <a:avLst/>
          </a:prstGeom>
          <a:noFill/>
          <a:ln/>
        </p:spPr>
        <p:txBody>
          <a:bodyPr wrap="none" lIns="0" tIns="0" rIns="0" bIns="0" rtlCol="0" anchor="t"/>
          <a:lstStyle/>
          <a:p>
            <a:pPr marL="0" indent="0" algn="l">
              <a:buNone/>
              <a:defRPr/>
            </a:pPr>
            <a:r>
              <a:rPr lang="fr-FR" sz="1750" b="1">
                <a:solidFill>
                  <a:srgbClr val="52586B"/>
                </a:solidFill>
                <a:latin typeface="Funnel Sans"/>
                <a:ea typeface="Funnel Sans"/>
                <a:cs typeface="Funnel Sans"/>
              </a:rPr>
              <a:t>Durée maximale :</a:t>
            </a:r>
            <a:r>
              <a:rPr lang="fr-FR" sz="1750">
                <a:solidFill>
                  <a:srgbClr val="52586B"/>
                </a:solidFill>
                <a:latin typeface="Funnel Sans"/>
                <a:ea typeface="Funnel Sans"/>
                <a:cs typeface="Funnel Sans"/>
              </a:rPr>
              <a:t> 4 mois pour les jeunes sans solution de formation ou d'emploi</a:t>
            </a:r>
            <a:endParaRPr/>
          </a:p>
          <a:p>
            <a:pPr marL="0" indent="0" algn="l">
              <a:buNone/>
              <a:defRPr/>
            </a:pPr>
            <a:r>
              <a:rPr lang="fr-FR" sz="1750" b="1">
                <a:solidFill>
                  <a:srgbClr val="52586B"/>
                </a:solidFill>
                <a:latin typeface="Funnel Sans"/>
              </a:rPr>
              <a:t>Cible : </a:t>
            </a:r>
            <a:r>
              <a:rPr lang="fr-FR" sz="1750">
                <a:solidFill>
                  <a:srgbClr val="52586B"/>
                </a:solidFill>
                <a:latin typeface="Funnel Sans"/>
              </a:rPr>
              <a:t>élèves sans solution, diplômés ou non</a:t>
            </a:r>
            <a:endParaRPr/>
          </a:p>
          <a:p>
            <a:pPr marL="0" indent="0" algn="l">
              <a:buNone/>
              <a:defRPr/>
            </a:pPr>
            <a:endParaRPr lang="fr-FR" sz="1750" b="1">
              <a:solidFill>
                <a:srgbClr val="52586B"/>
              </a:solidFill>
              <a:latin typeface="Funnel Sans"/>
            </a:endParaRPr>
          </a:p>
          <a:p>
            <a:pPr marL="0" indent="0" algn="l">
              <a:buNone/>
              <a:defRPr/>
            </a:pPr>
            <a:r>
              <a:rPr lang="fr-FR" sz="1750" b="1">
                <a:solidFill>
                  <a:srgbClr val="52586B"/>
                </a:solidFill>
                <a:latin typeface="Funnel Sans"/>
              </a:rPr>
              <a:t>Les contenus possibles : </a:t>
            </a:r>
            <a:endParaRPr lang="fr-FR" sz="1750" b="1"/>
          </a:p>
        </p:txBody>
      </p:sp>
      <p:sp>
        <p:nvSpPr>
          <p:cNvPr id="1297499389" name="Rectangle 24"/>
          <p:cNvSpPr/>
          <p:nvPr/>
        </p:nvSpPr>
        <p:spPr bwMode="auto">
          <a:xfrm>
            <a:off x="1082776" y="7496490"/>
            <a:ext cx="11144246" cy="380489"/>
          </a:xfrm>
          <a:prstGeom prst="rect">
            <a:avLst/>
          </a:prstGeom>
        </p:spPr>
        <p:txBody>
          <a:bodyPr wrap="square">
            <a:spAutoFit/>
          </a:bodyPr>
          <a:lstStyle/>
          <a:p>
            <a:pPr lvl="0" algn="just">
              <a:lnSpc>
                <a:spcPct val="107000"/>
              </a:lnSpc>
              <a:spcAft>
                <a:spcPts val="0"/>
              </a:spcAft>
              <a:defRPr/>
            </a:pPr>
            <a:r>
              <a:rPr lang="fr-FR" sz="1750">
                <a:solidFill>
                  <a:srgbClr val="52586B"/>
                </a:solidFill>
                <a:latin typeface="Funnel Sans"/>
              </a:rPr>
              <a:t>La participation à AvenirPro+ phase est volontaire et remplace le dispositif Parcours Ambition Emploi.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41247701" name="Freeform 2"/>
          <p:cNvSpPr/>
          <p:nvPr/>
        </p:nvSpPr>
        <p:spPr bwMode="auto">
          <a:xfrm flipH="1">
            <a:off x="-2107209" y="-2930169"/>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691149919" name="Freeform 3"/>
          <p:cNvSpPr/>
          <p:nvPr/>
        </p:nvSpPr>
        <p:spPr bwMode="auto">
          <a:xfrm flipH="1">
            <a:off x="10498881" y="5604230"/>
            <a:ext cx="5860338" cy="5860338"/>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570508954" name="Group 4"/>
          <p:cNvGrpSpPr/>
          <p:nvPr/>
        </p:nvGrpSpPr>
        <p:grpSpPr bwMode="auto">
          <a:xfrm>
            <a:off x="-1715229" y="1967473"/>
            <a:ext cx="3636756" cy="3636756"/>
            <a:chOff x="0" y="0"/>
            <a:chExt cx="812799" cy="812799"/>
          </a:xfrm>
        </p:grpSpPr>
        <p:sp>
          <p:nvSpPr>
            <p:cNvPr id="1368858552" name="Freeform 5"/>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52228223" name="TextBox 6"/>
            <p:cNvSpPr txBox="1"/>
            <p:nvPr/>
          </p:nvSpPr>
          <p:spPr bwMode="auto">
            <a:xfrm>
              <a:off x="76199" y="95249"/>
              <a:ext cx="660399" cy="641349"/>
            </a:xfrm>
            <a:prstGeom prst="rect">
              <a:avLst/>
            </a:prstGeom>
            <a:grpFill/>
            <a:ln>
              <a:noFill/>
            </a:ln>
          </p:spPr>
          <p:txBody>
            <a:bodyPr lIns="40641" tIns="40641" rIns="40641" bIns="40641" rtlCol="0" anchor="ctr"/>
            <a:lstStyle/>
            <a:p>
              <a:pPr algn="ctr">
                <a:lnSpc>
                  <a:spcPts val="2042"/>
                </a:lnSpc>
                <a:defRPr/>
              </a:pPr>
              <a:endParaRPr sz="850"/>
            </a:p>
          </p:txBody>
        </p:sp>
      </p:grpSp>
      <p:sp>
        <p:nvSpPr>
          <p:cNvPr id="426398340" name="TextBox 7"/>
          <p:cNvSpPr txBox="1"/>
          <p:nvPr/>
        </p:nvSpPr>
        <p:spPr bwMode="auto">
          <a:xfrm>
            <a:off x="2297740" y="2715141"/>
            <a:ext cx="9705548" cy="2032359"/>
          </a:xfrm>
          <a:prstGeom prst="rect">
            <a:avLst/>
          </a:prstGeom>
        </p:spPr>
        <p:txBody>
          <a:bodyPr wrap="square" lIns="0" tIns="0" rIns="0" bIns="0" rtlCol="0" anchor="t">
            <a:spAutoFit/>
          </a:bodyPr>
          <a:lstStyle/>
          <a:p>
            <a:pPr algn="ctr">
              <a:lnSpc>
                <a:spcPts val="7999"/>
              </a:lnSpc>
              <a:defRPr/>
            </a:pPr>
            <a:r>
              <a:rPr lang="en-US" sz="4800" b="1" dirty="0">
                <a:solidFill>
                  <a:srgbClr val="FCBF3E"/>
                </a:solidFill>
                <a:latin typeface="Marianne ExtraBold"/>
              </a:rPr>
              <a:t>Le Parcours de Consolidation </a:t>
            </a:r>
            <a:r>
              <a:rPr lang="en-US" sz="4800" b="1" dirty="0" err="1">
                <a:solidFill>
                  <a:srgbClr val="FCBF3E"/>
                </a:solidFill>
                <a:latin typeface="Marianne ExtraBold"/>
              </a:rPr>
              <a:t>en</a:t>
            </a:r>
            <a:r>
              <a:rPr lang="en-US" sz="4800" b="1" dirty="0">
                <a:solidFill>
                  <a:srgbClr val="FCBF3E"/>
                </a:solidFill>
                <a:latin typeface="Marianne ExtraBold"/>
              </a:rPr>
              <a:t> BTS</a:t>
            </a:r>
            <a:endParaRPr sz="1400" dirty="0"/>
          </a:p>
        </p:txBody>
      </p:sp>
      <p:grpSp>
        <p:nvGrpSpPr>
          <p:cNvPr id="833716758" name="Group 8"/>
          <p:cNvGrpSpPr/>
          <p:nvPr/>
        </p:nvGrpSpPr>
        <p:grpSpPr bwMode="auto">
          <a:xfrm>
            <a:off x="11338560" y="4114800"/>
            <a:ext cx="2468881" cy="2468881"/>
            <a:chOff x="0" y="0"/>
            <a:chExt cx="812799" cy="812799"/>
          </a:xfrm>
        </p:grpSpPr>
        <p:sp>
          <p:nvSpPr>
            <p:cNvPr id="828608496" name="Freeform 9"/>
            <p:cNvSpPr/>
            <p:nvPr/>
          </p:nvSpPr>
          <p:spPr bwMode="auto">
            <a:xfrm>
              <a:off x="0" y="0"/>
              <a:ext cx="812799" cy="81279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805217255" name="TextBox 10"/>
            <p:cNvSpPr txBox="1"/>
            <p:nvPr/>
          </p:nvSpPr>
          <p:spPr bwMode="auto">
            <a:xfrm>
              <a:off x="76199" y="95249"/>
              <a:ext cx="660399" cy="641349"/>
            </a:xfrm>
            <a:prstGeom prst="rect">
              <a:avLst/>
            </a:prstGeom>
            <a:grpFill/>
          </p:spPr>
          <p:txBody>
            <a:bodyPr lIns="40641" tIns="40641" rIns="40641" bIns="40641" rtlCol="0" anchor="ctr"/>
            <a:lstStyle/>
            <a:p>
              <a:pPr algn="ctr">
                <a:lnSpc>
                  <a:spcPts val="2042"/>
                </a:lnSpc>
                <a:defRPr/>
              </a:pPr>
              <a:endParaRPr sz="85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65382582" name="Image 0" descr="preencoded.png"/>
          <p:cNvPicPr>
            <a:picLocks noChangeAspect="1"/>
          </p:cNvPicPr>
          <p:nvPr/>
        </p:nvPicPr>
        <p:blipFill>
          <a:blip r:embed="rId3"/>
          <a:stretch/>
        </p:blipFill>
        <p:spPr bwMode="auto">
          <a:xfrm>
            <a:off x="9144000" y="0"/>
            <a:ext cx="5486400" cy="8229600"/>
          </a:xfrm>
          <a:prstGeom prst="rect">
            <a:avLst/>
          </a:prstGeom>
        </p:spPr>
      </p:pic>
      <p:sp>
        <p:nvSpPr>
          <p:cNvPr id="323812729" name="Text 0"/>
          <p:cNvSpPr/>
          <p:nvPr/>
        </p:nvSpPr>
        <p:spPr bwMode="auto">
          <a:xfrm>
            <a:off x="2745053" y="267350"/>
            <a:ext cx="6017904" cy="1417557"/>
          </a:xfrm>
          <a:prstGeom prst="rect">
            <a:avLst/>
          </a:prstGeom>
          <a:noFill/>
          <a:ln/>
        </p:spPr>
        <p:txBody>
          <a:bodyPr wrap="square" lIns="0" tIns="0" rIns="0" bIns="0" rtlCol="0" anchor="t"/>
          <a:lstStyle/>
          <a:p>
            <a:pPr marL="0" marR="0" indent="0" algn="ctr">
              <a:lnSpc>
                <a:spcPts val="5550"/>
              </a:lnSpc>
              <a:spcBef>
                <a:spcPts val="0"/>
              </a:spcBef>
              <a:spcAft>
                <a:spcPts val="0"/>
              </a:spcAft>
              <a:buNone/>
              <a:defRPr/>
            </a:pPr>
            <a:r>
              <a:rPr lang="en-US" sz="3600" b="1" i="0" u="none" strike="noStrike" cap="none" spc="0" dirty="0">
                <a:solidFill>
                  <a:schemeClr val="tx2"/>
                </a:solidFill>
                <a:latin typeface="Marianne"/>
                <a:ea typeface="Marianne"/>
                <a:cs typeface="Marianne"/>
              </a:rPr>
              <a:t>Le Parcours de Consolidation </a:t>
            </a:r>
            <a:r>
              <a:rPr lang="en-US" sz="3600" b="1" i="0" u="none" strike="noStrike" cap="none" spc="0" dirty="0" err="1">
                <a:solidFill>
                  <a:schemeClr val="tx2"/>
                </a:solidFill>
                <a:latin typeface="Marianne"/>
                <a:ea typeface="Marianne"/>
                <a:cs typeface="Marianne"/>
              </a:rPr>
              <a:t>en</a:t>
            </a:r>
            <a:r>
              <a:rPr lang="en-US" sz="3600" b="1" i="0" u="none" strike="noStrike" cap="none" spc="0" dirty="0">
                <a:solidFill>
                  <a:schemeClr val="tx2"/>
                </a:solidFill>
                <a:latin typeface="Marianne"/>
                <a:ea typeface="Marianne"/>
                <a:cs typeface="Marianne"/>
              </a:rPr>
              <a:t> BTS</a:t>
            </a:r>
            <a:endParaRPr lang="en-US" sz="4450" b="1" dirty="0">
              <a:solidFill>
                <a:schemeClr val="tx2"/>
              </a:solidFill>
              <a:latin typeface="Marianne"/>
            </a:endParaRPr>
          </a:p>
        </p:txBody>
      </p:sp>
      <p:sp>
        <p:nvSpPr>
          <p:cNvPr id="1480606598" name="Text 1"/>
          <p:cNvSpPr/>
          <p:nvPr/>
        </p:nvSpPr>
        <p:spPr bwMode="auto">
          <a:xfrm>
            <a:off x="793790" y="3179351"/>
            <a:ext cx="3490317"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Modules de consolidation</a:t>
            </a:r>
            <a:endParaRPr lang="en-US" sz="2200"/>
          </a:p>
        </p:txBody>
      </p:sp>
      <p:sp>
        <p:nvSpPr>
          <p:cNvPr id="212915720" name="Text 2"/>
          <p:cNvSpPr/>
          <p:nvPr/>
        </p:nvSpPr>
        <p:spPr bwMode="auto">
          <a:xfrm>
            <a:off x="1644253" y="3683079"/>
            <a:ext cx="6705957"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Enseignement général et méthodologie de travail selon diagnostic</a:t>
            </a:r>
            <a:endParaRPr lang="en-US" sz="1750"/>
          </a:p>
        </p:txBody>
      </p:sp>
      <p:sp>
        <p:nvSpPr>
          <p:cNvPr id="460129806" name="Text 3"/>
          <p:cNvSpPr/>
          <p:nvPr/>
        </p:nvSpPr>
        <p:spPr bwMode="auto">
          <a:xfrm>
            <a:off x="793790" y="4763012"/>
            <a:ext cx="2835235" cy="354330"/>
          </a:xfrm>
          <a:prstGeom prst="rect">
            <a:avLst/>
          </a:prstGeom>
          <a:noFill/>
          <a:ln/>
        </p:spPr>
        <p:txBody>
          <a:bodyPr wrap="none" lIns="0" tIns="0" rIns="0" bIns="0" rtlCol="0" anchor="t"/>
          <a:lstStyle/>
          <a:p>
            <a:pPr marL="0" indent="0" algn="l">
              <a:lnSpc>
                <a:spcPts val="2750"/>
              </a:lnSpc>
              <a:buNone/>
              <a:defRPr/>
            </a:pPr>
            <a:r>
              <a:rPr lang="en-US" sz="2200" dirty="0" err="1">
                <a:solidFill>
                  <a:srgbClr val="52586B"/>
                </a:solidFill>
                <a:latin typeface="Mona Sans Semi Bold"/>
                <a:ea typeface="Mona Sans Semi Bold"/>
                <a:cs typeface="Mona Sans Semi Bold"/>
              </a:rPr>
              <a:t>Suivi</a:t>
            </a:r>
            <a:r>
              <a:rPr lang="en-US" sz="2200" dirty="0">
                <a:solidFill>
                  <a:srgbClr val="52586B"/>
                </a:solidFill>
                <a:latin typeface="Mona Sans Semi Bold"/>
                <a:ea typeface="Mona Sans Semi Bold"/>
                <a:cs typeface="Mona Sans Semi Bold"/>
              </a:rPr>
              <a:t> </a:t>
            </a:r>
            <a:r>
              <a:rPr lang="en-US" sz="2200" dirty="0" err="1">
                <a:solidFill>
                  <a:srgbClr val="52586B"/>
                </a:solidFill>
                <a:latin typeface="Mona Sans Semi Bold"/>
                <a:ea typeface="Mona Sans Semi Bold"/>
                <a:cs typeface="Mona Sans Semi Bold"/>
              </a:rPr>
              <a:t>personnalisé</a:t>
            </a:r>
            <a:endParaRPr lang="en-US" sz="2200" dirty="0"/>
          </a:p>
        </p:txBody>
      </p:sp>
      <p:sp>
        <p:nvSpPr>
          <p:cNvPr id="433951682" name="Text 4"/>
          <p:cNvSpPr/>
          <p:nvPr/>
        </p:nvSpPr>
        <p:spPr bwMode="auto">
          <a:xfrm>
            <a:off x="1644253" y="5124688"/>
            <a:ext cx="6705957" cy="362903"/>
          </a:xfrm>
          <a:prstGeom prst="rect">
            <a:avLst/>
          </a:prstGeom>
          <a:noFill/>
          <a:ln/>
        </p:spPr>
        <p:txBody>
          <a:bodyPr wrap="none" lIns="0" tIns="0" rIns="0" bIns="0" rtlCol="0" anchor="t"/>
          <a:lstStyle/>
          <a:p>
            <a:pPr>
              <a:lnSpc>
                <a:spcPts val="2850"/>
              </a:lnSpc>
              <a:defRPr/>
            </a:pPr>
            <a:r>
              <a:rPr lang="fr-FR" sz="1750">
                <a:solidFill>
                  <a:srgbClr val="52586B"/>
                </a:solidFill>
                <a:latin typeface="Funnel Sans"/>
                <a:ea typeface="Funnel Sans"/>
                <a:cs typeface="Funnel Sans"/>
              </a:rPr>
              <a:t>Suivi pédagogique personnalisé et mentorat assuré par des</a:t>
            </a:r>
            <a:endParaRPr/>
          </a:p>
          <a:p>
            <a:pPr>
              <a:lnSpc>
                <a:spcPts val="2850"/>
              </a:lnSpc>
              <a:defRPr/>
            </a:pPr>
            <a:r>
              <a:rPr lang="fr-FR" sz="1750">
                <a:solidFill>
                  <a:srgbClr val="52586B"/>
                </a:solidFill>
                <a:latin typeface="Funnel Sans"/>
                <a:ea typeface="Funnel Sans"/>
                <a:cs typeface="Funnel Sans"/>
              </a:rPr>
              <a:t> professionnels et/ou tutorat par des étudiants</a:t>
            </a:r>
            <a:endParaRPr lang="en-US" sz="1750"/>
          </a:p>
        </p:txBody>
      </p:sp>
      <p:sp>
        <p:nvSpPr>
          <p:cNvPr id="777336680" name="Text 5"/>
          <p:cNvSpPr/>
          <p:nvPr/>
        </p:nvSpPr>
        <p:spPr bwMode="auto">
          <a:xfrm>
            <a:off x="793789" y="6112463"/>
            <a:ext cx="2835235"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Ateliers et projets</a:t>
            </a:r>
            <a:endParaRPr lang="en-US" sz="2200"/>
          </a:p>
        </p:txBody>
      </p:sp>
      <p:sp>
        <p:nvSpPr>
          <p:cNvPr id="774330387" name="Text 6"/>
          <p:cNvSpPr/>
          <p:nvPr/>
        </p:nvSpPr>
        <p:spPr bwMode="auto">
          <a:xfrm>
            <a:off x="1644253" y="6566297"/>
            <a:ext cx="6705957" cy="362903"/>
          </a:xfrm>
          <a:prstGeom prst="rect">
            <a:avLst/>
          </a:prstGeom>
          <a:noFill/>
          <a:ln/>
        </p:spPr>
        <p:txBody>
          <a:bodyPr wrap="none" lIns="0" tIns="0" rIns="0" bIns="0" rtlCol="0" anchor="t"/>
          <a:lstStyle/>
          <a:p>
            <a:pPr>
              <a:lnSpc>
                <a:spcPts val="2850"/>
              </a:lnSpc>
              <a:defRPr/>
            </a:pPr>
            <a:r>
              <a:rPr lang="en-US" sz="1750">
                <a:solidFill>
                  <a:srgbClr val="52586B"/>
                </a:solidFill>
                <a:latin typeface="Funnel Sans"/>
                <a:ea typeface="Funnel Sans"/>
                <a:cs typeface="Funnel Sans"/>
              </a:rPr>
              <a:t>Ateliers </a:t>
            </a:r>
            <a:r>
              <a:rPr lang="fr-FR" sz="1750">
                <a:solidFill>
                  <a:srgbClr val="52586B"/>
                </a:solidFill>
                <a:latin typeface="Funnel Sans"/>
                <a:ea typeface="Funnel Sans"/>
                <a:cs typeface="Funnel Sans"/>
              </a:rPr>
              <a:t>thématiques</a:t>
            </a:r>
            <a:r>
              <a:rPr lang="en-US" sz="1750">
                <a:solidFill>
                  <a:srgbClr val="52586B"/>
                </a:solidFill>
                <a:latin typeface="Funnel Sans"/>
                <a:ea typeface="Funnel Sans"/>
                <a:cs typeface="Funnel Sans"/>
              </a:rPr>
              <a:t> et </a:t>
            </a:r>
            <a:r>
              <a:rPr lang="fr-FR" sz="1750">
                <a:solidFill>
                  <a:srgbClr val="52586B"/>
                </a:solidFill>
                <a:latin typeface="Funnel Sans"/>
                <a:ea typeface="Funnel Sans"/>
                <a:cs typeface="Funnel Sans"/>
              </a:rPr>
              <a:t>Projets</a:t>
            </a:r>
            <a:r>
              <a:rPr lang="en-US" sz="1750">
                <a:solidFill>
                  <a:srgbClr val="52586B"/>
                </a:solidFill>
                <a:latin typeface="Funnel Sans"/>
                <a:ea typeface="Funnel Sans"/>
                <a:cs typeface="Funnel Sans"/>
              </a:rPr>
              <a:t> collaboratifs pour renforcer</a:t>
            </a:r>
            <a:endParaRPr/>
          </a:p>
          <a:p>
            <a:pPr>
              <a:lnSpc>
                <a:spcPts val="2850"/>
              </a:lnSpc>
              <a:defRPr/>
            </a:pPr>
            <a:r>
              <a:rPr lang="en-US" sz="1750">
                <a:solidFill>
                  <a:srgbClr val="52586B"/>
                </a:solidFill>
                <a:latin typeface="Funnel Sans"/>
                <a:ea typeface="Funnel Sans"/>
                <a:cs typeface="Funnel Sans"/>
              </a:rPr>
              <a:t> les compétences</a:t>
            </a:r>
            <a:endParaRPr lang="en-US" sz="17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52100793"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321901861"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409680944"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668763462" name="TextBox 7"/>
          <p:cNvSpPr txBox="1"/>
          <p:nvPr/>
        </p:nvSpPr>
        <p:spPr bwMode="auto">
          <a:xfrm>
            <a:off x="3243927" y="2345054"/>
            <a:ext cx="9395940" cy="2032359"/>
          </a:xfrm>
          <a:prstGeom prst="rect">
            <a:avLst/>
          </a:prstGeom>
        </p:spPr>
        <p:txBody>
          <a:bodyPr wrap="square" lIns="0" tIns="0" rIns="0" bIns="0" rtlCol="0" anchor="t">
            <a:spAutoFit/>
          </a:bodyPr>
          <a:lstStyle/>
          <a:p>
            <a:pPr algn="ctr">
              <a:lnSpc>
                <a:spcPts val="8000"/>
              </a:lnSpc>
              <a:defRPr/>
            </a:pPr>
            <a:r>
              <a:rPr lang="en-US" sz="4800" b="1">
                <a:solidFill>
                  <a:srgbClr val="FCBF3E"/>
                </a:solidFill>
                <a:latin typeface="Marianne ExtraBold"/>
              </a:rPr>
              <a:t>Le plan pluriannuel d’éducation à l’orientation (PPO)</a:t>
            </a:r>
            <a:endParaRPr sz="4800"/>
          </a:p>
        </p:txBody>
      </p:sp>
      <p:grpSp>
        <p:nvGrpSpPr>
          <p:cNvPr id="797258681" name="Group 8"/>
          <p:cNvGrpSpPr/>
          <p:nvPr/>
        </p:nvGrpSpPr>
        <p:grpSpPr bwMode="auto">
          <a:xfrm>
            <a:off x="12161518"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53739700" name="Espace réservé du contenu 2"/>
          <p:cNvSpPr txBox="1"/>
          <p:nvPr/>
        </p:nvSpPr>
        <p:spPr bwMode="auto">
          <a:xfrm>
            <a:off x="536336" y="1697330"/>
            <a:ext cx="13532590" cy="6532270"/>
          </a:xfrm>
          <a:prstGeom prst="rect">
            <a:avLst/>
          </a:prstGeom>
          <a:noFill/>
          <a:ln>
            <a:noFill/>
          </a:ln>
        </p:spPr>
        <p:txBody>
          <a:bodyPr spcFirstLastPara="1" wrap="square" lIns="146280" tIns="146280" rIns="146280" bIns="146280" anchor="t" anchorCtr="0">
            <a:noAutofit/>
          </a:bodyPr>
          <a:lstStyle>
            <a:defPPr marR="0" lvl="0" algn="l">
              <a:lnSpc>
                <a:spcPct val="100000"/>
              </a:lnSpc>
              <a:spcBef>
                <a:spcPts val="0"/>
              </a:spcBef>
              <a:spcAft>
                <a:spcPts val="0"/>
              </a:spcAft>
            </a:defPPr>
            <a:lvl1pPr marL="457200" marR="0" lvl="0" indent="-304800" algn="l">
              <a:lnSpc>
                <a:spcPct val="100000"/>
              </a:lnSpc>
              <a:spcBef>
                <a:spcPts val="0"/>
              </a:spcBef>
              <a:spcAft>
                <a:spcPts val="0"/>
              </a:spcAft>
              <a:buClr>
                <a:schemeClr val="dk1"/>
              </a:buClr>
              <a:buSzPts val="1200"/>
              <a:buFont typeface="DM Sans"/>
              <a:buNone/>
              <a:defRPr sz="1400" b="0" i="0" u="none" strike="noStrike" cap="none">
                <a:solidFill>
                  <a:schemeClr val="dk1"/>
                </a:solidFill>
                <a:latin typeface="DM Sans"/>
                <a:ea typeface="DM Sans"/>
                <a:cs typeface="DM Sans"/>
              </a:defRPr>
            </a:lvl1pPr>
            <a:lvl2pPr marL="914400" marR="0" lvl="1"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2pPr>
            <a:lvl3pPr marL="1371600" marR="0" lvl="2"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3pPr>
            <a:lvl4pPr marL="1828800" marR="0" lvl="3"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4pPr>
            <a:lvl5pPr marL="2286000" marR="0" lvl="4"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5pPr>
            <a:lvl6pPr marL="2743200" marR="0" lvl="5"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6pPr>
            <a:lvl7pPr marL="3200400" marR="0" lvl="6"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7pPr>
            <a:lvl8pPr marL="3657600" marR="0" lvl="7"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8pPr>
            <a:lvl9pPr marL="4114800" marR="0" lvl="8"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9pPr>
          </a:lstStyle>
          <a:p>
            <a:pPr marL="0" indent="0">
              <a:defRPr/>
            </a:pPr>
            <a:endParaRPr lang="fr-FR" sz="1900">
              <a:latin typeface="Arial"/>
              <a:cs typeface="Arial"/>
            </a:endParaRPr>
          </a:p>
        </p:txBody>
      </p:sp>
      <p:sp>
        <p:nvSpPr>
          <p:cNvPr id="188913240" name="Titre 1"/>
          <p:cNvSpPr txBox="1"/>
          <p:nvPr/>
        </p:nvSpPr>
        <p:spPr bwMode="auto">
          <a:xfrm>
            <a:off x="3962399" y="68031"/>
            <a:ext cx="8782051" cy="1536000"/>
          </a:xfrm>
          <a:prstGeom prst="rect">
            <a:avLst/>
          </a:prstGeom>
          <a:solidFill>
            <a:schemeClr val="bg1"/>
          </a:solidFill>
          <a:ln>
            <a:noFill/>
          </a:ln>
        </p:spPr>
        <p:txBody>
          <a:bodyPr spcFirstLastPara="1" wrap="square" lIns="146280" tIns="146280" rIns="146280" bIns="146280" anchor="b" anchorCtr="0">
            <a:normAutofit fontScale="97500" lnSpcReduction="10000"/>
          </a:bodyPr>
          <a:lstStyle>
            <a:defPPr marR="0" lvl="0" algn="l">
              <a:lnSpc>
                <a:spcPct val="100000"/>
              </a:lnSpc>
              <a:spcBef>
                <a:spcPts val="0"/>
              </a:spcBef>
              <a:spcAft>
                <a:spcPts val="0"/>
              </a:spcAft>
            </a:defPPr>
            <a:lvl1pPr marR="0" lvl="0" algn="l">
              <a:lnSpc>
                <a:spcPct val="100000"/>
              </a:lnSpc>
              <a:spcBef>
                <a:spcPts val="0"/>
              </a:spcBef>
              <a:spcAft>
                <a:spcPts val="0"/>
              </a:spcAft>
              <a:buClr>
                <a:srgbClr val="191919"/>
              </a:buClr>
              <a:buSzPts val="5200"/>
              <a:buFont typeface="Playfair Display Medium"/>
              <a:buNone/>
              <a:defRPr sz="3700" b="0" i="0" u="none" strike="noStrike" cap="none">
                <a:solidFill>
                  <a:schemeClr val="dk1"/>
                </a:solidFill>
                <a:latin typeface="Playfair Display Medium"/>
                <a:ea typeface="Playfair Display Medium"/>
                <a:cs typeface="Playfair Display Medium"/>
              </a:defRPr>
            </a:lvl1pPr>
            <a:lvl2pPr marR="0" lvl="1"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2pPr>
            <a:lvl3pPr marR="0" lvl="2"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3pPr>
            <a:lvl4pPr marR="0" lvl="3"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4pPr>
            <a:lvl5pPr marR="0" lvl="4"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5pPr>
            <a:lvl6pPr marR="0" lvl="5"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6pPr>
            <a:lvl7pPr marR="0" lvl="6"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7pPr>
            <a:lvl8pPr marR="0" lvl="7"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8pPr>
            <a:lvl9pPr marR="0" lvl="8"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9pPr>
          </a:lstStyle>
          <a:p>
            <a:pPr algn="ctr">
              <a:defRPr/>
            </a:pPr>
            <a:r>
              <a:rPr lang="fr-FR" sz="4400" b="1">
                <a:solidFill>
                  <a:schemeClr val="tx2"/>
                </a:solidFill>
                <a:latin typeface="Marianne"/>
              </a:rPr>
              <a:t>PPO : Plan Pluriannuel d’éducation à l’Orientation</a:t>
            </a:r>
            <a:endParaRPr/>
          </a:p>
        </p:txBody>
      </p:sp>
      <p:pic>
        <p:nvPicPr>
          <p:cNvPr id="283296569" name="Picture 2"/>
          <p:cNvPicPr>
            <a:picLocks noChangeAspect="1" noChangeArrowheads="1"/>
          </p:cNvPicPr>
          <p:nvPr/>
        </p:nvPicPr>
        <p:blipFill>
          <a:blip r:embed="rId3"/>
          <a:stretch/>
        </p:blipFill>
        <p:spPr bwMode="auto">
          <a:xfrm>
            <a:off x="1490662" y="1509711"/>
            <a:ext cx="11463338" cy="63809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3404998" name="Espace réservé du contenu 2"/>
          <p:cNvSpPr txBox="1"/>
          <p:nvPr/>
        </p:nvSpPr>
        <p:spPr bwMode="auto">
          <a:xfrm>
            <a:off x="536336" y="1697330"/>
            <a:ext cx="13532590" cy="6532270"/>
          </a:xfrm>
          <a:prstGeom prst="rect">
            <a:avLst/>
          </a:prstGeom>
          <a:noFill/>
          <a:ln>
            <a:noFill/>
          </a:ln>
        </p:spPr>
        <p:txBody>
          <a:bodyPr spcFirstLastPara="1" wrap="square" lIns="146280" tIns="146280" rIns="146280" bIns="146280" anchor="t" anchorCtr="0">
            <a:noAutofit/>
          </a:bodyPr>
          <a:lstStyle>
            <a:defPPr marR="0" lvl="0" algn="l">
              <a:lnSpc>
                <a:spcPct val="100000"/>
              </a:lnSpc>
              <a:spcBef>
                <a:spcPts val="0"/>
              </a:spcBef>
              <a:spcAft>
                <a:spcPts val="0"/>
              </a:spcAft>
            </a:defPPr>
            <a:lvl1pPr marL="457200" marR="0" lvl="0" indent="-304800" algn="l">
              <a:lnSpc>
                <a:spcPct val="100000"/>
              </a:lnSpc>
              <a:spcBef>
                <a:spcPts val="0"/>
              </a:spcBef>
              <a:spcAft>
                <a:spcPts val="0"/>
              </a:spcAft>
              <a:buClr>
                <a:schemeClr val="dk1"/>
              </a:buClr>
              <a:buSzPts val="1200"/>
              <a:buFont typeface="DM Sans"/>
              <a:buNone/>
              <a:defRPr sz="1400" b="0" i="0" u="none" strike="noStrike" cap="none">
                <a:solidFill>
                  <a:schemeClr val="dk1"/>
                </a:solidFill>
                <a:latin typeface="DM Sans"/>
                <a:ea typeface="DM Sans"/>
                <a:cs typeface="DM Sans"/>
              </a:defRPr>
            </a:lvl1pPr>
            <a:lvl2pPr marL="914400" marR="0" lvl="1"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2pPr>
            <a:lvl3pPr marL="1371600" marR="0" lvl="2"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3pPr>
            <a:lvl4pPr marL="1828800" marR="0" lvl="3"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4pPr>
            <a:lvl5pPr marL="2286000" marR="0" lvl="4"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5pPr>
            <a:lvl6pPr marL="2743200" marR="0" lvl="5"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6pPr>
            <a:lvl7pPr marL="3200400" marR="0" lvl="6"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7pPr>
            <a:lvl8pPr marL="3657600" marR="0" lvl="7"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8pPr>
            <a:lvl9pPr marL="4114800" marR="0" lvl="8" indent="-304800" algn="ctr">
              <a:lnSpc>
                <a:spcPct val="100000"/>
              </a:lnSpc>
              <a:spcBef>
                <a:spcPts val="0"/>
              </a:spcBef>
              <a:spcAft>
                <a:spcPts val="0"/>
              </a:spcAft>
              <a:buClr>
                <a:schemeClr val="dk1"/>
              </a:buClr>
              <a:buSzPts val="1800"/>
              <a:buFont typeface="DM Sans"/>
              <a:buNone/>
              <a:defRPr sz="1800" b="0" i="0" u="none" strike="noStrike" cap="none">
                <a:solidFill>
                  <a:schemeClr val="dk1"/>
                </a:solidFill>
                <a:latin typeface="DM Sans"/>
                <a:ea typeface="DM Sans"/>
                <a:cs typeface="DM Sans"/>
              </a:defRPr>
            </a:lvl9pPr>
          </a:lstStyle>
          <a:p>
            <a:pPr marL="0" indent="0">
              <a:defRPr/>
            </a:pPr>
            <a:endParaRPr lang="fr-FR" sz="1900">
              <a:latin typeface="Arial"/>
              <a:cs typeface="Arial"/>
            </a:endParaRPr>
          </a:p>
        </p:txBody>
      </p:sp>
      <p:sp>
        <p:nvSpPr>
          <p:cNvPr id="889470305" name="Titre 1"/>
          <p:cNvSpPr txBox="1"/>
          <p:nvPr/>
        </p:nvSpPr>
        <p:spPr bwMode="auto">
          <a:xfrm>
            <a:off x="3962399" y="68031"/>
            <a:ext cx="8782051" cy="1536000"/>
          </a:xfrm>
          <a:prstGeom prst="rect">
            <a:avLst/>
          </a:prstGeom>
          <a:solidFill>
            <a:schemeClr val="bg1"/>
          </a:solidFill>
          <a:ln>
            <a:noFill/>
          </a:ln>
        </p:spPr>
        <p:txBody>
          <a:bodyPr spcFirstLastPara="1" wrap="square" lIns="146280" tIns="146280" rIns="146280" bIns="146280" anchor="b" anchorCtr="0">
            <a:normAutofit fontScale="97500" lnSpcReduction="10000"/>
          </a:bodyPr>
          <a:lstStyle>
            <a:defPPr marR="0" lvl="0" algn="l">
              <a:lnSpc>
                <a:spcPct val="100000"/>
              </a:lnSpc>
              <a:spcBef>
                <a:spcPts val="0"/>
              </a:spcBef>
              <a:spcAft>
                <a:spcPts val="0"/>
              </a:spcAft>
            </a:defPPr>
            <a:lvl1pPr marR="0" lvl="0" algn="l">
              <a:lnSpc>
                <a:spcPct val="100000"/>
              </a:lnSpc>
              <a:spcBef>
                <a:spcPts val="0"/>
              </a:spcBef>
              <a:spcAft>
                <a:spcPts val="0"/>
              </a:spcAft>
              <a:buClr>
                <a:srgbClr val="191919"/>
              </a:buClr>
              <a:buSzPts val="5200"/>
              <a:buFont typeface="Playfair Display Medium"/>
              <a:buNone/>
              <a:defRPr sz="3700" b="0" i="0" u="none" strike="noStrike" cap="none">
                <a:solidFill>
                  <a:schemeClr val="dk1"/>
                </a:solidFill>
                <a:latin typeface="Playfair Display Medium"/>
                <a:ea typeface="Playfair Display Medium"/>
                <a:cs typeface="Playfair Display Medium"/>
              </a:defRPr>
            </a:lvl1pPr>
            <a:lvl2pPr marR="0" lvl="1"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2pPr>
            <a:lvl3pPr marR="0" lvl="2"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3pPr>
            <a:lvl4pPr marR="0" lvl="3"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4pPr>
            <a:lvl5pPr marR="0" lvl="4"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5pPr>
            <a:lvl6pPr marR="0" lvl="5"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6pPr>
            <a:lvl7pPr marR="0" lvl="6"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7pPr>
            <a:lvl8pPr marR="0" lvl="7"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8pPr>
            <a:lvl9pPr marR="0" lvl="8"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9pPr>
          </a:lstStyle>
          <a:p>
            <a:pPr algn="ctr">
              <a:defRPr/>
            </a:pPr>
            <a:r>
              <a:rPr lang="fr-FR" sz="4400" b="1">
                <a:solidFill>
                  <a:schemeClr val="tx2"/>
                </a:solidFill>
                <a:latin typeface="Marianne"/>
              </a:rPr>
              <a:t>PPO : Plan Pluriannuel d’éducation à l’Orientation</a:t>
            </a:r>
            <a:endParaRPr/>
          </a:p>
        </p:txBody>
      </p:sp>
      <p:pic>
        <p:nvPicPr>
          <p:cNvPr id="1685908679" name="Image 11"/>
          <p:cNvPicPr>
            <a:picLocks noChangeAspect="1"/>
          </p:cNvPicPr>
          <p:nvPr/>
        </p:nvPicPr>
        <p:blipFill>
          <a:blip r:embed="rId3"/>
          <a:stretch/>
        </p:blipFill>
        <p:spPr bwMode="auto">
          <a:xfrm>
            <a:off x="1507863" y="1697330"/>
            <a:ext cx="12309517" cy="6328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590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19123838" name="Espace réservé du contenu 6"/>
          <p:cNvPicPr>
            <a:picLocks noChangeAspect="1"/>
          </p:cNvPicPr>
          <p:nvPr/>
        </p:nvPicPr>
        <p:blipFill>
          <a:blip r:embed="rId3"/>
          <a:stretch/>
        </p:blipFill>
        <p:spPr bwMode="auto">
          <a:xfrm>
            <a:off x="128304" y="2008423"/>
            <a:ext cx="6455376" cy="3615243"/>
          </a:xfrm>
          <a:prstGeom prst="rect">
            <a:avLst/>
          </a:prstGeom>
          <a:noFill/>
          <a:ln>
            <a:noFill/>
          </a:ln>
        </p:spPr>
      </p:pic>
      <p:sp>
        <p:nvSpPr>
          <p:cNvPr id="215202826" name="Flèche : double flèche horizontale 6"/>
          <p:cNvSpPr/>
          <p:nvPr/>
        </p:nvSpPr>
        <p:spPr bwMode="auto">
          <a:xfrm>
            <a:off x="6583681" y="3506589"/>
            <a:ext cx="1765899" cy="1536000"/>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900"/>
              <a:t>PPO</a:t>
            </a:r>
            <a:endParaRPr/>
          </a:p>
        </p:txBody>
      </p:sp>
      <p:pic>
        <p:nvPicPr>
          <p:cNvPr id="1757863421" name="Image 7"/>
          <p:cNvPicPr>
            <a:picLocks noChangeAspect="1"/>
          </p:cNvPicPr>
          <p:nvPr/>
        </p:nvPicPr>
        <p:blipFill>
          <a:blip r:embed="rId4"/>
          <a:stretch/>
        </p:blipFill>
        <p:spPr bwMode="auto">
          <a:xfrm>
            <a:off x="13507777" y="6947644"/>
            <a:ext cx="1068902" cy="1068902"/>
          </a:xfrm>
          <a:prstGeom prst="rect">
            <a:avLst/>
          </a:prstGeom>
        </p:spPr>
      </p:pic>
      <p:pic>
        <p:nvPicPr>
          <p:cNvPr id="539407337" name="Image 13"/>
          <p:cNvPicPr>
            <a:picLocks noChangeAspect="1"/>
          </p:cNvPicPr>
          <p:nvPr/>
        </p:nvPicPr>
        <p:blipFill>
          <a:blip r:embed="rId5">
            <a:alphaModFix/>
          </a:blip>
          <a:stretch/>
        </p:blipFill>
        <p:spPr bwMode="auto">
          <a:xfrm>
            <a:off x="777061" y="5667243"/>
            <a:ext cx="5806620" cy="2441262"/>
          </a:xfrm>
          <a:prstGeom prst="rect">
            <a:avLst/>
          </a:prstGeom>
        </p:spPr>
      </p:pic>
      <p:sp>
        <p:nvSpPr>
          <p:cNvPr id="1089432938" name="Flèche : droite 8"/>
          <p:cNvSpPr/>
          <p:nvPr/>
        </p:nvSpPr>
        <p:spPr bwMode="auto">
          <a:xfrm>
            <a:off x="7754112" y="6916905"/>
            <a:ext cx="402336" cy="213527"/>
          </a:xfrm>
          <a:prstGeom prst="rightArrow">
            <a:avLst>
              <a:gd name="adj1" fmla="val 50000"/>
              <a:gd name="adj2" fmla="val 50000"/>
            </a:avLst>
          </a:prstGeom>
          <a:solidFill>
            <a:srgbClr val="00B0F0"/>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fr-FR" sz="2900"/>
          </a:p>
        </p:txBody>
      </p:sp>
      <p:sp>
        <p:nvSpPr>
          <p:cNvPr id="1682276282" name="ZoneTexte 9"/>
          <p:cNvSpPr txBox="1"/>
          <p:nvPr/>
        </p:nvSpPr>
        <p:spPr bwMode="auto">
          <a:xfrm>
            <a:off x="8156448" y="6766056"/>
            <a:ext cx="5157216" cy="363176"/>
          </a:xfrm>
          <a:prstGeom prst="rect">
            <a:avLst/>
          </a:prstGeom>
          <a:noFill/>
        </p:spPr>
        <p:txBody>
          <a:bodyPr wrap="square" rtlCol="0">
            <a:spAutoFit/>
          </a:bodyPr>
          <a:lstStyle/>
          <a:p>
            <a:pPr>
              <a:defRPr/>
            </a:pPr>
            <a:r>
              <a:rPr lang="fr-FR" sz="1750" u="sng">
                <a:latin typeface="Arial Rounded MT Bold"/>
                <a:hlinkClick r:id="rId6" tooltip="https://eduscol.education.fr/4234/des-ressources-pour-le-plan-avenir"/>
              </a:rPr>
              <a:t>Plan Avenir</a:t>
            </a:r>
            <a:endParaRPr lang="fr-FR" sz="1750">
              <a:latin typeface="Arial Rounded MT Bold"/>
            </a:endParaRPr>
          </a:p>
        </p:txBody>
      </p:sp>
      <p:sp>
        <p:nvSpPr>
          <p:cNvPr id="1735587289" name="Flèche : droite 10"/>
          <p:cNvSpPr/>
          <p:nvPr/>
        </p:nvSpPr>
        <p:spPr bwMode="auto">
          <a:xfrm>
            <a:off x="7760208" y="7309756"/>
            <a:ext cx="402336" cy="213527"/>
          </a:xfrm>
          <a:prstGeom prst="rightArrow">
            <a:avLst>
              <a:gd name="adj1" fmla="val 50000"/>
              <a:gd name="adj2" fmla="val 50000"/>
            </a:avLst>
          </a:prstGeom>
          <a:solidFill>
            <a:srgbClr val="00B0F0"/>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fr-FR" sz="2900"/>
          </a:p>
        </p:txBody>
      </p:sp>
      <p:sp>
        <p:nvSpPr>
          <p:cNvPr id="574119444" name="Flèche : droite 11"/>
          <p:cNvSpPr/>
          <p:nvPr/>
        </p:nvSpPr>
        <p:spPr bwMode="auto">
          <a:xfrm>
            <a:off x="7790687" y="7663047"/>
            <a:ext cx="365760" cy="213527"/>
          </a:xfrm>
          <a:prstGeom prst="rightArrow">
            <a:avLst>
              <a:gd name="adj1" fmla="val 50000"/>
              <a:gd name="adj2" fmla="val 50000"/>
            </a:avLst>
          </a:prstGeom>
          <a:solidFill>
            <a:srgbClr val="00B0F0"/>
          </a:solidFill>
          <a:ln>
            <a:solidFill>
              <a:srgbClr val="0070C0"/>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fr-FR" sz="2900"/>
          </a:p>
        </p:txBody>
      </p:sp>
      <p:sp>
        <p:nvSpPr>
          <p:cNvPr id="98494407" name="ZoneTexte 12"/>
          <p:cNvSpPr txBox="1"/>
          <p:nvPr/>
        </p:nvSpPr>
        <p:spPr bwMode="auto">
          <a:xfrm>
            <a:off x="8156448" y="7131624"/>
            <a:ext cx="5157216" cy="387798"/>
          </a:xfrm>
          <a:prstGeom prst="rect">
            <a:avLst/>
          </a:prstGeom>
          <a:noFill/>
        </p:spPr>
        <p:txBody>
          <a:bodyPr wrap="square" rtlCol="0">
            <a:spAutoFit/>
          </a:bodyPr>
          <a:lstStyle/>
          <a:p>
            <a:pPr>
              <a:defRPr/>
            </a:pPr>
            <a:r>
              <a:rPr lang="fr-FR" sz="1900" u="sng">
                <a:latin typeface="Arial Rounded MT Bold"/>
                <a:hlinkClick r:id="rId6" tooltip="https://eduscol.education.fr/4234/des-ressources-pour-le-plan-avenir"/>
              </a:rPr>
              <a:t>PPO</a:t>
            </a:r>
            <a:endParaRPr lang="fr-FR" sz="1900">
              <a:latin typeface="Arial Rounded MT Bold"/>
            </a:endParaRPr>
          </a:p>
        </p:txBody>
      </p:sp>
      <p:sp>
        <p:nvSpPr>
          <p:cNvPr id="1027870122" name="ZoneTexte 14"/>
          <p:cNvSpPr txBox="1"/>
          <p:nvPr/>
        </p:nvSpPr>
        <p:spPr bwMode="auto">
          <a:xfrm>
            <a:off x="8174736" y="7532029"/>
            <a:ext cx="5157216" cy="387798"/>
          </a:xfrm>
          <a:prstGeom prst="rect">
            <a:avLst/>
          </a:prstGeom>
          <a:noFill/>
        </p:spPr>
        <p:txBody>
          <a:bodyPr wrap="square" rtlCol="0">
            <a:spAutoFit/>
          </a:bodyPr>
          <a:lstStyle/>
          <a:p>
            <a:pPr>
              <a:defRPr/>
            </a:pPr>
            <a:r>
              <a:rPr lang="fr-FR" sz="1900" u="sng">
                <a:latin typeface="Arial Rounded MT Bold"/>
                <a:hlinkClick r:id="rId7" tooltip="https://eduscol.education.fr/document/66066/download"/>
              </a:rPr>
              <a:t>Exemple de PPO</a:t>
            </a:r>
            <a:endParaRPr lang="fr-FR" sz="1900">
              <a:latin typeface="Arial Rounded MT Bold"/>
            </a:endParaRPr>
          </a:p>
        </p:txBody>
      </p:sp>
      <p:pic>
        <p:nvPicPr>
          <p:cNvPr id="2130066702" name="Image 15">
            <a:hlinkClick r:id="rId8"/>
          </p:cNvPr>
          <p:cNvPicPr>
            <a:picLocks noChangeAspect="1"/>
          </p:cNvPicPr>
          <p:nvPr/>
        </p:nvPicPr>
        <p:blipFill>
          <a:blip r:embed="rId9"/>
          <a:stretch/>
        </p:blipFill>
        <p:spPr bwMode="auto">
          <a:xfrm>
            <a:off x="13543787" y="1304104"/>
            <a:ext cx="705977" cy="705977"/>
          </a:xfrm>
          <a:prstGeom prst="rect">
            <a:avLst/>
          </a:prstGeom>
        </p:spPr>
      </p:pic>
      <p:sp>
        <p:nvSpPr>
          <p:cNvPr id="465355213" name="Titre 1"/>
          <p:cNvSpPr txBox="1"/>
          <p:nvPr/>
        </p:nvSpPr>
        <p:spPr bwMode="auto">
          <a:xfrm>
            <a:off x="3388577" y="121094"/>
            <a:ext cx="9036136" cy="1425010"/>
          </a:xfrm>
          <a:prstGeom prst="rect">
            <a:avLst/>
          </a:prstGeom>
          <a:solidFill>
            <a:schemeClr val="bg1"/>
          </a:solidFill>
          <a:ln>
            <a:noFill/>
          </a:ln>
        </p:spPr>
        <p:txBody>
          <a:bodyPr spcFirstLastPara="1" vertOverflow="overflow" horzOverflow="overflow" vert="horz" wrap="square" lIns="146279" tIns="146279" rIns="146279" bIns="146279" numCol="1" spcCol="0" rtlCol="0" fromWordArt="0" anchor="b" anchorCtr="0" forceAA="0" compatLnSpc="0">
            <a:normAutofit fontScale="87500" lnSpcReduction="11000"/>
          </a:bodyPr>
          <a:lstStyle>
            <a:defPPr marR="0" lvl="0" algn="l">
              <a:lnSpc>
                <a:spcPct val="100000"/>
              </a:lnSpc>
              <a:spcBef>
                <a:spcPts val="0"/>
              </a:spcBef>
              <a:spcAft>
                <a:spcPts val="0"/>
              </a:spcAft>
            </a:defPPr>
            <a:lvl1pPr marR="0" lvl="0" algn="l">
              <a:lnSpc>
                <a:spcPct val="100000"/>
              </a:lnSpc>
              <a:spcBef>
                <a:spcPts val="0"/>
              </a:spcBef>
              <a:spcAft>
                <a:spcPts val="0"/>
              </a:spcAft>
              <a:buClr>
                <a:srgbClr val="191919"/>
              </a:buClr>
              <a:buSzPts val="5200"/>
              <a:buFont typeface="Playfair Display Medium"/>
              <a:buNone/>
              <a:defRPr sz="3700" b="0" i="0" u="none" strike="noStrike" cap="none">
                <a:solidFill>
                  <a:schemeClr val="dk1"/>
                </a:solidFill>
                <a:latin typeface="Playfair Display Medium"/>
                <a:ea typeface="Playfair Display Medium"/>
                <a:cs typeface="Playfair Display Medium"/>
              </a:defRPr>
            </a:lvl1pPr>
            <a:lvl2pPr marR="0" lvl="1"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2pPr>
            <a:lvl3pPr marR="0" lvl="2"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3pPr>
            <a:lvl4pPr marR="0" lvl="3"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4pPr>
            <a:lvl5pPr marR="0" lvl="4"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5pPr>
            <a:lvl6pPr marR="0" lvl="5"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6pPr>
            <a:lvl7pPr marR="0" lvl="6"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7pPr>
            <a:lvl8pPr marR="0" lvl="7"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8pPr>
            <a:lvl9pPr marR="0" lvl="8"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9pPr>
          </a:lstStyle>
          <a:p>
            <a:pPr algn="ctr">
              <a:defRPr/>
            </a:pPr>
            <a:r>
              <a:rPr lang="fr-FR" sz="4400" b="1">
                <a:solidFill>
                  <a:schemeClr val="tx2"/>
                </a:solidFill>
                <a:latin typeface="Marianne"/>
              </a:rPr>
              <a:t>PPO : Plan Pluriannuel d’éducation à l’Orientation</a:t>
            </a:r>
            <a:endParaRPr/>
          </a:p>
        </p:txBody>
      </p:sp>
      <p:graphicFrame>
        <p:nvGraphicFramePr>
          <p:cNvPr id="1170425966" name="Tableau 3"/>
          <p:cNvGraphicFramePr>
            <a:graphicFrameLocks noGrp="1"/>
          </p:cNvGraphicFramePr>
          <p:nvPr/>
        </p:nvGraphicFramePr>
        <p:xfrm>
          <a:off x="8430915" y="2008423"/>
          <a:ext cx="5665034" cy="4476901"/>
        </p:xfrm>
        <a:graphic>
          <a:graphicData uri="http://schemas.openxmlformats.org/drawingml/2006/table">
            <a:tbl>
              <a:tblPr firstRow="1" firstCol="1" bandRow="1"/>
              <a:tblGrid>
                <a:gridCol w="2769157">
                  <a:extLst>
                    <a:ext uri="{9D8B030D-6E8A-4147-A177-3AD203B41FA5}">
                      <a16:colId xmlns:a16="http://schemas.microsoft.com/office/drawing/2014/main" val="20000"/>
                    </a:ext>
                  </a:extLst>
                </a:gridCol>
                <a:gridCol w="2895877">
                  <a:extLst>
                    <a:ext uri="{9D8B030D-6E8A-4147-A177-3AD203B41FA5}">
                      <a16:colId xmlns:a16="http://schemas.microsoft.com/office/drawing/2014/main" val="20001"/>
                    </a:ext>
                  </a:extLst>
                </a:gridCol>
              </a:tblGrid>
              <a:tr h="1024128">
                <a:tc gridSpan="2">
                  <a:txBody>
                    <a:bodyPr/>
                    <a:lstStyle/>
                    <a:p>
                      <a:pPr algn="ctr">
                        <a:spcAft>
                          <a:spcPts val="0"/>
                        </a:spcAft>
                        <a:defRPr/>
                      </a:pPr>
                      <a:r>
                        <a:rPr lang="fr-FR" sz="2200" b="1">
                          <a:solidFill>
                            <a:srgbClr val="0070C0"/>
                          </a:solidFill>
                          <a:latin typeface="Calibri"/>
                          <a:ea typeface="Calibri"/>
                          <a:cs typeface="Times New Roman"/>
                        </a:rPr>
                        <a:t>Référentiel des compétences à s’orienter : </a:t>
                      </a:r>
                      <a:endParaRPr/>
                    </a:p>
                    <a:p>
                      <a:pPr algn="ctr">
                        <a:spcAft>
                          <a:spcPts val="0"/>
                        </a:spcAft>
                        <a:defRPr/>
                      </a:pPr>
                      <a:r>
                        <a:rPr lang="fr-FR" sz="2200" b="1">
                          <a:solidFill>
                            <a:srgbClr val="0070C0"/>
                          </a:solidFill>
                          <a:latin typeface="Calibri"/>
                          <a:ea typeface="Calibri"/>
                          <a:cs typeface="Times New Roman"/>
                        </a:rPr>
                        <a:t>3 grandes catégories  qui regroupent  15 compétences </a:t>
                      </a:r>
                      <a:endParaRPr lang="fr-FR" sz="2200">
                        <a:latin typeface="Calibri"/>
                        <a:ea typeface="Calibri"/>
                        <a:cs typeface="Times New Roman"/>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tc hMerge="1">
                  <a:txBody>
                    <a:bodyPr/>
                    <a:lstStyle/>
                    <a:p>
                      <a:endParaRPr/>
                    </a:p>
                  </a:txBody>
                  <a:tcPr/>
                </a:tc>
                <a:extLst>
                  <a:ext uri="{0D108BD9-81ED-4DB2-BD59-A6C34878D82A}">
                    <a16:rowId xmlns:a16="http://schemas.microsoft.com/office/drawing/2014/main" val="10000"/>
                  </a:ext>
                </a:extLst>
              </a:tr>
              <a:tr h="402166">
                <a:tc>
                  <a:txBody>
                    <a:bodyPr/>
                    <a:lstStyle/>
                    <a:p>
                      <a:pPr>
                        <a:spcAft>
                          <a:spcPts val="0"/>
                        </a:spcAft>
                        <a:defRPr/>
                      </a:pPr>
                      <a:r>
                        <a:rPr lang="fr-FR" sz="2200" b="1">
                          <a:solidFill>
                            <a:srgbClr val="0070C0"/>
                          </a:solidFill>
                          <a:latin typeface="Calibri"/>
                          <a:ea typeface="Calibri"/>
                          <a:cs typeface="Times New Roman"/>
                        </a:rPr>
                        <a:t>Collège</a:t>
                      </a:r>
                      <a:endParaRPr lang="fr-FR" sz="2200">
                        <a:latin typeface="Calibri"/>
                        <a:ea typeface="Calibri"/>
                        <a:cs typeface="Times New Roman"/>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tc>
                  <a:txBody>
                    <a:bodyPr/>
                    <a:lstStyle/>
                    <a:p>
                      <a:pPr>
                        <a:spcAft>
                          <a:spcPts val="0"/>
                        </a:spcAft>
                        <a:defRPr/>
                      </a:pPr>
                      <a:r>
                        <a:rPr lang="fr-FR" sz="2200" b="1">
                          <a:solidFill>
                            <a:srgbClr val="0070C0"/>
                          </a:solidFill>
                          <a:latin typeface="Calibri"/>
                          <a:ea typeface="Calibri"/>
                          <a:cs typeface="Times New Roman"/>
                        </a:rPr>
                        <a:t>Lycée</a:t>
                      </a:r>
                      <a:endParaRPr lang="fr-FR" sz="2200">
                        <a:latin typeface="Calibri"/>
                        <a:ea typeface="Calibri"/>
                        <a:cs typeface="Times New Roman"/>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extLst>
                  <a:ext uri="{0D108BD9-81ED-4DB2-BD59-A6C34878D82A}">
                    <a16:rowId xmlns:a16="http://schemas.microsoft.com/office/drawing/2014/main" val="10001"/>
                  </a:ext>
                </a:extLst>
              </a:tr>
              <a:tr h="1123138">
                <a:tc>
                  <a:txBody>
                    <a:bodyPr/>
                    <a:lstStyle/>
                    <a:p>
                      <a:pPr>
                        <a:spcAft>
                          <a:spcPts val="0"/>
                        </a:spcAft>
                        <a:defRPr/>
                      </a:pPr>
                      <a:r>
                        <a:rPr lang="fr-FR" sz="2200">
                          <a:latin typeface="Calibri"/>
                          <a:ea typeface="Calibri"/>
                          <a:cs typeface="Times New Roman"/>
                        </a:rPr>
                        <a:t>Connaître et savoir s’informer</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tc>
                  <a:txBody>
                    <a:bodyPr/>
                    <a:lstStyle/>
                    <a:p>
                      <a:pPr>
                        <a:spcAft>
                          <a:spcPts val="0"/>
                        </a:spcAft>
                        <a:defRPr/>
                      </a:pPr>
                      <a:r>
                        <a:rPr lang="fr-FR" sz="2200">
                          <a:latin typeface="Calibri"/>
                          <a:ea typeface="Calibri"/>
                          <a:cs typeface="Times New Roman"/>
                        </a:rPr>
                        <a:t>S’informer et se repérer dans la société de l’information</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extLst>
                  <a:ext uri="{0D108BD9-81ED-4DB2-BD59-A6C34878D82A}">
                    <a16:rowId xmlns:a16="http://schemas.microsoft.com/office/drawing/2014/main" val="10002"/>
                  </a:ext>
                </a:extLst>
              </a:tr>
              <a:tr h="804331">
                <a:tc>
                  <a:txBody>
                    <a:bodyPr/>
                    <a:lstStyle/>
                    <a:p>
                      <a:pPr>
                        <a:spcAft>
                          <a:spcPts val="0"/>
                        </a:spcAft>
                        <a:defRPr/>
                      </a:pPr>
                      <a:r>
                        <a:rPr lang="fr-FR" sz="2200">
                          <a:latin typeface="Calibri"/>
                          <a:ea typeface="Calibri"/>
                          <a:cs typeface="Times New Roman"/>
                        </a:rPr>
                        <a:t>Se découvrir et s’affirmer</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tc>
                  <a:txBody>
                    <a:bodyPr/>
                    <a:lstStyle/>
                    <a:p>
                      <a:pPr>
                        <a:spcAft>
                          <a:spcPts val="0"/>
                        </a:spcAft>
                        <a:defRPr/>
                      </a:pPr>
                      <a:r>
                        <a:rPr lang="fr-FR" sz="2200">
                          <a:latin typeface="Calibri"/>
                          <a:ea typeface="Calibri"/>
                          <a:cs typeface="Times New Roman"/>
                        </a:rPr>
                        <a:t>Se découvrir et cultiver ses ambitions</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extLst>
                  <a:ext uri="{0D108BD9-81ED-4DB2-BD59-A6C34878D82A}">
                    <a16:rowId xmlns:a16="http://schemas.microsoft.com/office/drawing/2014/main" val="10003"/>
                  </a:ext>
                </a:extLst>
              </a:tr>
              <a:tr h="1123138">
                <a:tc>
                  <a:txBody>
                    <a:bodyPr/>
                    <a:lstStyle/>
                    <a:p>
                      <a:pPr>
                        <a:spcAft>
                          <a:spcPts val="0"/>
                        </a:spcAft>
                        <a:defRPr/>
                      </a:pPr>
                      <a:r>
                        <a:rPr lang="fr-FR" sz="2200">
                          <a:latin typeface="Calibri"/>
                          <a:ea typeface="Calibri"/>
                          <a:cs typeface="Times New Roman"/>
                        </a:rPr>
                        <a:t>Se construire et se projeter</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tc>
                  <a:txBody>
                    <a:bodyPr/>
                    <a:lstStyle/>
                    <a:p>
                      <a:pPr>
                        <a:spcAft>
                          <a:spcPts val="0"/>
                        </a:spcAft>
                        <a:defRPr/>
                      </a:pPr>
                      <a:r>
                        <a:rPr lang="fr-FR" sz="2200">
                          <a:latin typeface="Calibri"/>
                          <a:ea typeface="Calibri"/>
                          <a:cs typeface="Times New Roman"/>
                        </a:rPr>
                        <a:t>Se construire et se projeter dans un monde incertain</a:t>
                      </a:r>
                      <a:endParaRPr/>
                    </a:p>
                  </a:txBody>
                  <a:tcPr marL="109728" marR="109728" marT="0" marB="0">
                    <a:lnL w="12700" algn="ctr">
                      <a:solidFill>
                        <a:srgbClr val="000000"/>
                      </a:solidFill>
                    </a:lnL>
                    <a:lnR w="12700" algn="ctr">
                      <a:solidFill>
                        <a:srgbClr val="000000"/>
                      </a:solidFill>
                    </a:lnR>
                    <a:lnT w="12700" algn="ctr">
                      <a:solidFill>
                        <a:srgbClr val="000000"/>
                      </a:solidFill>
                    </a:lnT>
                    <a:lnB w="12700" algn="ctr">
                      <a:solidFill>
                        <a:srgbClr val="000000"/>
                      </a:solidFill>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32738755" name="Sous-titre 2"/>
          <p:cNvSpPr>
            <a:spLocks noGrp="1"/>
          </p:cNvSpPr>
          <p:nvPr>
            <p:ph type="subTitle" idx="1"/>
          </p:nvPr>
        </p:nvSpPr>
        <p:spPr bwMode="auto"/>
        <p:txBody>
          <a:bodyPr/>
          <a:lstStyle/>
          <a:p>
            <a:pPr>
              <a:defRPr/>
            </a:pPr>
            <a:endParaRPr lang="fr-FR"/>
          </a:p>
        </p:txBody>
      </p:sp>
      <p:sp>
        <p:nvSpPr>
          <p:cNvPr id="1652494948" name="Sous-titre 5"/>
          <p:cNvSpPr>
            <a:spLocks noGrp="1"/>
          </p:cNvSpPr>
          <p:nvPr>
            <p:ph type="subTitle" idx="4"/>
          </p:nvPr>
        </p:nvSpPr>
        <p:spPr bwMode="auto"/>
        <p:txBody>
          <a:bodyPr/>
          <a:lstStyle/>
          <a:p>
            <a:pPr>
              <a:defRPr/>
            </a:pPr>
            <a:endParaRPr lang="fr-FR"/>
          </a:p>
        </p:txBody>
      </p:sp>
      <p:pic>
        <p:nvPicPr>
          <p:cNvPr id="1083759588" name="Image 6"/>
          <p:cNvPicPr>
            <a:picLocks noChangeAspect="1"/>
          </p:cNvPicPr>
          <p:nvPr/>
        </p:nvPicPr>
        <p:blipFill>
          <a:blip r:embed="rId3"/>
          <a:stretch/>
        </p:blipFill>
        <p:spPr bwMode="auto">
          <a:xfrm>
            <a:off x="1754549" y="914933"/>
            <a:ext cx="12933000" cy="7274811"/>
          </a:xfrm>
          <a:prstGeom prst="rect">
            <a:avLst/>
          </a:prstGeom>
        </p:spPr>
      </p:pic>
      <p:sp>
        <p:nvSpPr>
          <p:cNvPr id="2085554894" name="Titre 1"/>
          <p:cNvSpPr txBox="1"/>
          <p:nvPr/>
        </p:nvSpPr>
        <p:spPr bwMode="auto">
          <a:xfrm>
            <a:off x="3453623" y="-138342"/>
            <a:ext cx="7404878" cy="1535999"/>
          </a:xfrm>
          <a:prstGeom prst="rect">
            <a:avLst/>
          </a:prstGeom>
          <a:noFill/>
          <a:ln>
            <a:noFill/>
          </a:ln>
        </p:spPr>
        <p:txBody>
          <a:bodyPr spcFirstLastPara="1" vertOverflow="overflow" horzOverflow="overflow" vert="horz" wrap="square" lIns="146279" tIns="146279" rIns="146279" bIns="146279" numCol="1" spcCol="0" rtlCol="0" fromWordArt="0" anchor="b" anchorCtr="0" forceAA="0" compatLnSpc="0">
            <a:normAutofit fontScale="95000" lnSpcReduction="11000"/>
          </a:bodyPr>
          <a:lstStyle>
            <a:defPPr marR="0" lvl="0" algn="l">
              <a:lnSpc>
                <a:spcPct val="100000"/>
              </a:lnSpc>
              <a:spcBef>
                <a:spcPts val="0"/>
              </a:spcBef>
              <a:spcAft>
                <a:spcPts val="0"/>
              </a:spcAft>
            </a:defPPr>
            <a:lvl1pPr marR="0" lvl="0" algn="l">
              <a:lnSpc>
                <a:spcPct val="100000"/>
              </a:lnSpc>
              <a:spcBef>
                <a:spcPts val="0"/>
              </a:spcBef>
              <a:spcAft>
                <a:spcPts val="0"/>
              </a:spcAft>
              <a:buClr>
                <a:srgbClr val="191919"/>
              </a:buClr>
              <a:buSzPts val="5200"/>
              <a:buFont typeface="Playfair Display Medium"/>
              <a:buNone/>
              <a:defRPr sz="3700" b="0" i="0" u="none" strike="noStrike" cap="none">
                <a:solidFill>
                  <a:schemeClr val="dk1"/>
                </a:solidFill>
                <a:latin typeface="Playfair Display Medium"/>
                <a:ea typeface="Playfair Display Medium"/>
                <a:cs typeface="Playfair Display Medium"/>
              </a:defRPr>
            </a:lvl1pPr>
            <a:lvl2pPr marR="0" lvl="1"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2pPr>
            <a:lvl3pPr marR="0" lvl="2"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3pPr>
            <a:lvl4pPr marR="0" lvl="3"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4pPr>
            <a:lvl5pPr marR="0" lvl="4"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5pPr>
            <a:lvl6pPr marR="0" lvl="5"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6pPr>
            <a:lvl7pPr marR="0" lvl="6"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7pPr>
            <a:lvl8pPr marR="0" lvl="7"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8pPr>
            <a:lvl9pPr marR="0" lvl="8" algn="ctr">
              <a:lnSpc>
                <a:spcPct val="100000"/>
              </a:lnSpc>
              <a:spcBef>
                <a:spcPts val="0"/>
              </a:spcBef>
              <a:spcAft>
                <a:spcPts val="0"/>
              </a:spcAft>
              <a:buClr>
                <a:srgbClr val="191919"/>
              </a:buClr>
              <a:buSzPts val="5200"/>
              <a:buFont typeface="Playfair Display"/>
              <a:buNone/>
              <a:defRPr sz="5200" b="1" i="0" u="none" strike="noStrike" cap="none">
                <a:solidFill>
                  <a:srgbClr val="191919"/>
                </a:solidFill>
                <a:latin typeface="Playfair Display"/>
                <a:ea typeface="Playfair Display"/>
                <a:cs typeface="Playfair Display"/>
              </a:defRPr>
            </a:lvl9pPr>
          </a:lstStyle>
          <a:p>
            <a:pPr algn="ctr">
              <a:defRPr/>
            </a:pPr>
            <a:r>
              <a:rPr lang="fr-FR" sz="3900" b="1">
                <a:solidFill>
                  <a:schemeClr val="tx2"/>
                </a:solidFill>
                <a:latin typeface="Marianne"/>
              </a:rPr>
              <a:t>PPO : Plan Pluriannuel d’éducation à l’Orientation</a:t>
            </a:r>
            <a:endParaRPr sz="3900" b="1">
              <a:solidFill>
                <a:schemeClr val="tx2"/>
              </a:solidFill>
              <a:latin typeface="Mariann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73926701" name="Text 0"/>
          <p:cNvSpPr/>
          <p:nvPr/>
        </p:nvSpPr>
        <p:spPr bwMode="auto">
          <a:xfrm>
            <a:off x="2444364" y="289038"/>
            <a:ext cx="10661452" cy="708779"/>
          </a:xfrm>
          <a:prstGeom prst="rect">
            <a:avLst/>
          </a:prstGeom>
          <a:noFill/>
          <a:ln/>
        </p:spPr>
        <p:txBody>
          <a:bodyPr wrap="none" lIns="0" tIns="0" rIns="0" bIns="0" rtlCol="0" anchor="t"/>
          <a:lstStyle/>
          <a:p>
            <a:pPr marL="0" indent="0" algn="ctr">
              <a:lnSpc>
                <a:spcPts val="5550"/>
              </a:lnSpc>
              <a:buNone/>
              <a:defRPr/>
            </a:pPr>
            <a:r>
              <a:rPr lang="fr-FR" sz="4450" b="1">
                <a:solidFill>
                  <a:schemeClr val="tx2"/>
                </a:solidFill>
                <a:latin typeface="Marianne"/>
                <a:ea typeface="Mona Sans Semi Bold"/>
                <a:cs typeface="Mona Sans Semi Bold"/>
              </a:rPr>
              <a:t>Le Plan Pluriannuel d’éducation </a:t>
            </a:r>
            <a:endParaRPr/>
          </a:p>
          <a:p>
            <a:pPr marL="0" indent="0" algn="ctr">
              <a:lnSpc>
                <a:spcPts val="5550"/>
              </a:lnSpc>
              <a:buNone/>
              <a:defRPr/>
            </a:pPr>
            <a:r>
              <a:rPr lang="fr-FR" sz="4450" b="1">
                <a:solidFill>
                  <a:schemeClr val="tx2"/>
                </a:solidFill>
                <a:latin typeface="Marianne"/>
                <a:ea typeface="Mona Sans Semi Bold"/>
                <a:cs typeface="Mona Sans Semi Bold"/>
              </a:rPr>
              <a:t>à l'Orientation (</a:t>
            </a:r>
            <a:r>
              <a:rPr lang="en-US" sz="4450" b="1">
                <a:solidFill>
                  <a:schemeClr val="tx2"/>
                </a:solidFill>
                <a:latin typeface="Marianne"/>
                <a:ea typeface="Mona Sans Semi Bold"/>
                <a:cs typeface="Mona Sans Semi Bold"/>
              </a:rPr>
              <a:t>PPO)</a:t>
            </a:r>
            <a:endParaRPr lang="en-US" sz="4450" b="1">
              <a:solidFill>
                <a:schemeClr val="tx2"/>
              </a:solidFill>
              <a:latin typeface="Marianne"/>
            </a:endParaRPr>
          </a:p>
        </p:txBody>
      </p:sp>
      <p:sp>
        <p:nvSpPr>
          <p:cNvPr id="821150400" name="Text 1"/>
          <p:cNvSpPr/>
          <p:nvPr/>
        </p:nvSpPr>
        <p:spPr bwMode="auto">
          <a:xfrm>
            <a:off x="921887" y="2325241"/>
            <a:ext cx="13042821" cy="362903"/>
          </a:xfrm>
          <a:prstGeom prst="rect">
            <a:avLst/>
          </a:prstGeom>
          <a:noFill/>
          <a:ln/>
        </p:spPr>
        <p:txBody>
          <a:bodyPr wrap="none" lIns="0" tIns="0" rIns="0" bIns="0" rtlCol="0" anchor="t"/>
          <a:lstStyle/>
          <a:p>
            <a:pPr marL="0" indent="0" algn="l">
              <a:lnSpc>
                <a:spcPts val="2850"/>
              </a:lnSpc>
              <a:buNone/>
              <a:defRPr/>
            </a:pPr>
            <a:r>
              <a:rPr lang="en-US" sz="1750">
                <a:solidFill>
                  <a:srgbClr val="52586B"/>
                </a:solidFill>
                <a:latin typeface="Funnel Sans"/>
                <a:ea typeface="Funnel Sans"/>
                <a:cs typeface="Funnel Sans"/>
              </a:rPr>
              <a:t>Programmation pédagogique pour l'acquisition progressive de compétences à s'orienter</a:t>
            </a:r>
            <a:endParaRPr lang="en-US" sz="1750"/>
          </a:p>
        </p:txBody>
      </p:sp>
      <p:sp>
        <p:nvSpPr>
          <p:cNvPr id="1465497339" name="Text 2"/>
          <p:cNvSpPr/>
          <p:nvPr/>
        </p:nvSpPr>
        <p:spPr bwMode="auto">
          <a:xfrm>
            <a:off x="2076580" y="4595933"/>
            <a:ext cx="2835235" cy="354330"/>
          </a:xfrm>
          <a:prstGeom prst="rect">
            <a:avLst/>
          </a:prstGeom>
          <a:noFill/>
          <a:ln/>
        </p:spPr>
        <p:txBody>
          <a:bodyPr wrap="none" lIns="0" tIns="0" rIns="0" bIns="0" rtlCol="0" anchor="t"/>
          <a:lstStyle/>
          <a:p>
            <a:pPr marL="0" indent="0" algn="r">
              <a:lnSpc>
                <a:spcPts val="2750"/>
              </a:lnSpc>
              <a:buNone/>
              <a:defRPr/>
            </a:pPr>
            <a:endParaRPr lang="en-US" sz="2200"/>
          </a:p>
        </p:txBody>
      </p:sp>
      <p:sp>
        <p:nvSpPr>
          <p:cNvPr id="1241996385" name="Text 3"/>
          <p:cNvSpPr/>
          <p:nvPr/>
        </p:nvSpPr>
        <p:spPr bwMode="auto">
          <a:xfrm>
            <a:off x="878573" y="3036279"/>
            <a:ext cx="4344270" cy="1559654"/>
          </a:xfrm>
          <a:prstGeom prst="rect">
            <a:avLst/>
          </a:prstGeom>
          <a:noFill/>
          <a:ln/>
        </p:spPr>
        <p:txBody>
          <a:bodyPr wrap="square" lIns="0" tIns="0" rIns="0" bIns="0" rtlCol="0" anchor="t"/>
          <a:lstStyle/>
          <a:p>
            <a:pPr marL="0" indent="0">
              <a:lnSpc>
                <a:spcPts val="2850"/>
              </a:lnSpc>
              <a:buNone/>
              <a:defRPr/>
            </a:pPr>
            <a:r>
              <a:rPr lang="fr-FR" sz="1750">
                <a:solidFill>
                  <a:srgbClr val="52586B"/>
                </a:solidFill>
                <a:latin typeface="Funnel Sans"/>
                <a:ea typeface="Funnel Sans"/>
                <a:cs typeface="Funnel Sans"/>
              </a:rPr>
              <a:t>Analyser les données disponibles,</a:t>
            </a:r>
            <a:endParaRPr/>
          </a:p>
          <a:p>
            <a:pPr marL="0" indent="0">
              <a:lnSpc>
                <a:spcPts val="2850"/>
              </a:lnSpc>
              <a:buNone/>
              <a:defRPr/>
            </a:pPr>
            <a:r>
              <a:rPr lang="fr-FR" sz="1750">
                <a:solidFill>
                  <a:srgbClr val="52586B"/>
                </a:solidFill>
                <a:latin typeface="Funnel Sans"/>
                <a:ea typeface="Funnel Sans"/>
                <a:cs typeface="Funnel Sans"/>
              </a:rPr>
              <a:t>Repérer les ressources et les partenaires</a:t>
            </a:r>
            <a:endParaRPr/>
          </a:p>
          <a:p>
            <a:pPr marL="0" indent="0">
              <a:lnSpc>
                <a:spcPts val="2850"/>
              </a:lnSpc>
              <a:buNone/>
              <a:defRPr/>
            </a:pPr>
            <a:r>
              <a:rPr lang="fr-FR" sz="1750">
                <a:solidFill>
                  <a:srgbClr val="52586B"/>
                </a:solidFill>
                <a:latin typeface="Funnel Sans"/>
                <a:ea typeface="Funnel Sans"/>
                <a:cs typeface="Funnel Sans"/>
              </a:rPr>
              <a:t> Identifier les priorités</a:t>
            </a:r>
            <a:endParaRPr lang="fr-FR" sz="1750"/>
          </a:p>
        </p:txBody>
      </p:sp>
      <p:sp>
        <p:nvSpPr>
          <p:cNvPr id="1276907797" name="Text 4"/>
          <p:cNvSpPr/>
          <p:nvPr/>
        </p:nvSpPr>
        <p:spPr bwMode="auto">
          <a:xfrm>
            <a:off x="10270581" y="3369589"/>
            <a:ext cx="2835235" cy="354330"/>
          </a:xfrm>
          <a:prstGeom prst="rect">
            <a:avLst/>
          </a:prstGeom>
          <a:noFill/>
          <a:ln/>
        </p:spPr>
        <p:txBody>
          <a:bodyPr wrap="none" lIns="0" tIns="0" rIns="0" bIns="0" rtlCol="0" anchor="t"/>
          <a:lstStyle/>
          <a:p>
            <a:pPr marL="0" indent="0" algn="l">
              <a:lnSpc>
                <a:spcPts val="2750"/>
              </a:lnSpc>
              <a:buNone/>
              <a:defRPr/>
            </a:pPr>
            <a:endParaRPr lang="en-US" sz="2200"/>
          </a:p>
        </p:txBody>
      </p:sp>
      <p:sp>
        <p:nvSpPr>
          <p:cNvPr id="2018733399" name="Text 5"/>
          <p:cNvSpPr/>
          <p:nvPr/>
        </p:nvSpPr>
        <p:spPr bwMode="auto">
          <a:xfrm>
            <a:off x="9514078" y="3723919"/>
            <a:ext cx="4450630" cy="1409234"/>
          </a:xfrm>
          <a:prstGeom prst="rect">
            <a:avLst/>
          </a:prstGeom>
          <a:noFill/>
          <a:ln/>
        </p:spPr>
        <p:txBody>
          <a:bodyPr wrap="square" lIns="0" tIns="0" rIns="0" bIns="0" rtlCol="0" anchor="t"/>
          <a:lstStyle/>
          <a:p>
            <a:pPr marL="0" indent="0" algn="l">
              <a:lnSpc>
                <a:spcPts val="2850"/>
              </a:lnSpc>
              <a:buNone/>
              <a:defRPr/>
            </a:pPr>
            <a:r>
              <a:rPr lang="fr-FR" sz="1750">
                <a:solidFill>
                  <a:srgbClr val="52586B"/>
                </a:solidFill>
                <a:latin typeface="Funnel Sans"/>
                <a:ea typeface="Funnel Sans"/>
                <a:cs typeface="Funnel Sans"/>
              </a:rPr>
              <a:t>Définir les objectifs adaptés au contexte</a:t>
            </a:r>
            <a:endParaRPr/>
          </a:p>
          <a:p>
            <a:pPr>
              <a:lnSpc>
                <a:spcPts val="2850"/>
              </a:lnSpc>
              <a:defRPr/>
            </a:pPr>
            <a:r>
              <a:rPr lang="fr-FR" sz="1750">
                <a:solidFill>
                  <a:srgbClr val="52586B"/>
                </a:solidFill>
                <a:latin typeface="Funnel Sans"/>
                <a:ea typeface="Funnel Sans"/>
                <a:cs typeface="Funnel Sans"/>
              </a:rPr>
              <a:t>Elaborer le plan d'actions</a:t>
            </a:r>
            <a:endParaRPr/>
          </a:p>
          <a:p>
            <a:pPr marL="0" indent="0" algn="l">
              <a:lnSpc>
                <a:spcPts val="2850"/>
              </a:lnSpc>
              <a:buNone/>
              <a:defRPr/>
            </a:pPr>
            <a:endParaRPr lang="en-US" sz="1750"/>
          </a:p>
        </p:txBody>
      </p:sp>
      <p:sp>
        <p:nvSpPr>
          <p:cNvPr id="1441193228" name="Text 7"/>
          <p:cNvSpPr/>
          <p:nvPr/>
        </p:nvSpPr>
        <p:spPr bwMode="auto">
          <a:xfrm>
            <a:off x="5522060" y="7503795"/>
            <a:ext cx="3471255" cy="725805"/>
          </a:xfrm>
          <a:prstGeom prst="rect">
            <a:avLst/>
          </a:prstGeom>
          <a:noFill/>
          <a:ln/>
        </p:spPr>
        <p:txBody>
          <a:bodyPr wrap="square" lIns="0" tIns="0" rIns="0" bIns="0" rtlCol="0" anchor="t"/>
          <a:lstStyle/>
          <a:p>
            <a:pPr>
              <a:lnSpc>
                <a:spcPts val="2850"/>
              </a:lnSpc>
              <a:defRPr/>
            </a:pPr>
            <a:r>
              <a:rPr lang="fr-FR" sz="1750">
                <a:solidFill>
                  <a:srgbClr val="52586B"/>
                </a:solidFill>
                <a:latin typeface="Funnel Sans"/>
                <a:ea typeface="Funnel Sans"/>
                <a:cs typeface="Funnel Sans"/>
              </a:rPr>
              <a:t>Créer un Plan Pluriannuel</a:t>
            </a:r>
            <a:endParaRPr/>
          </a:p>
          <a:p>
            <a:pPr>
              <a:lnSpc>
                <a:spcPts val="2850"/>
              </a:lnSpc>
              <a:defRPr/>
            </a:pPr>
            <a:r>
              <a:rPr lang="fr-FR" sz="1750">
                <a:solidFill>
                  <a:srgbClr val="52586B"/>
                </a:solidFill>
                <a:latin typeface="Funnel Sans"/>
                <a:ea typeface="Funnel Sans"/>
                <a:cs typeface="Funnel Sans"/>
              </a:rPr>
              <a:t>Prévoir des indicateurs de suivi</a:t>
            </a:r>
            <a:endParaRPr lang="fr-FR" sz="1750"/>
          </a:p>
        </p:txBody>
      </p:sp>
      <p:graphicFrame>
        <p:nvGraphicFramePr>
          <p:cNvPr id="2065540949" name="Diagramme 16"/>
          <p:cNvGraphicFramePr>
            <a:graphicFrameLocks/>
          </p:cNvGraphicFramePr>
          <p:nvPr/>
        </p:nvGraphicFramePr>
        <p:xfrm>
          <a:off x="2771191" y="2683857"/>
          <a:ext cx="7997687" cy="488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68748716" name="Shape 1"/>
          <p:cNvSpPr/>
          <p:nvPr/>
        </p:nvSpPr>
        <p:spPr bwMode="auto">
          <a:xfrm>
            <a:off x="10561312" y="5770534"/>
            <a:ext cx="4069088" cy="2301494"/>
          </a:xfrm>
          <a:prstGeom prst="roundRect">
            <a:avLst>
              <a:gd name="adj" fmla="val 3952"/>
            </a:avLst>
          </a:prstGeom>
          <a:solidFill>
            <a:srgbClr val="E2E4E9"/>
          </a:solidFill>
          <a:ln w="7620">
            <a:solidFill>
              <a:srgbClr val="C8CACF"/>
            </a:solidFill>
            <a:prstDash val="solid"/>
          </a:ln>
        </p:spPr>
        <p:txBody>
          <a:bodyPr/>
          <a:lstStyle/>
          <a:p>
            <a:pPr>
              <a:defRPr/>
            </a:pPr>
            <a:endParaRPr lang="fr-FR"/>
          </a:p>
        </p:txBody>
      </p:sp>
      <p:sp>
        <p:nvSpPr>
          <p:cNvPr id="444972540" name="Text 2"/>
          <p:cNvSpPr/>
          <p:nvPr/>
        </p:nvSpPr>
        <p:spPr bwMode="auto">
          <a:xfrm>
            <a:off x="10673271" y="5874250"/>
            <a:ext cx="2835235" cy="354330"/>
          </a:xfrm>
          <a:prstGeom prst="rect">
            <a:avLst/>
          </a:prstGeom>
          <a:noFill/>
          <a:ln/>
        </p:spPr>
        <p:txBody>
          <a:bodyPr wrap="none" lIns="0" tIns="0" rIns="0" bIns="0" rtlCol="0" anchor="t"/>
          <a:lstStyle/>
          <a:p>
            <a:pPr marL="0" indent="0" algn="l">
              <a:lnSpc>
                <a:spcPts val="2750"/>
              </a:lnSpc>
              <a:buNone/>
              <a:defRPr/>
            </a:pPr>
            <a:r>
              <a:rPr lang="en-US" sz="2400" i="1"/>
              <a:t>Focus sur le </a:t>
            </a:r>
            <a:r>
              <a:rPr lang="en-US" sz="2400" i="1" cap="all"/>
              <a:t>Plan </a:t>
            </a:r>
            <a:r>
              <a:rPr lang="fr-FR" sz="2400" i="1" cap="all"/>
              <a:t>Avenir</a:t>
            </a:r>
            <a:r>
              <a:rPr lang="en-US" sz="2400" i="1" cap="all"/>
              <a:t> 2025</a:t>
            </a:r>
            <a:endParaRPr/>
          </a:p>
        </p:txBody>
      </p:sp>
      <p:sp>
        <p:nvSpPr>
          <p:cNvPr id="1285132959" name="Text 3"/>
          <p:cNvSpPr/>
          <p:nvPr/>
        </p:nvSpPr>
        <p:spPr bwMode="auto">
          <a:xfrm>
            <a:off x="10768878" y="6418564"/>
            <a:ext cx="3844234" cy="1451610"/>
          </a:xfrm>
          <a:prstGeom prst="rect">
            <a:avLst/>
          </a:prstGeom>
          <a:noFill/>
          <a:ln/>
        </p:spPr>
        <p:txBody>
          <a:bodyPr wrap="square" lIns="0" tIns="0" rIns="0" bIns="0" rtlCol="0" anchor="t"/>
          <a:lstStyle/>
          <a:p>
            <a:pPr marL="342900" indent="-342900">
              <a:buFont typeface="Wingdings"/>
              <a:buChar char="q"/>
              <a:defRPr/>
            </a:pPr>
            <a:r>
              <a:rPr lang="fr-FR" sz="1750" i="1"/>
              <a:t>PPO</a:t>
            </a:r>
            <a:endParaRPr/>
          </a:p>
          <a:p>
            <a:pPr marL="342900" indent="-342900">
              <a:buFont typeface="Wingdings"/>
              <a:buChar char="q"/>
              <a:defRPr/>
            </a:pPr>
            <a:r>
              <a:rPr lang="fr-FR" sz="1750" i="1"/>
              <a:t>Professionnaliser les acteurs</a:t>
            </a:r>
            <a:endParaRPr/>
          </a:p>
          <a:p>
            <a:pPr marL="342900" indent="-342900">
              <a:buFont typeface="Wingdings"/>
              <a:buChar char="q"/>
              <a:defRPr/>
            </a:pPr>
            <a:r>
              <a:rPr lang="fr-FR" sz="1750" i="1"/>
              <a:t>Plateforme Avenir</a:t>
            </a:r>
            <a:endParaRPr/>
          </a:p>
          <a:p>
            <a:pPr marL="342900" indent="-342900">
              <a:buFont typeface="Wingdings"/>
              <a:buChar char="q"/>
              <a:defRPr/>
            </a:pPr>
            <a:r>
              <a:rPr lang="fr-FR" sz="1750" i="1"/>
              <a:t>Accompagner vers le supérieur</a:t>
            </a:r>
            <a:endParaRPr/>
          </a:p>
          <a:p>
            <a:pPr marL="342900" indent="-342900">
              <a:buFont typeface="Wingdings"/>
              <a:buChar char="q"/>
              <a:defRPr/>
            </a:pPr>
            <a:r>
              <a:rPr lang="fr-FR" sz="1750" i="1"/>
              <a:t>Renforcer les liens avec les Régions</a:t>
            </a:r>
            <a:endParaRPr/>
          </a:p>
          <a:p>
            <a:pPr marL="342900" indent="-342900">
              <a:buFont typeface="Wingdings"/>
              <a:buChar char="q"/>
              <a:defRPr/>
            </a:pPr>
            <a:r>
              <a:rPr lang="fr-FR" sz="1750" i="1"/>
              <a:t>Organiser, Piloter</a:t>
            </a:r>
            <a:endParaRPr/>
          </a:p>
          <a:p>
            <a:pPr marL="342900" indent="-342900">
              <a:buFont typeface="Wingdings"/>
              <a:buChar char="q"/>
              <a:defRPr/>
            </a:pPr>
            <a:endParaRPr lang="fr-FR" sz="1750" i="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1614294"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83609277"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691509741"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1644011460" name="TextBox 7"/>
          <p:cNvSpPr txBox="1"/>
          <p:nvPr/>
        </p:nvSpPr>
        <p:spPr bwMode="auto">
          <a:xfrm>
            <a:off x="2654928" y="3146742"/>
            <a:ext cx="9673868" cy="2032359"/>
          </a:xfrm>
          <a:prstGeom prst="rect">
            <a:avLst/>
          </a:prstGeom>
        </p:spPr>
        <p:txBody>
          <a:bodyPr wrap="square" lIns="0" tIns="0" rIns="0" bIns="0" rtlCol="0" anchor="t">
            <a:spAutoFit/>
          </a:bodyPr>
          <a:lstStyle/>
          <a:p>
            <a:pPr algn="ctr">
              <a:lnSpc>
                <a:spcPts val="8000"/>
              </a:lnSpc>
              <a:defRPr/>
            </a:pPr>
            <a:r>
              <a:rPr lang="en-US" sz="4800" b="1">
                <a:solidFill>
                  <a:srgbClr val="FCBF3E"/>
                </a:solidFill>
                <a:latin typeface="Marianne ExtraBold"/>
              </a:rPr>
              <a:t>Ressources, accompagnement, formations</a:t>
            </a:r>
            <a:endParaRPr sz="4800"/>
          </a:p>
        </p:txBody>
      </p:sp>
      <p:grpSp>
        <p:nvGrpSpPr>
          <p:cNvPr id="297787441" name="Group 8"/>
          <p:cNvGrpSpPr/>
          <p:nvPr/>
        </p:nvGrpSpPr>
        <p:grpSpPr bwMode="auto">
          <a:xfrm>
            <a:off x="12161518"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8451428" name="ZoneTexte 1"/>
          <p:cNvSpPr txBox="1"/>
          <p:nvPr/>
        </p:nvSpPr>
        <p:spPr bwMode="auto">
          <a:xfrm>
            <a:off x="3532549" y="572311"/>
            <a:ext cx="10391628" cy="823319"/>
          </a:xfrm>
          <a:prstGeom prst="rect">
            <a:avLst/>
          </a:prstGeom>
          <a:noFill/>
        </p:spPr>
        <p:txBody>
          <a:bodyPr wrap="square" rtlCol="0">
            <a:spAutoFit/>
          </a:bodyPr>
          <a:lstStyle/>
          <a:p>
            <a:pPr algn="ctr">
              <a:defRPr/>
            </a:pPr>
            <a:r>
              <a:rPr lang="fr-FR" sz="4800" b="1">
                <a:solidFill>
                  <a:schemeClr val="accent1">
                    <a:lumMod val="50000"/>
                  </a:schemeClr>
                </a:solidFill>
                <a:latin typeface="Marianne"/>
              </a:rPr>
              <a:t>De grands objectifs</a:t>
            </a:r>
            <a:endParaRPr>
              <a:latin typeface="Marianne"/>
            </a:endParaRPr>
          </a:p>
        </p:txBody>
      </p:sp>
      <p:sp>
        <p:nvSpPr>
          <p:cNvPr id="1065822115" name="ZoneTexte 1"/>
          <p:cNvSpPr txBox="1"/>
          <p:nvPr/>
        </p:nvSpPr>
        <p:spPr bwMode="auto">
          <a:xfrm>
            <a:off x="2718620" y="2639247"/>
            <a:ext cx="11205557" cy="3701078"/>
          </a:xfrm>
          <a:prstGeom prst="rect">
            <a:avLst/>
          </a:prstGeom>
          <a:noFill/>
        </p:spPr>
        <p:txBody>
          <a:bodyPr wrap="square" rtlCol="0">
            <a:spAutoFit/>
          </a:bodyPr>
          <a:lstStyle/>
          <a:p>
            <a:pPr marL="1169988" indent="-857250">
              <a:lnSpc>
                <a:spcPct val="150000"/>
              </a:lnSpc>
              <a:buFont typeface="Wingdings"/>
              <a:buChar char="Ø"/>
              <a:defRPr/>
            </a:pPr>
            <a:r>
              <a:rPr lang="fr-FR" sz="3200" b="1">
                <a:latin typeface="Marianne"/>
              </a:rPr>
              <a:t>Sécuriser</a:t>
            </a:r>
            <a:r>
              <a:rPr lang="fr-FR" sz="3200">
                <a:latin typeface="Marianne"/>
              </a:rPr>
              <a:t> les trajectoires </a:t>
            </a:r>
            <a:endParaRPr/>
          </a:p>
          <a:p>
            <a:pPr marL="1169988" indent="-857250">
              <a:lnSpc>
                <a:spcPct val="150000"/>
              </a:lnSpc>
              <a:buFont typeface="Wingdings"/>
              <a:buChar char="Ø"/>
              <a:defRPr/>
            </a:pPr>
            <a:r>
              <a:rPr lang="fr-FR" sz="3200" b="1">
                <a:latin typeface="Marianne"/>
              </a:rPr>
              <a:t>Renforcer</a:t>
            </a:r>
            <a:r>
              <a:rPr lang="fr-FR" sz="3200">
                <a:latin typeface="Marianne"/>
              </a:rPr>
              <a:t> l’individualisation des parcours</a:t>
            </a:r>
            <a:endParaRPr/>
          </a:p>
          <a:p>
            <a:pPr marL="1169988" indent="-857250">
              <a:lnSpc>
                <a:spcPct val="150000"/>
              </a:lnSpc>
              <a:buFont typeface="Wingdings"/>
              <a:buChar char="Ø"/>
              <a:defRPr/>
            </a:pPr>
            <a:r>
              <a:rPr lang="fr-FR" sz="3200" b="1">
                <a:latin typeface="Marianne"/>
              </a:rPr>
              <a:t>Accompagner</a:t>
            </a:r>
            <a:r>
              <a:rPr lang="fr-FR" sz="3200">
                <a:latin typeface="Marianne"/>
              </a:rPr>
              <a:t> les moments clés du parcours</a:t>
            </a:r>
            <a:endParaRPr/>
          </a:p>
          <a:p>
            <a:pPr marL="1169988" indent="-857250">
              <a:lnSpc>
                <a:spcPct val="150000"/>
              </a:lnSpc>
              <a:buFont typeface="Wingdings"/>
              <a:buChar char="Ø"/>
              <a:defRPr/>
            </a:pPr>
            <a:r>
              <a:rPr lang="fr-FR" sz="3200" b="1">
                <a:latin typeface="Marianne"/>
              </a:rPr>
              <a:t>Développer</a:t>
            </a:r>
            <a:r>
              <a:rPr lang="fr-FR" sz="3200">
                <a:latin typeface="Marianne"/>
              </a:rPr>
              <a:t> la capacité de projection des élèves</a:t>
            </a:r>
            <a:endParaRPr/>
          </a:p>
          <a:p>
            <a:pPr marL="1169988" indent="-857250">
              <a:lnSpc>
                <a:spcPct val="150000"/>
              </a:lnSpc>
              <a:buFont typeface="Wingdings"/>
              <a:buChar char="Ø"/>
              <a:defRPr/>
            </a:pPr>
            <a:r>
              <a:rPr lang="fr-FR" sz="3200" b="1">
                <a:latin typeface="Marianne"/>
              </a:rPr>
              <a:t>Placer</a:t>
            </a:r>
            <a:r>
              <a:rPr lang="fr-FR" sz="3200">
                <a:latin typeface="Marianne"/>
              </a:rPr>
              <a:t> l’élève au centre de son parcours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0562663" name="Freeform 2"/>
          <p:cNvSpPr/>
          <p:nvPr/>
        </p:nvSpPr>
        <p:spPr bwMode="auto">
          <a:xfrm>
            <a:off x="641176" y="3513838"/>
            <a:ext cx="2272060" cy="2272060"/>
          </a:xfrm>
          <a:custGeom>
            <a:avLst/>
            <a:gdLst/>
            <a:ahLst/>
            <a:cxnLst/>
            <a:rect l="l" t="t" r="r" b="b"/>
            <a:pathLst>
              <a:path w="2840075" h="2840075" extrusionOk="0">
                <a:moveTo>
                  <a:pt x="0" y="0"/>
                </a:moveTo>
                <a:lnTo>
                  <a:pt x="2840075" y="0"/>
                </a:lnTo>
                <a:lnTo>
                  <a:pt x="2840075" y="2840075"/>
                </a:lnTo>
                <a:lnTo>
                  <a:pt x="0" y="2840075"/>
                </a:lnTo>
                <a:lnTo>
                  <a:pt x="0" y="0"/>
                </a:lnTo>
                <a:close/>
              </a:path>
            </a:pathLst>
          </a:custGeom>
          <a:blipFill>
            <a:blip r:embed="rId3"/>
            <a:stretch/>
          </a:blipFill>
        </p:spPr>
        <p:txBody>
          <a:bodyPr/>
          <a:lstStyle/>
          <a:p>
            <a:pPr>
              <a:defRPr/>
            </a:pPr>
            <a:endParaRPr lang="fr-FR"/>
          </a:p>
        </p:txBody>
      </p:sp>
      <p:sp>
        <p:nvSpPr>
          <p:cNvPr id="1689113446" name="AutoShape 3"/>
          <p:cNvSpPr/>
          <p:nvPr/>
        </p:nvSpPr>
        <p:spPr bwMode="auto">
          <a:xfrm flipV="1">
            <a:off x="5308585" y="3308098"/>
            <a:ext cx="7480082" cy="0"/>
          </a:xfrm>
          <a:prstGeom prst="line">
            <a:avLst/>
          </a:prstGeom>
          <a:ln w="38100" cap="flat">
            <a:solidFill>
              <a:srgbClr val="000000"/>
            </a:solidFill>
            <a:prstDash val="solid"/>
            <a:headEnd type="none" w="sm" len="sm"/>
            <a:tailEnd type="none" w="sm" len="sm"/>
          </a:ln>
        </p:spPr>
        <p:txBody>
          <a:bodyPr/>
          <a:lstStyle/>
          <a:p>
            <a:pPr>
              <a:defRPr/>
            </a:pPr>
            <a:endParaRPr lang="fr-FR"/>
          </a:p>
        </p:txBody>
      </p:sp>
      <p:sp>
        <p:nvSpPr>
          <p:cNvPr id="223968321" name="Freeform 4"/>
          <p:cNvSpPr/>
          <p:nvPr/>
        </p:nvSpPr>
        <p:spPr bwMode="auto">
          <a:xfrm>
            <a:off x="59541" y="89690"/>
            <a:ext cx="3126786" cy="2100558"/>
          </a:xfrm>
          <a:custGeom>
            <a:avLst/>
            <a:gdLst/>
            <a:ahLst/>
            <a:cxnLst/>
            <a:rect l="l" t="t" r="r" b="b"/>
            <a:pathLst>
              <a:path w="3908482" h="2625698" extrusionOk="0">
                <a:moveTo>
                  <a:pt x="0" y="0"/>
                </a:moveTo>
                <a:lnTo>
                  <a:pt x="3908482" y="0"/>
                </a:lnTo>
                <a:lnTo>
                  <a:pt x="3908482" y="2625699"/>
                </a:lnTo>
                <a:lnTo>
                  <a:pt x="0" y="2625699"/>
                </a:lnTo>
                <a:lnTo>
                  <a:pt x="0" y="0"/>
                </a:lnTo>
                <a:close/>
              </a:path>
            </a:pathLst>
          </a:custGeom>
          <a:blipFill>
            <a:blip r:embed="rId4"/>
            <a:stretch/>
          </a:blipFill>
        </p:spPr>
        <p:txBody>
          <a:bodyPr/>
          <a:lstStyle/>
          <a:p>
            <a:pPr>
              <a:defRPr/>
            </a:pPr>
            <a:endParaRPr lang="fr-FR"/>
          </a:p>
        </p:txBody>
      </p:sp>
      <p:sp>
        <p:nvSpPr>
          <p:cNvPr id="558820186" name="TextBox 5"/>
          <p:cNvSpPr txBox="1"/>
          <p:nvPr/>
        </p:nvSpPr>
        <p:spPr bwMode="auto">
          <a:xfrm>
            <a:off x="2913236" y="3871158"/>
            <a:ext cx="9875431" cy="1718419"/>
          </a:xfrm>
          <a:prstGeom prst="rect">
            <a:avLst/>
          </a:prstGeom>
        </p:spPr>
        <p:txBody>
          <a:bodyPr lIns="0" tIns="0" rIns="0" bIns="0" rtlCol="0" anchor="t">
            <a:spAutoFit/>
          </a:bodyPr>
          <a:lstStyle/>
          <a:p>
            <a:pPr algn="just">
              <a:lnSpc>
                <a:spcPts val="6686"/>
              </a:lnSpc>
              <a:defRPr/>
            </a:pPr>
            <a:r>
              <a:rPr lang="en-US" sz="5900" b="1">
                <a:solidFill>
                  <a:srgbClr val="DF2B73"/>
                </a:solidFill>
                <a:latin typeface="Montserrat Bold"/>
                <a:ea typeface="Montserrat Bold"/>
                <a:cs typeface="Montserrat Bold"/>
              </a:rPr>
              <a:t>R</a:t>
            </a:r>
            <a:r>
              <a:rPr lang="en-US" sz="5900" b="1">
                <a:solidFill>
                  <a:srgbClr val="239F99"/>
                </a:solidFill>
                <a:latin typeface="Montserrat Bold"/>
                <a:ea typeface="Montserrat Bold"/>
                <a:cs typeface="Montserrat Bold"/>
              </a:rPr>
              <a:t>ESSOURCES POUR LA</a:t>
            </a:r>
            <a:r>
              <a:rPr lang="en-US" sz="5900" b="1">
                <a:solidFill>
                  <a:srgbClr val="DF2B73"/>
                </a:solidFill>
                <a:latin typeface="Montserrat Bold"/>
                <a:ea typeface="Montserrat Bold"/>
                <a:cs typeface="Montserrat Bold"/>
              </a:rPr>
              <a:t> V</a:t>
            </a:r>
            <a:r>
              <a:rPr lang="en-US" sz="5900" b="1">
                <a:solidFill>
                  <a:srgbClr val="239F99"/>
                </a:solidFill>
                <a:latin typeface="Montserrat Bold"/>
                <a:ea typeface="Montserrat Bold"/>
                <a:cs typeface="Montserrat Bold"/>
              </a:rPr>
              <a:t>OIE</a:t>
            </a:r>
            <a:r>
              <a:rPr lang="en-US" sz="5900" b="1">
                <a:solidFill>
                  <a:srgbClr val="DF2B73"/>
                </a:solidFill>
                <a:latin typeface="Montserrat Bold"/>
                <a:ea typeface="Montserrat Bold"/>
                <a:cs typeface="Montserrat Bold"/>
              </a:rPr>
              <a:t> P</a:t>
            </a:r>
            <a:r>
              <a:rPr lang="en-US" sz="5900" b="1">
                <a:solidFill>
                  <a:srgbClr val="239F99"/>
                </a:solidFill>
                <a:latin typeface="Montserrat Bold"/>
                <a:ea typeface="Montserrat Bold"/>
                <a:cs typeface="Montserrat Bold"/>
              </a:rPr>
              <a:t>ROFESSIONNELLE</a:t>
            </a:r>
            <a:endParaRPr/>
          </a:p>
        </p:txBody>
      </p:sp>
      <p:sp>
        <p:nvSpPr>
          <p:cNvPr id="2022104000" name="TextBox 6"/>
          <p:cNvSpPr txBox="1"/>
          <p:nvPr/>
        </p:nvSpPr>
        <p:spPr bwMode="auto">
          <a:xfrm>
            <a:off x="4521769" y="1845480"/>
            <a:ext cx="8266898" cy="1358385"/>
          </a:xfrm>
          <a:prstGeom prst="rect">
            <a:avLst/>
          </a:prstGeom>
        </p:spPr>
        <p:txBody>
          <a:bodyPr lIns="0" tIns="0" rIns="0" bIns="0" rtlCol="0" anchor="t">
            <a:spAutoFit/>
          </a:bodyPr>
          <a:lstStyle/>
          <a:p>
            <a:pPr algn="r">
              <a:lnSpc>
                <a:spcPts val="5483"/>
              </a:lnSpc>
              <a:spcBef>
                <a:spcPts val="0"/>
              </a:spcBef>
              <a:defRPr/>
            </a:pPr>
            <a:r>
              <a:rPr lang="en-US" sz="3900" b="1">
                <a:solidFill>
                  <a:srgbClr val="292828"/>
                </a:solidFill>
                <a:latin typeface="Montserrat Bold"/>
                <a:ea typeface="Montserrat Bold"/>
                <a:cs typeface="Montserrat Bold"/>
              </a:rPr>
              <a:t>L'ÉCOLE ACADÉMIQUE DE </a:t>
            </a:r>
            <a:endParaRPr/>
          </a:p>
          <a:p>
            <a:pPr algn="r">
              <a:lnSpc>
                <a:spcPts val="5483"/>
              </a:lnSpc>
              <a:spcBef>
                <a:spcPts val="0"/>
              </a:spcBef>
              <a:defRPr/>
            </a:pPr>
            <a:r>
              <a:rPr lang="en-US" sz="3900" b="1">
                <a:solidFill>
                  <a:srgbClr val="292828"/>
                </a:solidFill>
                <a:latin typeface="Montserrat Bold"/>
                <a:ea typeface="Montserrat Bold"/>
                <a:cs typeface="Montserrat Bold"/>
              </a:rPr>
              <a:t>LA FORMATION CONTINUE</a:t>
            </a:r>
            <a:endParaRPr/>
          </a:p>
        </p:txBody>
      </p:sp>
      <p:sp>
        <p:nvSpPr>
          <p:cNvPr id="1775015574" name="TextBox 7"/>
          <p:cNvSpPr txBox="1"/>
          <p:nvPr/>
        </p:nvSpPr>
        <p:spPr bwMode="auto">
          <a:xfrm>
            <a:off x="2913235" y="3460497"/>
            <a:ext cx="1715302" cy="464294"/>
          </a:xfrm>
          <a:prstGeom prst="rect">
            <a:avLst/>
          </a:prstGeom>
        </p:spPr>
        <p:txBody>
          <a:bodyPr lIns="0" tIns="0" rIns="0" bIns="0" rtlCol="0" anchor="t">
            <a:spAutoFit/>
          </a:bodyPr>
          <a:lstStyle/>
          <a:p>
            <a:pPr>
              <a:lnSpc>
                <a:spcPts val="3941"/>
              </a:lnSpc>
              <a:defRPr/>
            </a:pPr>
            <a:r>
              <a:rPr lang="en-US" sz="2800" b="1">
                <a:solidFill>
                  <a:srgbClr val="292828"/>
                </a:solidFill>
                <a:latin typeface="Montserrat Bold"/>
                <a:ea typeface="Montserrat Bold"/>
                <a:cs typeface="Montserrat Bold"/>
              </a:rPr>
              <a:t>GROUPE</a:t>
            </a:r>
            <a:endParaRPr/>
          </a:p>
        </p:txBody>
      </p:sp>
      <p:sp>
        <p:nvSpPr>
          <p:cNvPr id="1332997981" name="TextBox 8"/>
          <p:cNvSpPr txBox="1"/>
          <p:nvPr/>
        </p:nvSpPr>
        <p:spPr bwMode="auto">
          <a:xfrm>
            <a:off x="7694951" y="5405180"/>
            <a:ext cx="5093716" cy="942822"/>
          </a:xfrm>
          <a:prstGeom prst="rect">
            <a:avLst/>
          </a:prstGeom>
        </p:spPr>
        <p:txBody>
          <a:bodyPr lIns="0" tIns="0" rIns="0" bIns="0" rtlCol="0" anchor="t">
            <a:spAutoFit/>
          </a:bodyPr>
          <a:lstStyle/>
          <a:p>
            <a:pPr algn="ctr">
              <a:lnSpc>
                <a:spcPts val="3807"/>
              </a:lnSpc>
              <a:defRPr/>
            </a:pPr>
            <a:r>
              <a:rPr lang="en-US" sz="2700">
                <a:solidFill>
                  <a:srgbClr val="000000"/>
                </a:solidFill>
                <a:latin typeface="Open Sans"/>
                <a:ea typeface="Open Sans"/>
                <a:cs typeface="Open Sans"/>
              </a:rPr>
              <a:t>Informer, former, accompagner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6768624" name="AutoShape 2"/>
          <p:cNvSpPr/>
          <p:nvPr/>
        </p:nvSpPr>
        <p:spPr bwMode="auto">
          <a:xfrm flipH="1" flipV="1">
            <a:off x="6809572" y="1575651"/>
            <a:ext cx="0" cy="946262"/>
          </a:xfrm>
          <a:prstGeom prst="line">
            <a:avLst/>
          </a:prstGeom>
          <a:ln w="38100" cap="flat">
            <a:solidFill>
              <a:srgbClr val="239F99"/>
            </a:solidFill>
            <a:prstDash val="solid"/>
            <a:headEnd type="none" w="sm" len="sm"/>
            <a:tailEnd type="none" w="sm" len="sm"/>
          </a:ln>
        </p:spPr>
        <p:txBody>
          <a:bodyPr/>
          <a:lstStyle/>
          <a:p>
            <a:pPr>
              <a:defRPr/>
            </a:pPr>
            <a:endParaRPr lang="fr-FR"/>
          </a:p>
        </p:txBody>
      </p:sp>
      <p:sp>
        <p:nvSpPr>
          <p:cNvPr id="412130850" name="AutoShape 3"/>
          <p:cNvSpPr/>
          <p:nvPr/>
        </p:nvSpPr>
        <p:spPr bwMode="auto">
          <a:xfrm>
            <a:off x="5620714" y="3875206"/>
            <a:ext cx="0" cy="493986"/>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641747790" name="Freeform 4"/>
          <p:cNvSpPr/>
          <p:nvPr/>
        </p:nvSpPr>
        <p:spPr bwMode="auto">
          <a:xfrm flipV="1">
            <a:off x="822960" y="3889707"/>
            <a:ext cx="4408432" cy="2634038"/>
          </a:xfrm>
          <a:custGeom>
            <a:avLst/>
            <a:gdLst/>
            <a:ahLst/>
            <a:cxnLst/>
            <a:rect l="l" t="t" r="r" b="b"/>
            <a:pathLst>
              <a:path w="5510540" h="3292548" extrusionOk="0">
                <a:moveTo>
                  <a:pt x="0" y="3292548"/>
                </a:moveTo>
                <a:lnTo>
                  <a:pt x="5510540" y="3292548"/>
                </a:lnTo>
                <a:lnTo>
                  <a:pt x="5510540" y="0"/>
                </a:lnTo>
                <a:lnTo>
                  <a:pt x="0" y="0"/>
                </a:lnTo>
                <a:lnTo>
                  <a:pt x="0" y="3292548"/>
                </a:lnTo>
                <a:close/>
              </a:path>
            </a:pathLst>
          </a:custGeom>
          <a:blipFill>
            <a:blip r:embed="rId3">
              <a:alphaModFix amt="50000"/>
            </a:blip>
            <a:stretch/>
          </a:blipFill>
        </p:spPr>
        <p:txBody>
          <a:bodyPr/>
          <a:lstStyle/>
          <a:p>
            <a:pPr>
              <a:defRPr/>
            </a:pPr>
            <a:endParaRPr lang="fr-FR"/>
          </a:p>
        </p:txBody>
      </p:sp>
      <p:sp>
        <p:nvSpPr>
          <p:cNvPr id="1730350572" name="AutoShape 5"/>
          <p:cNvSpPr/>
          <p:nvPr/>
        </p:nvSpPr>
        <p:spPr bwMode="auto">
          <a:xfrm flipH="1">
            <a:off x="2053082" y="3875206"/>
            <a:ext cx="0" cy="493986"/>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1092433712" name="AutoShape 6"/>
          <p:cNvSpPr/>
          <p:nvPr/>
        </p:nvSpPr>
        <p:spPr bwMode="auto">
          <a:xfrm flipV="1">
            <a:off x="2053082" y="4383693"/>
            <a:ext cx="3582133" cy="0"/>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2064790830" name="AutoShape 7"/>
          <p:cNvSpPr/>
          <p:nvPr/>
        </p:nvSpPr>
        <p:spPr bwMode="auto">
          <a:xfrm flipH="1">
            <a:off x="3904182" y="4383693"/>
            <a:ext cx="0" cy="493986"/>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379454643" name="Freeform 8"/>
          <p:cNvSpPr/>
          <p:nvPr/>
        </p:nvSpPr>
        <p:spPr bwMode="auto">
          <a:xfrm>
            <a:off x="3287519" y="5343936"/>
            <a:ext cx="1233327" cy="590454"/>
          </a:xfrm>
          <a:custGeom>
            <a:avLst/>
            <a:gdLst/>
            <a:ahLst/>
            <a:cxnLst/>
            <a:rect l="l" t="t" r="r" b="b"/>
            <a:pathLst>
              <a:path w="1541659" h="738069" extrusionOk="0">
                <a:moveTo>
                  <a:pt x="0" y="0"/>
                </a:moveTo>
                <a:lnTo>
                  <a:pt x="1541659" y="0"/>
                </a:lnTo>
                <a:lnTo>
                  <a:pt x="1541659" y="738069"/>
                </a:lnTo>
                <a:lnTo>
                  <a:pt x="0" y="738069"/>
                </a:lnTo>
                <a:lnTo>
                  <a:pt x="0" y="0"/>
                </a:lnTo>
                <a:close/>
              </a:path>
            </a:pathLst>
          </a:custGeom>
          <a:blipFill>
            <a:blip r:embed="rId4"/>
            <a:stretch/>
          </a:blipFill>
        </p:spPr>
        <p:txBody>
          <a:bodyPr/>
          <a:lstStyle/>
          <a:p>
            <a:pPr>
              <a:defRPr/>
            </a:pPr>
            <a:endParaRPr lang="fr-FR"/>
          </a:p>
        </p:txBody>
      </p:sp>
      <p:sp>
        <p:nvSpPr>
          <p:cNvPr id="700350423" name="TextBox 9"/>
          <p:cNvSpPr txBox="1"/>
          <p:nvPr/>
        </p:nvSpPr>
        <p:spPr bwMode="auto">
          <a:xfrm>
            <a:off x="2811761" y="6132267"/>
            <a:ext cx="4652613" cy="1672958"/>
          </a:xfrm>
          <a:prstGeom prst="rect">
            <a:avLst/>
          </a:prstGeom>
        </p:spPr>
        <p:txBody>
          <a:bodyPr lIns="0" tIns="0" rIns="0" bIns="0" rtlCol="0" anchor="t">
            <a:spAutoFit/>
          </a:bodyPr>
          <a:lstStyle/>
          <a:p>
            <a:pPr>
              <a:lnSpc>
                <a:spcPts val="2241"/>
              </a:lnSpc>
              <a:defRPr/>
            </a:pPr>
            <a:r>
              <a:rPr lang="en-US" sz="1600">
                <a:solidFill>
                  <a:srgbClr val="292828"/>
                </a:solidFill>
                <a:latin typeface="Montserrat"/>
                <a:ea typeface="Montserrat"/>
                <a:cs typeface="Montserrat"/>
              </a:rPr>
              <a:t>. Un temps de concertation pour une formation adaptée</a:t>
            </a:r>
            <a:endParaRPr/>
          </a:p>
          <a:p>
            <a:pPr>
              <a:lnSpc>
                <a:spcPts val="2241"/>
              </a:lnSpc>
              <a:defRPr/>
            </a:pPr>
            <a:r>
              <a:rPr lang="en-US" sz="1600">
                <a:solidFill>
                  <a:srgbClr val="292828"/>
                </a:solidFill>
                <a:latin typeface="Montserrat"/>
                <a:ea typeface="Montserrat"/>
                <a:cs typeface="Montserrat"/>
              </a:rPr>
              <a:t>. Deux formateurs</a:t>
            </a:r>
            <a:endParaRPr/>
          </a:p>
          <a:p>
            <a:pPr>
              <a:lnSpc>
                <a:spcPts val="2241"/>
              </a:lnSpc>
              <a:defRPr/>
            </a:pPr>
            <a:r>
              <a:rPr lang="en-US" sz="1600">
                <a:solidFill>
                  <a:srgbClr val="292828"/>
                </a:solidFill>
                <a:latin typeface="Montserrat"/>
                <a:ea typeface="Montserrat"/>
                <a:cs typeface="Montserrat"/>
              </a:rPr>
              <a:t>. Une flexibilité dans la forme : présentiel, distanciel ou hybride</a:t>
            </a:r>
            <a:endParaRPr/>
          </a:p>
          <a:p>
            <a:pPr>
              <a:lnSpc>
                <a:spcPts val="2241"/>
              </a:lnSpc>
              <a:defRPr/>
            </a:pPr>
            <a:r>
              <a:rPr lang="en-US" sz="1600">
                <a:solidFill>
                  <a:srgbClr val="292828"/>
                </a:solidFill>
                <a:latin typeface="Montserrat"/>
                <a:ea typeface="Montserrat"/>
                <a:cs typeface="Montserrat"/>
              </a:rPr>
              <a:t>. De la création de ressources</a:t>
            </a:r>
            <a:endParaRPr/>
          </a:p>
        </p:txBody>
      </p:sp>
      <p:sp>
        <p:nvSpPr>
          <p:cNvPr id="1685402920" name="TextBox 10"/>
          <p:cNvSpPr txBox="1"/>
          <p:nvPr/>
        </p:nvSpPr>
        <p:spPr bwMode="auto">
          <a:xfrm>
            <a:off x="392094" y="6132267"/>
            <a:ext cx="2286418" cy="544444"/>
          </a:xfrm>
          <a:prstGeom prst="rect">
            <a:avLst/>
          </a:prstGeom>
        </p:spPr>
        <p:txBody>
          <a:bodyPr lIns="0" tIns="0" rIns="0" bIns="0" rtlCol="0" anchor="t">
            <a:spAutoFit/>
          </a:bodyPr>
          <a:lstStyle/>
          <a:p>
            <a:pPr algn="r">
              <a:lnSpc>
                <a:spcPts val="2241"/>
              </a:lnSpc>
              <a:defRPr/>
            </a:pPr>
            <a:r>
              <a:rPr lang="en-US" sz="1600" b="1">
                <a:solidFill>
                  <a:srgbClr val="292828"/>
                </a:solidFill>
                <a:latin typeface="Montserrat Bold"/>
                <a:ea typeface="Montserrat Bold"/>
                <a:cs typeface="Montserrat Bold"/>
              </a:rPr>
              <a:t>NOS MODALITÉS D’INTERVENTIONS </a:t>
            </a:r>
            <a:endParaRPr/>
          </a:p>
        </p:txBody>
      </p:sp>
      <p:sp>
        <p:nvSpPr>
          <p:cNvPr id="1079794339" name="TextBox 11"/>
          <p:cNvSpPr txBox="1"/>
          <p:nvPr/>
        </p:nvSpPr>
        <p:spPr bwMode="auto">
          <a:xfrm>
            <a:off x="2657954" y="1621370"/>
            <a:ext cx="3986237" cy="974626"/>
          </a:xfrm>
          <a:prstGeom prst="rect">
            <a:avLst/>
          </a:prstGeom>
        </p:spPr>
        <p:txBody>
          <a:bodyPr lIns="0" tIns="0" rIns="0" bIns="0" rtlCol="0" anchor="t">
            <a:spAutoFit/>
          </a:bodyPr>
          <a:lstStyle/>
          <a:p>
            <a:pPr algn="r">
              <a:lnSpc>
                <a:spcPts val="3838"/>
              </a:lnSpc>
              <a:defRPr/>
            </a:pPr>
            <a:r>
              <a:rPr lang="en-US" sz="3550" b="1">
                <a:solidFill>
                  <a:srgbClr val="000000"/>
                </a:solidFill>
                <a:latin typeface="Montserrat Bold"/>
                <a:ea typeface="Montserrat Bold"/>
                <a:cs typeface="Montserrat Bold"/>
              </a:rPr>
              <a:t>LES CHAMPS </a:t>
            </a:r>
            <a:r>
              <a:rPr lang="en-US" sz="3550">
                <a:solidFill>
                  <a:srgbClr val="000000"/>
                </a:solidFill>
                <a:latin typeface="Montserrat"/>
                <a:ea typeface="Montserrat"/>
                <a:cs typeface="Montserrat"/>
              </a:rPr>
              <a:t>D’INTERVENTION</a:t>
            </a:r>
            <a:endParaRPr/>
          </a:p>
        </p:txBody>
      </p:sp>
      <p:sp>
        <p:nvSpPr>
          <p:cNvPr id="1311244917" name="TextBox 12"/>
          <p:cNvSpPr txBox="1"/>
          <p:nvPr/>
        </p:nvSpPr>
        <p:spPr bwMode="auto">
          <a:xfrm>
            <a:off x="802769" y="3151322"/>
            <a:ext cx="2743734" cy="666786"/>
          </a:xfrm>
          <a:prstGeom prst="rect">
            <a:avLst/>
          </a:prstGeom>
        </p:spPr>
        <p:txBody>
          <a:bodyPr wrap="square" lIns="0" tIns="0" rIns="0" bIns="0" rtlCol="0" anchor="t">
            <a:spAutoFit/>
          </a:bodyPr>
          <a:lstStyle/>
          <a:p>
            <a:pPr algn="ctr">
              <a:lnSpc>
                <a:spcPts val="2687"/>
              </a:lnSpc>
              <a:defRPr/>
            </a:pPr>
            <a:r>
              <a:rPr lang="en-US" sz="1900">
                <a:solidFill>
                  <a:srgbClr val="DF2B73"/>
                </a:solidFill>
                <a:latin typeface="Montserrat"/>
                <a:ea typeface="Montserrat"/>
                <a:cs typeface="Montserrat"/>
              </a:rPr>
              <a:t>FORMATIONS à </a:t>
            </a:r>
            <a:endParaRPr/>
          </a:p>
          <a:p>
            <a:pPr algn="ctr">
              <a:lnSpc>
                <a:spcPts val="2687"/>
              </a:lnSpc>
              <a:spcBef>
                <a:spcPts val="0"/>
              </a:spcBef>
              <a:defRPr/>
            </a:pPr>
            <a:r>
              <a:rPr lang="en-US" sz="1900" b="1">
                <a:solidFill>
                  <a:srgbClr val="DF2B73"/>
                </a:solidFill>
                <a:latin typeface="Montserrat Bold"/>
                <a:ea typeface="Montserrat Bold"/>
                <a:cs typeface="Montserrat Bold"/>
              </a:rPr>
              <a:t>INITIATIVE LOCALE</a:t>
            </a:r>
            <a:endParaRPr/>
          </a:p>
        </p:txBody>
      </p:sp>
      <p:sp>
        <p:nvSpPr>
          <p:cNvPr id="722760414" name="TextBox 13"/>
          <p:cNvSpPr txBox="1"/>
          <p:nvPr/>
        </p:nvSpPr>
        <p:spPr bwMode="auto">
          <a:xfrm>
            <a:off x="3784630" y="3151352"/>
            <a:ext cx="3679744" cy="666786"/>
          </a:xfrm>
          <a:prstGeom prst="rect">
            <a:avLst/>
          </a:prstGeom>
        </p:spPr>
        <p:txBody>
          <a:bodyPr wrap="square" lIns="0" tIns="0" rIns="0" bIns="0" rtlCol="0" anchor="t">
            <a:spAutoFit/>
          </a:bodyPr>
          <a:lstStyle/>
          <a:p>
            <a:pPr algn="ctr">
              <a:lnSpc>
                <a:spcPts val="2687"/>
              </a:lnSpc>
              <a:defRPr/>
            </a:pPr>
            <a:r>
              <a:rPr lang="en-US" sz="1900">
                <a:solidFill>
                  <a:srgbClr val="DF2B73"/>
                </a:solidFill>
                <a:latin typeface="Montserrat"/>
                <a:ea typeface="Montserrat"/>
                <a:cs typeface="Montserrat"/>
              </a:rPr>
              <a:t>FORMATIONS à </a:t>
            </a:r>
            <a:endParaRPr/>
          </a:p>
          <a:p>
            <a:pPr algn="ctr">
              <a:lnSpc>
                <a:spcPts val="2687"/>
              </a:lnSpc>
              <a:spcBef>
                <a:spcPts val="0"/>
              </a:spcBef>
              <a:defRPr/>
            </a:pPr>
            <a:r>
              <a:rPr lang="en-US" sz="1900" b="1">
                <a:solidFill>
                  <a:srgbClr val="DF2B73"/>
                </a:solidFill>
                <a:latin typeface="Montserrat Bold"/>
                <a:ea typeface="Montserrat Bold"/>
                <a:cs typeface="Montserrat Bold"/>
              </a:rPr>
              <a:t>INSCRIPTION INDIVIDUELLE</a:t>
            </a:r>
            <a:endParaRPr/>
          </a:p>
        </p:txBody>
      </p:sp>
      <p:sp>
        <p:nvSpPr>
          <p:cNvPr id="1085000105" name="TextBox 14"/>
          <p:cNvSpPr txBox="1"/>
          <p:nvPr/>
        </p:nvSpPr>
        <p:spPr bwMode="auto">
          <a:xfrm>
            <a:off x="11649581" y="3151322"/>
            <a:ext cx="2178050" cy="666786"/>
          </a:xfrm>
          <a:prstGeom prst="rect">
            <a:avLst/>
          </a:prstGeom>
        </p:spPr>
        <p:txBody>
          <a:bodyPr lIns="0" tIns="0" rIns="0" bIns="0" rtlCol="0" anchor="t">
            <a:spAutoFit/>
          </a:bodyPr>
          <a:lstStyle/>
          <a:p>
            <a:pPr algn="ctr">
              <a:lnSpc>
                <a:spcPts val="2687"/>
              </a:lnSpc>
              <a:defRPr/>
            </a:pPr>
            <a:r>
              <a:rPr lang="en-US" sz="1900">
                <a:solidFill>
                  <a:srgbClr val="239F99"/>
                </a:solidFill>
                <a:latin typeface="Montserrat"/>
                <a:ea typeface="Montserrat"/>
                <a:cs typeface="Montserrat"/>
              </a:rPr>
              <a:t>PRODUCTION de </a:t>
            </a:r>
            <a:endParaRPr/>
          </a:p>
          <a:p>
            <a:pPr algn="ctr">
              <a:lnSpc>
                <a:spcPts val="2687"/>
              </a:lnSpc>
              <a:spcBef>
                <a:spcPts val="0"/>
              </a:spcBef>
              <a:defRPr/>
            </a:pPr>
            <a:r>
              <a:rPr lang="en-US" sz="1900">
                <a:solidFill>
                  <a:srgbClr val="239F99"/>
                </a:solidFill>
                <a:latin typeface="Montserrat"/>
                <a:ea typeface="Montserrat"/>
                <a:cs typeface="Montserrat"/>
              </a:rPr>
              <a:t>de </a:t>
            </a:r>
            <a:r>
              <a:rPr lang="en-US" sz="1900" b="1">
                <a:solidFill>
                  <a:srgbClr val="239F99"/>
                </a:solidFill>
                <a:latin typeface="Montserrat Bold"/>
                <a:ea typeface="Montserrat Bold"/>
                <a:cs typeface="Montserrat Bold"/>
              </a:rPr>
              <a:t>RESSOURCES</a:t>
            </a:r>
            <a:endParaRPr/>
          </a:p>
        </p:txBody>
      </p:sp>
      <p:sp>
        <p:nvSpPr>
          <p:cNvPr id="123634351" name="TextBox 15"/>
          <p:cNvSpPr txBox="1"/>
          <p:nvPr/>
        </p:nvSpPr>
        <p:spPr bwMode="auto">
          <a:xfrm>
            <a:off x="7702503" y="3151352"/>
            <a:ext cx="3708952" cy="666786"/>
          </a:xfrm>
          <a:prstGeom prst="rect">
            <a:avLst/>
          </a:prstGeom>
        </p:spPr>
        <p:txBody>
          <a:bodyPr wrap="square" lIns="0" tIns="0" rIns="0" bIns="0" rtlCol="0" anchor="t">
            <a:spAutoFit/>
          </a:bodyPr>
          <a:lstStyle/>
          <a:p>
            <a:pPr algn="ctr">
              <a:lnSpc>
                <a:spcPts val="2687"/>
              </a:lnSpc>
              <a:defRPr/>
            </a:pPr>
            <a:r>
              <a:rPr lang="en-US" sz="1900">
                <a:solidFill>
                  <a:srgbClr val="239F99"/>
                </a:solidFill>
                <a:latin typeface="Montserrat"/>
                <a:ea typeface="Montserrat"/>
                <a:cs typeface="Montserrat"/>
              </a:rPr>
              <a:t>ANIMATIONS de </a:t>
            </a:r>
            <a:endParaRPr/>
          </a:p>
          <a:p>
            <a:pPr algn="ctr">
              <a:lnSpc>
                <a:spcPts val="2687"/>
              </a:lnSpc>
              <a:spcBef>
                <a:spcPts val="0"/>
              </a:spcBef>
              <a:defRPr/>
            </a:pPr>
            <a:r>
              <a:rPr lang="en-US" sz="1900" b="1">
                <a:solidFill>
                  <a:srgbClr val="239F99"/>
                </a:solidFill>
                <a:latin typeface="Montserrat Bold"/>
                <a:ea typeface="Montserrat Bold"/>
                <a:cs typeface="Montserrat Bold"/>
              </a:rPr>
              <a:t>SÉMINAIRES ACADÉMIQUES</a:t>
            </a:r>
            <a:endParaRPr/>
          </a:p>
        </p:txBody>
      </p:sp>
      <p:sp>
        <p:nvSpPr>
          <p:cNvPr id="1776703120" name="TextBox 16"/>
          <p:cNvSpPr txBox="1"/>
          <p:nvPr/>
        </p:nvSpPr>
        <p:spPr bwMode="auto">
          <a:xfrm>
            <a:off x="6977212" y="1552790"/>
            <a:ext cx="6687706" cy="977960"/>
          </a:xfrm>
          <a:prstGeom prst="rect">
            <a:avLst/>
          </a:prstGeom>
        </p:spPr>
        <p:txBody>
          <a:bodyPr lIns="0" tIns="0" rIns="0" bIns="0" rtlCol="0" anchor="t">
            <a:spAutoFit/>
          </a:bodyPr>
          <a:lstStyle/>
          <a:p>
            <a:pPr algn="just">
              <a:lnSpc>
                <a:spcPts val="2602"/>
              </a:lnSpc>
              <a:defRPr/>
            </a:pPr>
            <a:r>
              <a:rPr lang="en-US" sz="1950" dirty="0">
                <a:solidFill>
                  <a:srgbClr val="000000"/>
                </a:solidFill>
                <a:latin typeface="Montserrat"/>
                <a:ea typeface="Montserrat"/>
                <a:cs typeface="Montserrat"/>
              </a:rPr>
              <a:t>Un </a:t>
            </a:r>
            <a:r>
              <a:rPr lang="en-US" sz="1950" dirty="0" err="1">
                <a:solidFill>
                  <a:srgbClr val="000000"/>
                </a:solidFill>
                <a:latin typeface="Montserrat"/>
                <a:ea typeface="Montserrat"/>
                <a:cs typeface="Montserrat"/>
              </a:rPr>
              <a:t>accompagnement</a:t>
            </a:r>
            <a:r>
              <a:rPr lang="en-US" sz="1950" dirty="0">
                <a:solidFill>
                  <a:srgbClr val="000000"/>
                </a:solidFill>
                <a:latin typeface="Montserrat"/>
                <a:ea typeface="Montserrat"/>
                <a:cs typeface="Montserrat"/>
              </a:rPr>
              <a:t> </a:t>
            </a:r>
            <a:r>
              <a:rPr lang="en-US" sz="1950" dirty="0" err="1">
                <a:solidFill>
                  <a:srgbClr val="000000"/>
                </a:solidFill>
                <a:latin typeface="Montserrat"/>
                <a:ea typeface="Montserrat"/>
                <a:cs typeface="Montserrat"/>
              </a:rPr>
              <a:t>personnalisé</a:t>
            </a:r>
            <a:r>
              <a:rPr lang="en-US" sz="1950" dirty="0">
                <a:solidFill>
                  <a:srgbClr val="000000"/>
                </a:solidFill>
                <a:latin typeface="Montserrat"/>
                <a:ea typeface="Montserrat"/>
                <a:cs typeface="Montserrat"/>
              </a:rPr>
              <a:t> et </a:t>
            </a:r>
            <a:r>
              <a:rPr lang="en-US" sz="1950" dirty="0" err="1">
                <a:solidFill>
                  <a:srgbClr val="000000"/>
                </a:solidFill>
                <a:latin typeface="Montserrat"/>
                <a:ea typeface="Montserrat"/>
                <a:cs typeface="Montserrat"/>
              </a:rPr>
              <a:t>adapté</a:t>
            </a:r>
            <a:r>
              <a:rPr lang="en-US" sz="1950" dirty="0">
                <a:solidFill>
                  <a:srgbClr val="000000"/>
                </a:solidFill>
                <a:latin typeface="Montserrat"/>
                <a:ea typeface="Montserrat"/>
                <a:cs typeface="Montserrat"/>
              </a:rPr>
              <a:t> aux </a:t>
            </a:r>
            <a:r>
              <a:rPr lang="en-US" sz="1950" dirty="0" err="1">
                <a:solidFill>
                  <a:srgbClr val="000000"/>
                </a:solidFill>
                <a:latin typeface="Montserrat"/>
                <a:ea typeface="Montserrat"/>
                <a:cs typeface="Montserrat"/>
              </a:rPr>
              <a:t>besoins</a:t>
            </a:r>
            <a:r>
              <a:rPr lang="en-US" sz="1950" dirty="0">
                <a:solidFill>
                  <a:srgbClr val="000000"/>
                </a:solidFill>
                <a:latin typeface="Montserrat"/>
                <a:ea typeface="Montserrat"/>
                <a:cs typeface="Montserrat"/>
              </a:rPr>
              <a:t> des équipes </a:t>
            </a:r>
            <a:r>
              <a:rPr lang="en-US" sz="1950" dirty="0" err="1">
                <a:solidFill>
                  <a:srgbClr val="000000"/>
                </a:solidFill>
                <a:latin typeface="Montserrat"/>
                <a:ea typeface="Montserrat"/>
                <a:cs typeface="Montserrat"/>
              </a:rPr>
              <a:t>pédagogiques</a:t>
            </a:r>
            <a:r>
              <a:rPr lang="en-US" sz="1950" dirty="0">
                <a:solidFill>
                  <a:srgbClr val="000000"/>
                </a:solidFill>
                <a:latin typeface="Montserrat"/>
                <a:ea typeface="Montserrat"/>
                <a:cs typeface="Montserrat"/>
              </a:rPr>
              <a:t>, </a:t>
            </a:r>
            <a:r>
              <a:rPr lang="en-US" sz="1950" dirty="0" err="1">
                <a:solidFill>
                  <a:srgbClr val="000000"/>
                </a:solidFill>
                <a:latin typeface="Montserrat"/>
                <a:ea typeface="Montserrat"/>
                <a:cs typeface="Montserrat"/>
              </a:rPr>
              <a:t>en</a:t>
            </a:r>
            <a:r>
              <a:rPr lang="en-US" sz="1950" dirty="0">
                <a:solidFill>
                  <a:srgbClr val="000000"/>
                </a:solidFill>
                <a:latin typeface="Montserrat"/>
                <a:ea typeface="Montserrat"/>
                <a:cs typeface="Montserrat"/>
              </a:rPr>
              <a:t> lien avec les transformations et </a:t>
            </a:r>
            <a:r>
              <a:rPr lang="en-US" sz="1950" dirty="0" err="1">
                <a:solidFill>
                  <a:srgbClr val="000000"/>
                </a:solidFill>
                <a:latin typeface="Montserrat"/>
                <a:ea typeface="Montserrat"/>
                <a:cs typeface="Montserrat"/>
              </a:rPr>
              <a:t>réformes</a:t>
            </a:r>
            <a:r>
              <a:rPr lang="en-US" sz="1950" dirty="0">
                <a:solidFill>
                  <a:srgbClr val="000000"/>
                </a:solidFill>
                <a:latin typeface="Montserrat"/>
                <a:ea typeface="Montserrat"/>
                <a:cs typeface="Montserrat"/>
              </a:rPr>
              <a:t> de la </a:t>
            </a:r>
            <a:r>
              <a:rPr lang="en-US" sz="1950" dirty="0" err="1">
                <a:solidFill>
                  <a:srgbClr val="000000"/>
                </a:solidFill>
                <a:latin typeface="Montserrat"/>
                <a:ea typeface="Montserrat"/>
                <a:cs typeface="Montserrat"/>
              </a:rPr>
              <a:t>voie</a:t>
            </a:r>
            <a:r>
              <a:rPr lang="en-US" sz="1950" dirty="0">
                <a:solidFill>
                  <a:srgbClr val="000000"/>
                </a:solidFill>
                <a:latin typeface="Montserrat"/>
                <a:ea typeface="Montserrat"/>
                <a:cs typeface="Montserrat"/>
              </a:rPr>
              <a:t> </a:t>
            </a:r>
            <a:r>
              <a:rPr lang="en-US" sz="1950" dirty="0" err="1">
                <a:solidFill>
                  <a:srgbClr val="000000"/>
                </a:solidFill>
                <a:latin typeface="Montserrat"/>
                <a:ea typeface="Montserrat"/>
                <a:cs typeface="Montserrat"/>
              </a:rPr>
              <a:t>professionnelle</a:t>
            </a:r>
            <a:r>
              <a:rPr lang="en-US" sz="1950" dirty="0">
                <a:solidFill>
                  <a:srgbClr val="000000"/>
                </a:solidFill>
                <a:latin typeface="Montserrat"/>
                <a:ea typeface="Montserrat"/>
                <a:cs typeface="Montserrat"/>
              </a:rPr>
              <a:t> </a:t>
            </a:r>
            <a:endParaRPr dirty="0"/>
          </a:p>
        </p:txBody>
      </p:sp>
      <p:sp>
        <p:nvSpPr>
          <p:cNvPr id="130076618" name="TextBox 17"/>
          <p:cNvSpPr txBox="1"/>
          <p:nvPr/>
        </p:nvSpPr>
        <p:spPr bwMode="auto">
          <a:xfrm>
            <a:off x="2180030" y="4912249"/>
            <a:ext cx="3482226" cy="568682"/>
          </a:xfrm>
          <a:prstGeom prst="rect">
            <a:avLst/>
          </a:prstGeom>
        </p:spPr>
        <p:txBody>
          <a:bodyPr wrap="square" lIns="0" tIns="0" rIns="0" bIns="0" rtlCol="0" anchor="t">
            <a:spAutoFit/>
          </a:bodyPr>
          <a:lstStyle/>
          <a:p>
            <a:pPr algn="ctr">
              <a:lnSpc>
                <a:spcPts val="2319"/>
              </a:lnSpc>
              <a:defRPr/>
            </a:pPr>
            <a:r>
              <a:rPr lang="en-US" sz="1650" b="1">
                <a:solidFill>
                  <a:srgbClr val="000000"/>
                </a:solidFill>
                <a:latin typeface="Montserrat Bold"/>
                <a:ea typeface="Montserrat Bold"/>
                <a:cs typeface="Montserrat Bold"/>
              </a:rPr>
              <a:t>Plan académique de formation</a:t>
            </a:r>
            <a:endParaRPr/>
          </a:p>
          <a:p>
            <a:pPr algn="ctr">
              <a:lnSpc>
                <a:spcPts val="2319"/>
              </a:lnSpc>
              <a:spcBef>
                <a:spcPts val="0"/>
              </a:spcBef>
              <a:defRPr/>
            </a:pPr>
            <a:endParaRPr lang="en-US" sz="1650" b="1">
              <a:solidFill>
                <a:srgbClr val="000000"/>
              </a:solidFill>
              <a:latin typeface="Montserrat Bold"/>
              <a:ea typeface="Montserrat Bold"/>
              <a:cs typeface="Montserrat Bold"/>
            </a:endParaRPr>
          </a:p>
        </p:txBody>
      </p:sp>
      <p:sp>
        <p:nvSpPr>
          <p:cNvPr id="129965459" name="Freeform 18"/>
          <p:cNvSpPr/>
          <p:nvPr/>
        </p:nvSpPr>
        <p:spPr bwMode="auto">
          <a:xfrm flipH="1" flipV="1">
            <a:off x="9563028" y="3889707"/>
            <a:ext cx="4408432" cy="2634038"/>
          </a:xfrm>
          <a:custGeom>
            <a:avLst/>
            <a:gdLst/>
            <a:ahLst/>
            <a:cxnLst/>
            <a:rect l="l" t="t" r="r" b="b"/>
            <a:pathLst>
              <a:path w="5510540" h="3292548" extrusionOk="0">
                <a:moveTo>
                  <a:pt x="5510540" y="3292548"/>
                </a:moveTo>
                <a:lnTo>
                  <a:pt x="0" y="3292548"/>
                </a:lnTo>
                <a:lnTo>
                  <a:pt x="0" y="0"/>
                </a:lnTo>
                <a:lnTo>
                  <a:pt x="5510540" y="0"/>
                </a:lnTo>
                <a:lnTo>
                  <a:pt x="5510540" y="3292548"/>
                </a:lnTo>
                <a:close/>
              </a:path>
            </a:pathLst>
          </a:custGeom>
          <a:blipFill>
            <a:blip r:embed="rId5">
              <a:alphaModFix amt="50000"/>
            </a:blip>
            <a:stretch/>
          </a:blipFill>
        </p:spPr>
        <p:txBody>
          <a:bodyPr/>
          <a:lstStyle/>
          <a:p>
            <a:pPr>
              <a:defRPr/>
            </a:pPr>
            <a:endParaRPr lang="fr-FR"/>
          </a:p>
        </p:txBody>
      </p:sp>
      <p:sp>
        <p:nvSpPr>
          <p:cNvPr id="718812440" name="AutoShape 19"/>
          <p:cNvSpPr/>
          <p:nvPr/>
        </p:nvSpPr>
        <p:spPr bwMode="auto">
          <a:xfrm flipH="1">
            <a:off x="12871182" y="3875207"/>
            <a:ext cx="0" cy="846102"/>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1547374972" name="TextBox 20"/>
          <p:cNvSpPr txBox="1"/>
          <p:nvPr/>
        </p:nvSpPr>
        <p:spPr bwMode="auto">
          <a:xfrm>
            <a:off x="11856202" y="4913444"/>
            <a:ext cx="2314998" cy="1158586"/>
          </a:xfrm>
          <a:prstGeom prst="rect">
            <a:avLst/>
          </a:prstGeom>
        </p:spPr>
        <p:txBody>
          <a:bodyPr lIns="0" tIns="0" rIns="0" bIns="0" rtlCol="0" anchor="t">
            <a:spAutoFit/>
          </a:bodyPr>
          <a:lstStyle/>
          <a:p>
            <a:pPr>
              <a:lnSpc>
                <a:spcPts val="2319"/>
              </a:lnSpc>
              <a:defRPr/>
            </a:pPr>
            <a:r>
              <a:rPr lang="en-US" sz="1650">
                <a:latin typeface="Montserrat"/>
                <a:ea typeface="Montserrat"/>
                <a:cs typeface="Montserrat"/>
              </a:rPr>
              <a:t>. Site de la voie professionnelle de l’académie de Versailles</a:t>
            </a:r>
            <a:endParaRPr/>
          </a:p>
        </p:txBody>
      </p:sp>
      <p:sp>
        <p:nvSpPr>
          <p:cNvPr id="123661648" name="AutoShape 21"/>
          <p:cNvSpPr/>
          <p:nvPr/>
        </p:nvSpPr>
        <p:spPr bwMode="auto">
          <a:xfrm>
            <a:off x="9524520" y="3889708"/>
            <a:ext cx="0" cy="831601"/>
          </a:xfrm>
          <a:prstGeom prst="line">
            <a:avLst/>
          </a:prstGeom>
          <a:ln w="38100" cap="flat">
            <a:solidFill>
              <a:srgbClr val="292828"/>
            </a:solidFill>
            <a:prstDash val="sysDot"/>
            <a:headEnd type="none" w="sm" len="sm"/>
            <a:tailEnd type="none" w="sm" len="sm"/>
          </a:ln>
        </p:spPr>
        <p:txBody>
          <a:bodyPr/>
          <a:lstStyle/>
          <a:p>
            <a:pPr>
              <a:defRPr/>
            </a:pPr>
            <a:endParaRPr lang="fr-FR"/>
          </a:p>
        </p:txBody>
      </p:sp>
      <p:sp>
        <p:nvSpPr>
          <p:cNvPr id="1477878616" name="TextBox 22"/>
          <p:cNvSpPr txBox="1"/>
          <p:nvPr/>
        </p:nvSpPr>
        <p:spPr bwMode="auto">
          <a:xfrm>
            <a:off x="8090685" y="4912249"/>
            <a:ext cx="3140677" cy="863634"/>
          </a:xfrm>
          <a:prstGeom prst="rect">
            <a:avLst/>
          </a:prstGeom>
        </p:spPr>
        <p:txBody>
          <a:bodyPr lIns="0" tIns="0" rIns="0" bIns="0" rtlCol="0" anchor="t">
            <a:spAutoFit/>
          </a:bodyPr>
          <a:lstStyle/>
          <a:p>
            <a:pPr>
              <a:lnSpc>
                <a:spcPts val="2319"/>
              </a:lnSpc>
              <a:defRPr/>
            </a:pPr>
            <a:r>
              <a:rPr lang="en-US" sz="1650">
                <a:solidFill>
                  <a:srgbClr val="000000"/>
                </a:solidFill>
                <a:latin typeface="Montserrat"/>
                <a:ea typeface="Montserrat"/>
                <a:cs typeface="Montserrat"/>
              </a:rPr>
              <a:t>Soutien au collège des inspecteurs </a:t>
            </a:r>
            <a:endParaRPr/>
          </a:p>
          <a:p>
            <a:pPr>
              <a:lnSpc>
                <a:spcPts val="2319"/>
              </a:lnSpc>
              <a:spcBef>
                <a:spcPts val="0"/>
              </a:spcBef>
              <a:defRPr/>
            </a:pPr>
            <a:endParaRPr lang="en-US" sz="1650">
              <a:solidFill>
                <a:srgbClr val="000000"/>
              </a:solidFill>
              <a:latin typeface="Montserrat"/>
              <a:ea typeface="Montserrat"/>
              <a:cs typeface="Montserrat"/>
            </a:endParaRPr>
          </a:p>
        </p:txBody>
      </p:sp>
      <p:sp>
        <p:nvSpPr>
          <p:cNvPr id="1377101449" name="Freeform 24"/>
          <p:cNvSpPr/>
          <p:nvPr/>
        </p:nvSpPr>
        <p:spPr bwMode="auto">
          <a:xfrm>
            <a:off x="1233332" y="1372474"/>
            <a:ext cx="1424622" cy="1424622"/>
          </a:xfrm>
          <a:custGeom>
            <a:avLst/>
            <a:gdLst/>
            <a:ahLst/>
            <a:cxnLst/>
            <a:rect l="l" t="t" r="r" b="b"/>
            <a:pathLst>
              <a:path w="1780778" h="1780778" extrusionOk="0">
                <a:moveTo>
                  <a:pt x="0" y="0"/>
                </a:moveTo>
                <a:lnTo>
                  <a:pt x="1780778" y="0"/>
                </a:lnTo>
                <a:lnTo>
                  <a:pt x="1780778" y="1780778"/>
                </a:lnTo>
                <a:lnTo>
                  <a:pt x="0" y="1780778"/>
                </a:lnTo>
                <a:lnTo>
                  <a:pt x="0" y="0"/>
                </a:lnTo>
                <a:close/>
              </a:path>
            </a:pathLst>
          </a:custGeom>
          <a:blipFill>
            <a:blip r:embed="rId6"/>
            <a:stretch/>
          </a:blipFill>
        </p:spPr>
        <p:txBody>
          <a:bodyPr/>
          <a:lstStyle/>
          <a:p>
            <a:pPr>
              <a:defRPr/>
            </a:pPr>
            <a:endParaRPr lang="fr-FR"/>
          </a:p>
        </p:txBody>
      </p:sp>
      <p:sp>
        <p:nvSpPr>
          <p:cNvPr id="499095469" name="TextBox 25"/>
          <p:cNvSpPr txBox="1"/>
          <p:nvPr/>
        </p:nvSpPr>
        <p:spPr bwMode="auto">
          <a:xfrm rot="-444049">
            <a:off x="4670908" y="5250710"/>
            <a:ext cx="1275030" cy="282129"/>
          </a:xfrm>
          <a:prstGeom prst="rect">
            <a:avLst/>
          </a:prstGeom>
        </p:spPr>
        <p:txBody>
          <a:bodyPr lIns="0" tIns="0" rIns="0" bIns="0" rtlCol="0" anchor="t">
            <a:spAutoFit/>
          </a:bodyPr>
          <a:lstStyle/>
          <a:p>
            <a:pPr algn="r">
              <a:lnSpc>
                <a:spcPts val="2239"/>
              </a:lnSpc>
              <a:defRPr/>
            </a:pPr>
            <a:r>
              <a:rPr lang="en-US" sz="2050">
                <a:solidFill>
                  <a:srgbClr val="000000"/>
                </a:solidFill>
                <a:latin typeface="Montserrat"/>
                <a:ea typeface="Montserrat"/>
                <a:cs typeface="Montserrat"/>
              </a:rPr>
              <a:t>*LE PRAF</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015004962" name="Group 2"/>
          <p:cNvGrpSpPr/>
          <p:nvPr/>
        </p:nvGrpSpPr>
        <p:grpSpPr bwMode="auto">
          <a:xfrm>
            <a:off x="809479" y="4421398"/>
            <a:ext cx="1044505" cy="661999"/>
            <a:chOff x="0" y="0"/>
            <a:chExt cx="429623" cy="272292"/>
          </a:xfrm>
        </p:grpSpPr>
        <p:sp>
          <p:nvSpPr>
            <p:cNvPr id="3" name="Freeform 3"/>
            <p:cNvSpPr/>
            <p:nvPr/>
          </p:nvSpPr>
          <p:spPr bwMode="auto">
            <a:xfrm>
              <a:off x="0" y="0"/>
              <a:ext cx="429623" cy="272292"/>
            </a:xfrm>
            <a:custGeom>
              <a:avLst/>
              <a:gdLst/>
              <a:ahLst/>
              <a:cxnLst/>
              <a:rect l="l" t="t" r="r" b="b"/>
              <a:pathLst>
                <a:path w="429623" h="272292" extrusionOk="0">
                  <a:moveTo>
                    <a:pt x="136146" y="0"/>
                  </a:moveTo>
                  <a:lnTo>
                    <a:pt x="293477" y="0"/>
                  </a:lnTo>
                  <a:cubicBezTo>
                    <a:pt x="368669" y="0"/>
                    <a:pt x="429623" y="60955"/>
                    <a:pt x="429623" y="136146"/>
                  </a:cubicBezTo>
                  <a:lnTo>
                    <a:pt x="429623" y="136146"/>
                  </a:lnTo>
                  <a:cubicBezTo>
                    <a:pt x="429623" y="172254"/>
                    <a:pt x="415279" y="206883"/>
                    <a:pt x="389747" y="232416"/>
                  </a:cubicBezTo>
                  <a:cubicBezTo>
                    <a:pt x="364215" y="257948"/>
                    <a:pt x="329586" y="272292"/>
                    <a:pt x="293477" y="272292"/>
                  </a:cubicBezTo>
                  <a:lnTo>
                    <a:pt x="136146" y="272292"/>
                  </a:lnTo>
                  <a:cubicBezTo>
                    <a:pt x="100038" y="272292"/>
                    <a:pt x="65409" y="257948"/>
                    <a:pt x="39876" y="232416"/>
                  </a:cubicBezTo>
                  <a:cubicBezTo>
                    <a:pt x="14344" y="206883"/>
                    <a:pt x="0" y="172254"/>
                    <a:pt x="0" y="136146"/>
                  </a:cubicBezTo>
                  <a:lnTo>
                    <a:pt x="0" y="136146"/>
                  </a:lnTo>
                  <a:cubicBezTo>
                    <a:pt x="0" y="100038"/>
                    <a:pt x="14344" y="65409"/>
                    <a:pt x="39876" y="39876"/>
                  </a:cubicBezTo>
                  <a:cubicBezTo>
                    <a:pt x="65409" y="14344"/>
                    <a:pt x="100038" y="0"/>
                    <a:pt x="136146" y="0"/>
                  </a:cubicBezTo>
                  <a:close/>
                </a:path>
              </a:pathLst>
            </a:custGeom>
            <a:solidFill>
              <a:srgbClr val="249F9A"/>
            </a:solidFill>
          </p:spPr>
          <p:txBody>
            <a:bodyPr/>
            <a:lstStyle/>
            <a:p>
              <a:pPr>
                <a:defRPr/>
              </a:pPr>
              <a:endParaRPr lang="fr-FR"/>
            </a:p>
          </p:txBody>
        </p:sp>
        <p:sp>
          <p:nvSpPr>
            <p:cNvPr id="4" name="TextBox 4"/>
            <p:cNvSpPr txBox="1"/>
            <p:nvPr/>
          </p:nvSpPr>
          <p:spPr bwMode="auto">
            <a:xfrm>
              <a:off x="0" y="-28575"/>
              <a:ext cx="429623" cy="300867"/>
            </a:xfrm>
            <a:prstGeom prst="rect">
              <a:avLst/>
            </a:prstGeom>
            <a:grpFill/>
          </p:spPr>
          <p:txBody>
            <a:bodyPr lIns="40640" tIns="40640" rIns="40640" bIns="40640" rtlCol="0" anchor="ctr"/>
            <a:lstStyle/>
            <a:p>
              <a:pPr algn="ctr">
                <a:lnSpc>
                  <a:spcPts val="1958"/>
                </a:lnSpc>
                <a:defRPr/>
              </a:pPr>
              <a:endParaRPr sz="1450"/>
            </a:p>
          </p:txBody>
        </p:sp>
      </p:grpSp>
      <p:sp>
        <p:nvSpPr>
          <p:cNvPr id="812394805" name="Freeform 5"/>
          <p:cNvSpPr/>
          <p:nvPr/>
        </p:nvSpPr>
        <p:spPr bwMode="auto">
          <a:xfrm>
            <a:off x="924462" y="4520364"/>
            <a:ext cx="814539" cy="843685"/>
          </a:xfrm>
          <a:custGeom>
            <a:avLst/>
            <a:gdLst/>
            <a:ahLst/>
            <a:cxnLst/>
            <a:rect l="l" t="t" r="r" b="b"/>
            <a:pathLst>
              <a:path w="1018174" h="1054606" extrusionOk="0">
                <a:moveTo>
                  <a:pt x="0" y="0"/>
                </a:moveTo>
                <a:lnTo>
                  <a:pt x="1018173" y="0"/>
                </a:lnTo>
                <a:lnTo>
                  <a:pt x="1018173" y="1054605"/>
                </a:lnTo>
                <a:lnTo>
                  <a:pt x="0" y="1054605"/>
                </a:lnTo>
                <a:lnTo>
                  <a:pt x="0" y="0"/>
                </a:lnTo>
                <a:close/>
              </a:path>
            </a:pathLst>
          </a:custGeom>
          <a:blipFill>
            <a:blip r:embed="rId3"/>
            <a:stretch/>
          </a:blipFill>
        </p:spPr>
        <p:txBody>
          <a:bodyPr/>
          <a:lstStyle/>
          <a:p>
            <a:pPr>
              <a:defRPr/>
            </a:pPr>
            <a:endParaRPr lang="fr-FR"/>
          </a:p>
        </p:txBody>
      </p:sp>
      <p:sp>
        <p:nvSpPr>
          <p:cNvPr id="708424054" name="Freeform 6"/>
          <p:cNvSpPr/>
          <p:nvPr/>
        </p:nvSpPr>
        <p:spPr bwMode="auto">
          <a:xfrm>
            <a:off x="1163233" y="4811583"/>
            <a:ext cx="336996" cy="126374"/>
          </a:xfrm>
          <a:custGeom>
            <a:avLst/>
            <a:gdLst/>
            <a:ahLst/>
            <a:cxnLst/>
            <a:rect l="l" t="t" r="r" b="b"/>
            <a:pathLst>
              <a:path w="421245" h="157967" extrusionOk="0">
                <a:moveTo>
                  <a:pt x="0" y="0"/>
                </a:moveTo>
                <a:lnTo>
                  <a:pt x="421245" y="0"/>
                </a:lnTo>
                <a:lnTo>
                  <a:pt x="421245" y="157967"/>
                </a:lnTo>
                <a:lnTo>
                  <a:pt x="0" y="157967"/>
                </a:lnTo>
                <a:lnTo>
                  <a:pt x="0" y="0"/>
                </a:lnTo>
                <a:close/>
              </a:path>
            </a:pathLst>
          </a:custGeom>
          <a:blipFill>
            <a:blip r:embed="rId4"/>
            <a:stretch/>
          </a:blipFill>
        </p:spPr>
        <p:txBody>
          <a:bodyPr/>
          <a:lstStyle/>
          <a:p>
            <a:pPr>
              <a:defRPr/>
            </a:pPr>
            <a:endParaRPr lang="fr-FR"/>
          </a:p>
        </p:txBody>
      </p:sp>
      <p:grpSp>
        <p:nvGrpSpPr>
          <p:cNvPr id="295895651" name="Group 7"/>
          <p:cNvGrpSpPr/>
          <p:nvPr/>
        </p:nvGrpSpPr>
        <p:grpSpPr bwMode="auto">
          <a:xfrm>
            <a:off x="2737904" y="4433236"/>
            <a:ext cx="1014050" cy="642697"/>
            <a:chOff x="0" y="0"/>
            <a:chExt cx="429623" cy="272292"/>
          </a:xfrm>
        </p:grpSpPr>
        <p:sp>
          <p:nvSpPr>
            <p:cNvPr id="8" name="Freeform 8"/>
            <p:cNvSpPr/>
            <p:nvPr/>
          </p:nvSpPr>
          <p:spPr bwMode="auto">
            <a:xfrm>
              <a:off x="0" y="0"/>
              <a:ext cx="429623" cy="272292"/>
            </a:xfrm>
            <a:custGeom>
              <a:avLst/>
              <a:gdLst/>
              <a:ahLst/>
              <a:cxnLst/>
              <a:rect l="l" t="t" r="r" b="b"/>
              <a:pathLst>
                <a:path w="429623" h="272292" extrusionOk="0">
                  <a:moveTo>
                    <a:pt x="136146" y="0"/>
                  </a:moveTo>
                  <a:lnTo>
                    <a:pt x="293477" y="0"/>
                  </a:lnTo>
                  <a:cubicBezTo>
                    <a:pt x="368669" y="0"/>
                    <a:pt x="429623" y="60955"/>
                    <a:pt x="429623" y="136146"/>
                  </a:cubicBezTo>
                  <a:lnTo>
                    <a:pt x="429623" y="136146"/>
                  </a:lnTo>
                  <a:cubicBezTo>
                    <a:pt x="429623" y="172254"/>
                    <a:pt x="415279" y="206883"/>
                    <a:pt x="389747" y="232416"/>
                  </a:cubicBezTo>
                  <a:cubicBezTo>
                    <a:pt x="364215" y="257948"/>
                    <a:pt x="329586" y="272292"/>
                    <a:pt x="293477" y="272292"/>
                  </a:cubicBezTo>
                  <a:lnTo>
                    <a:pt x="136146" y="272292"/>
                  </a:lnTo>
                  <a:cubicBezTo>
                    <a:pt x="100038" y="272292"/>
                    <a:pt x="65409" y="257948"/>
                    <a:pt x="39876" y="232416"/>
                  </a:cubicBezTo>
                  <a:cubicBezTo>
                    <a:pt x="14344" y="206883"/>
                    <a:pt x="0" y="172254"/>
                    <a:pt x="0" y="136146"/>
                  </a:cubicBezTo>
                  <a:lnTo>
                    <a:pt x="0" y="136146"/>
                  </a:lnTo>
                  <a:cubicBezTo>
                    <a:pt x="0" y="100038"/>
                    <a:pt x="14344" y="65409"/>
                    <a:pt x="39876" y="39876"/>
                  </a:cubicBezTo>
                  <a:cubicBezTo>
                    <a:pt x="65409" y="14344"/>
                    <a:pt x="100038" y="0"/>
                    <a:pt x="136146" y="0"/>
                  </a:cubicBezTo>
                  <a:close/>
                </a:path>
              </a:pathLst>
            </a:custGeom>
            <a:solidFill>
              <a:srgbClr val="249F9A"/>
            </a:solidFill>
          </p:spPr>
          <p:txBody>
            <a:bodyPr/>
            <a:lstStyle/>
            <a:p>
              <a:pPr>
                <a:defRPr/>
              </a:pPr>
              <a:endParaRPr lang="fr-FR"/>
            </a:p>
          </p:txBody>
        </p:sp>
        <p:sp>
          <p:nvSpPr>
            <p:cNvPr id="9" name="TextBox 9"/>
            <p:cNvSpPr txBox="1"/>
            <p:nvPr/>
          </p:nvSpPr>
          <p:spPr bwMode="auto">
            <a:xfrm>
              <a:off x="0" y="-28575"/>
              <a:ext cx="429623" cy="300867"/>
            </a:xfrm>
            <a:prstGeom prst="rect">
              <a:avLst/>
            </a:prstGeom>
            <a:grpFill/>
          </p:spPr>
          <p:txBody>
            <a:bodyPr lIns="40640" tIns="40640" rIns="40640" bIns="40640" rtlCol="0" anchor="ctr"/>
            <a:lstStyle/>
            <a:p>
              <a:pPr algn="ctr">
                <a:lnSpc>
                  <a:spcPts val="1958"/>
                </a:lnSpc>
                <a:defRPr/>
              </a:pPr>
              <a:endParaRPr sz="1450"/>
            </a:p>
          </p:txBody>
        </p:sp>
      </p:grpSp>
      <p:sp>
        <p:nvSpPr>
          <p:cNvPr id="1190168789" name="Freeform 10"/>
          <p:cNvSpPr/>
          <p:nvPr/>
        </p:nvSpPr>
        <p:spPr bwMode="auto">
          <a:xfrm>
            <a:off x="2836876" y="4544963"/>
            <a:ext cx="816105" cy="819085"/>
          </a:xfrm>
          <a:custGeom>
            <a:avLst/>
            <a:gdLst/>
            <a:ahLst/>
            <a:cxnLst/>
            <a:rect l="l" t="t" r="r" b="b"/>
            <a:pathLst>
              <a:path w="1020133" h="1023856" extrusionOk="0">
                <a:moveTo>
                  <a:pt x="0" y="0"/>
                </a:moveTo>
                <a:lnTo>
                  <a:pt x="1020133" y="0"/>
                </a:lnTo>
                <a:lnTo>
                  <a:pt x="1020133" y="1023856"/>
                </a:lnTo>
                <a:lnTo>
                  <a:pt x="0" y="1023856"/>
                </a:lnTo>
                <a:lnTo>
                  <a:pt x="0" y="0"/>
                </a:lnTo>
                <a:close/>
              </a:path>
            </a:pathLst>
          </a:custGeom>
          <a:blipFill>
            <a:blip r:embed="rId5"/>
            <a:stretch/>
          </a:blipFill>
        </p:spPr>
        <p:txBody>
          <a:bodyPr/>
          <a:lstStyle/>
          <a:p>
            <a:pPr>
              <a:defRPr/>
            </a:pPr>
            <a:endParaRPr lang="fr-FR"/>
          </a:p>
        </p:txBody>
      </p:sp>
      <p:sp>
        <p:nvSpPr>
          <p:cNvPr id="1764779088" name="Freeform 11"/>
          <p:cNvSpPr/>
          <p:nvPr/>
        </p:nvSpPr>
        <p:spPr bwMode="auto">
          <a:xfrm>
            <a:off x="5616433" y="4130152"/>
            <a:ext cx="1659578" cy="1421014"/>
          </a:xfrm>
          <a:custGeom>
            <a:avLst/>
            <a:gdLst/>
            <a:ahLst/>
            <a:cxnLst/>
            <a:rect l="l" t="t" r="r" b="b"/>
            <a:pathLst>
              <a:path w="2074472" h="1776267" extrusionOk="0">
                <a:moveTo>
                  <a:pt x="0" y="0"/>
                </a:moveTo>
                <a:lnTo>
                  <a:pt x="2074471" y="0"/>
                </a:lnTo>
                <a:lnTo>
                  <a:pt x="2074471" y="1776266"/>
                </a:lnTo>
                <a:lnTo>
                  <a:pt x="0" y="1776266"/>
                </a:lnTo>
                <a:lnTo>
                  <a:pt x="0" y="0"/>
                </a:lnTo>
                <a:close/>
              </a:path>
            </a:pathLst>
          </a:custGeom>
          <a:blipFill>
            <a:blip r:embed="rId6"/>
            <a:stretch/>
          </a:blipFill>
        </p:spPr>
        <p:txBody>
          <a:bodyPr/>
          <a:lstStyle/>
          <a:p>
            <a:pPr>
              <a:defRPr/>
            </a:pPr>
            <a:endParaRPr lang="fr-FR"/>
          </a:p>
        </p:txBody>
      </p:sp>
      <p:sp>
        <p:nvSpPr>
          <p:cNvPr id="911202831" name="Freeform 12"/>
          <p:cNvSpPr/>
          <p:nvPr/>
        </p:nvSpPr>
        <p:spPr bwMode="auto">
          <a:xfrm>
            <a:off x="8009139" y="3489190"/>
            <a:ext cx="1162430" cy="1067322"/>
          </a:xfrm>
          <a:custGeom>
            <a:avLst/>
            <a:gdLst/>
            <a:ahLst/>
            <a:cxnLst/>
            <a:rect l="l" t="t" r="r" b="b"/>
            <a:pathLst>
              <a:path w="1453037" h="1334152" extrusionOk="0">
                <a:moveTo>
                  <a:pt x="0" y="0"/>
                </a:moveTo>
                <a:lnTo>
                  <a:pt x="1453037" y="0"/>
                </a:lnTo>
                <a:lnTo>
                  <a:pt x="1453037" y="1334152"/>
                </a:lnTo>
                <a:lnTo>
                  <a:pt x="0" y="1334152"/>
                </a:lnTo>
                <a:lnTo>
                  <a:pt x="0" y="0"/>
                </a:lnTo>
                <a:close/>
              </a:path>
            </a:pathLst>
          </a:custGeom>
          <a:blipFill>
            <a:blip r:embed="rId7"/>
            <a:stretch/>
          </a:blipFill>
        </p:spPr>
        <p:txBody>
          <a:bodyPr/>
          <a:lstStyle/>
          <a:p>
            <a:pPr>
              <a:defRPr/>
            </a:pPr>
            <a:endParaRPr lang="fr-FR"/>
          </a:p>
        </p:txBody>
      </p:sp>
      <p:sp>
        <p:nvSpPr>
          <p:cNvPr id="435353995" name="Freeform 14"/>
          <p:cNvSpPr/>
          <p:nvPr/>
        </p:nvSpPr>
        <p:spPr bwMode="auto">
          <a:xfrm>
            <a:off x="1853984" y="1420161"/>
            <a:ext cx="1424622" cy="1424622"/>
          </a:xfrm>
          <a:custGeom>
            <a:avLst/>
            <a:gdLst/>
            <a:ahLst/>
            <a:cxnLst/>
            <a:rect l="l" t="t" r="r" b="b"/>
            <a:pathLst>
              <a:path w="1780778" h="1780778" extrusionOk="0">
                <a:moveTo>
                  <a:pt x="0" y="0"/>
                </a:moveTo>
                <a:lnTo>
                  <a:pt x="1780778" y="0"/>
                </a:lnTo>
                <a:lnTo>
                  <a:pt x="1780778" y="1780778"/>
                </a:lnTo>
                <a:lnTo>
                  <a:pt x="0" y="1780778"/>
                </a:lnTo>
                <a:lnTo>
                  <a:pt x="0" y="0"/>
                </a:lnTo>
                <a:close/>
              </a:path>
            </a:pathLst>
          </a:custGeom>
          <a:blipFill>
            <a:blip r:embed="rId8"/>
            <a:stretch/>
          </a:blipFill>
        </p:spPr>
        <p:txBody>
          <a:bodyPr/>
          <a:lstStyle/>
          <a:p>
            <a:pPr>
              <a:defRPr/>
            </a:pPr>
            <a:endParaRPr lang="fr-FR"/>
          </a:p>
        </p:txBody>
      </p:sp>
      <p:sp>
        <p:nvSpPr>
          <p:cNvPr id="1366658335" name="AutoShape 15"/>
          <p:cNvSpPr/>
          <p:nvPr/>
        </p:nvSpPr>
        <p:spPr bwMode="auto">
          <a:xfrm flipV="1">
            <a:off x="7685921" y="1652201"/>
            <a:ext cx="0" cy="1036227"/>
          </a:xfrm>
          <a:prstGeom prst="line">
            <a:avLst/>
          </a:prstGeom>
          <a:ln w="38100" cap="flat">
            <a:solidFill>
              <a:srgbClr val="DF2B73"/>
            </a:solidFill>
            <a:prstDash val="solid"/>
            <a:headEnd type="none" w="sm" len="sm"/>
            <a:tailEnd type="none" w="sm" len="sm"/>
          </a:ln>
        </p:spPr>
        <p:txBody>
          <a:bodyPr/>
          <a:lstStyle/>
          <a:p>
            <a:pPr>
              <a:defRPr/>
            </a:pPr>
            <a:endParaRPr lang="fr-FR"/>
          </a:p>
        </p:txBody>
      </p:sp>
      <p:sp>
        <p:nvSpPr>
          <p:cNvPr id="688065889" name="Freeform 16"/>
          <p:cNvSpPr/>
          <p:nvPr/>
        </p:nvSpPr>
        <p:spPr bwMode="auto">
          <a:xfrm>
            <a:off x="12369449" y="4031435"/>
            <a:ext cx="1358078" cy="1332614"/>
          </a:xfrm>
          <a:custGeom>
            <a:avLst/>
            <a:gdLst/>
            <a:ahLst/>
            <a:cxnLst/>
            <a:rect l="l" t="t" r="r" b="b"/>
            <a:pathLst>
              <a:path w="1697597" h="1665767" extrusionOk="0">
                <a:moveTo>
                  <a:pt x="0" y="0"/>
                </a:moveTo>
                <a:lnTo>
                  <a:pt x="1697597" y="0"/>
                </a:lnTo>
                <a:lnTo>
                  <a:pt x="1697597" y="1665767"/>
                </a:lnTo>
                <a:lnTo>
                  <a:pt x="0" y="1665767"/>
                </a:lnTo>
                <a:lnTo>
                  <a:pt x="0" y="0"/>
                </a:lnTo>
                <a:close/>
              </a:path>
            </a:pathLst>
          </a:custGeom>
          <a:blipFill>
            <a:blip r:embed="rId9"/>
            <a:stretch/>
          </a:blipFill>
        </p:spPr>
        <p:txBody>
          <a:bodyPr/>
          <a:lstStyle/>
          <a:p>
            <a:pPr>
              <a:defRPr/>
            </a:pPr>
            <a:endParaRPr lang="fr-FR"/>
          </a:p>
        </p:txBody>
      </p:sp>
      <p:sp>
        <p:nvSpPr>
          <p:cNvPr id="1259591651" name="Freeform 17"/>
          <p:cNvSpPr/>
          <p:nvPr/>
        </p:nvSpPr>
        <p:spPr bwMode="auto">
          <a:xfrm>
            <a:off x="10473892" y="3715295"/>
            <a:ext cx="1736711" cy="1835870"/>
          </a:xfrm>
          <a:custGeom>
            <a:avLst/>
            <a:gdLst/>
            <a:ahLst/>
            <a:cxnLst/>
            <a:rect l="l" t="t" r="r" b="b"/>
            <a:pathLst>
              <a:path w="1881760" h="1955076" extrusionOk="0">
                <a:moveTo>
                  <a:pt x="0" y="0"/>
                </a:moveTo>
                <a:lnTo>
                  <a:pt x="1881760" y="0"/>
                </a:lnTo>
                <a:lnTo>
                  <a:pt x="1881760" y="1955076"/>
                </a:lnTo>
                <a:lnTo>
                  <a:pt x="0" y="1955076"/>
                </a:lnTo>
                <a:lnTo>
                  <a:pt x="0" y="0"/>
                </a:lnTo>
                <a:close/>
              </a:path>
            </a:pathLst>
          </a:custGeom>
          <a:blipFill>
            <a:blip r:embed="rId10"/>
            <a:stretch/>
          </a:blipFill>
        </p:spPr>
        <p:txBody>
          <a:bodyPr/>
          <a:lstStyle/>
          <a:p>
            <a:pPr>
              <a:defRPr/>
            </a:pPr>
            <a:endParaRPr lang="fr-FR"/>
          </a:p>
        </p:txBody>
      </p:sp>
      <p:sp>
        <p:nvSpPr>
          <p:cNvPr id="202341039" name="TextBox 18"/>
          <p:cNvSpPr txBox="1"/>
          <p:nvPr/>
        </p:nvSpPr>
        <p:spPr bwMode="auto">
          <a:xfrm>
            <a:off x="809479" y="3598699"/>
            <a:ext cx="3364646" cy="391389"/>
          </a:xfrm>
          <a:prstGeom prst="rect">
            <a:avLst/>
          </a:prstGeom>
        </p:spPr>
        <p:txBody>
          <a:bodyPr lIns="0" tIns="0" rIns="0" bIns="0" rtlCol="0" anchor="t">
            <a:spAutoFit/>
          </a:bodyPr>
          <a:lstStyle/>
          <a:p>
            <a:pPr algn="ctr">
              <a:lnSpc>
                <a:spcPts val="3167"/>
              </a:lnSpc>
              <a:defRPr/>
            </a:pPr>
            <a:r>
              <a:rPr lang="en-US" sz="2650" b="1">
                <a:solidFill>
                  <a:srgbClr val="239F99"/>
                </a:solidFill>
                <a:latin typeface="Montserrat Bold"/>
                <a:ea typeface="Montserrat Bold"/>
                <a:cs typeface="Montserrat Bold"/>
              </a:rPr>
              <a:t>Duo </a:t>
            </a:r>
            <a:r>
              <a:rPr lang="en-US" sz="2650">
                <a:solidFill>
                  <a:srgbClr val="239F99"/>
                </a:solidFill>
                <a:latin typeface="Montserrat"/>
                <a:ea typeface="Montserrat"/>
                <a:cs typeface="Montserrat"/>
              </a:rPr>
              <a:t>de formateurs</a:t>
            </a:r>
            <a:r>
              <a:rPr lang="en-US" sz="2650" b="1">
                <a:solidFill>
                  <a:srgbClr val="239F99"/>
                </a:solidFill>
                <a:latin typeface="Montserrat Bold"/>
                <a:ea typeface="Montserrat Bold"/>
                <a:cs typeface="Montserrat Bold"/>
              </a:rPr>
              <a:t> </a:t>
            </a:r>
            <a:endParaRPr/>
          </a:p>
        </p:txBody>
      </p:sp>
      <p:sp>
        <p:nvSpPr>
          <p:cNvPr id="30652773" name="TextBox 19"/>
          <p:cNvSpPr txBox="1"/>
          <p:nvPr/>
        </p:nvSpPr>
        <p:spPr bwMode="auto">
          <a:xfrm>
            <a:off x="569139" y="6027296"/>
            <a:ext cx="3740257" cy="846385"/>
          </a:xfrm>
          <a:prstGeom prst="rect">
            <a:avLst/>
          </a:prstGeom>
        </p:spPr>
        <p:txBody>
          <a:bodyPr lIns="0" tIns="0" rIns="0" bIns="0" rtlCol="0" anchor="t">
            <a:spAutoFit/>
          </a:bodyPr>
          <a:lstStyle/>
          <a:p>
            <a:pPr>
              <a:lnSpc>
                <a:spcPts val="2207"/>
              </a:lnSpc>
              <a:defRPr/>
            </a:pPr>
            <a:r>
              <a:rPr lang="en-US" sz="1850">
                <a:solidFill>
                  <a:srgbClr val="000000"/>
                </a:solidFill>
                <a:latin typeface="Montserrat"/>
                <a:ea typeface="Montserrat"/>
                <a:cs typeface="Montserrat"/>
              </a:rPr>
              <a:t>Ateliers et contenus concertés avec l’équipe pédagogique et la direction.</a:t>
            </a:r>
            <a:endParaRPr/>
          </a:p>
        </p:txBody>
      </p:sp>
      <p:sp>
        <p:nvSpPr>
          <p:cNvPr id="1756835373" name="TextBox 20"/>
          <p:cNvSpPr txBox="1"/>
          <p:nvPr/>
        </p:nvSpPr>
        <p:spPr bwMode="auto">
          <a:xfrm>
            <a:off x="10786045" y="6774056"/>
            <a:ext cx="3086786" cy="846385"/>
          </a:xfrm>
          <a:prstGeom prst="rect">
            <a:avLst/>
          </a:prstGeom>
        </p:spPr>
        <p:txBody>
          <a:bodyPr lIns="0" tIns="0" rIns="0" bIns="0" rtlCol="0" anchor="t">
            <a:spAutoFit/>
          </a:bodyPr>
          <a:lstStyle/>
          <a:p>
            <a:pPr>
              <a:lnSpc>
                <a:spcPts val="2207"/>
              </a:lnSpc>
              <a:defRPr/>
            </a:pPr>
            <a:r>
              <a:rPr lang="en-US" sz="1850">
                <a:solidFill>
                  <a:srgbClr val="000000"/>
                </a:solidFill>
                <a:latin typeface="Montserrat"/>
                <a:ea typeface="Montserrat"/>
                <a:cs typeface="Montserrat"/>
              </a:rPr>
              <a:t>Feedback sur la formation auprès du CE et demande retour / besoin à N+1</a:t>
            </a:r>
            <a:endParaRPr/>
          </a:p>
        </p:txBody>
      </p:sp>
      <p:sp>
        <p:nvSpPr>
          <p:cNvPr id="1055260493" name="TextBox 21"/>
          <p:cNvSpPr txBox="1"/>
          <p:nvPr/>
        </p:nvSpPr>
        <p:spPr bwMode="auto">
          <a:xfrm>
            <a:off x="2344136" y="5462018"/>
            <a:ext cx="1829988" cy="213648"/>
          </a:xfrm>
          <a:prstGeom prst="rect">
            <a:avLst/>
          </a:prstGeom>
        </p:spPr>
        <p:txBody>
          <a:bodyPr lIns="0" tIns="0" rIns="0" bIns="0" rtlCol="0" anchor="t">
            <a:spAutoFit/>
          </a:bodyPr>
          <a:lstStyle/>
          <a:p>
            <a:pPr algn="ctr">
              <a:lnSpc>
                <a:spcPts val="1791"/>
              </a:lnSpc>
              <a:defRPr/>
            </a:pPr>
            <a:r>
              <a:rPr lang="en-US" sz="1300" b="1">
                <a:solidFill>
                  <a:srgbClr val="000000"/>
                </a:solidFill>
                <a:latin typeface="Montserrat Bold"/>
                <a:ea typeface="Montserrat Bold"/>
                <a:cs typeface="Montserrat Bold"/>
              </a:rPr>
              <a:t>Ens. Professionnel</a:t>
            </a:r>
            <a:endParaRPr/>
          </a:p>
        </p:txBody>
      </p:sp>
      <p:sp>
        <p:nvSpPr>
          <p:cNvPr id="1955616793" name="TextBox 22"/>
          <p:cNvSpPr txBox="1"/>
          <p:nvPr/>
        </p:nvSpPr>
        <p:spPr bwMode="auto">
          <a:xfrm>
            <a:off x="450362" y="5462018"/>
            <a:ext cx="1831814" cy="213648"/>
          </a:xfrm>
          <a:prstGeom prst="rect">
            <a:avLst/>
          </a:prstGeom>
        </p:spPr>
        <p:txBody>
          <a:bodyPr lIns="0" tIns="0" rIns="0" bIns="0" rtlCol="0" anchor="t">
            <a:spAutoFit/>
          </a:bodyPr>
          <a:lstStyle/>
          <a:p>
            <a:pPr algn="ctr">
              <a:lnSpc>
                <a:spcPts val="1791"/>
              </a:lnSpc>
              <a:defRPr/>
            </a:pPr>
            <a:r>
              <a:rPr lang="en-US" sz="1300" b="1">
                <a:solidFill>
                  <a:srgbClr val="000000"/>
                </a:solidFill>
                <a:latin typeface="Montserrat Bold"/>
                <a:ea typeface="Montserrat Bold"/>
                <a:cs typeface="Montserrat Bold"/>
              </a:rPr>
              <a:t>Ens. Général</a:t>
            </a:r>
            <a:endParaRPr/>
          </a:p>
        </p:txBody>
      </p:sp>
      <p:sp>
        <p:nvSpPr>
          <p:cNvPr id="698280335" name="TextBox 23"/>
          <p:cNvSpPr txBox="1"/>
          <p:nvPr/>
        </p:nvSpPr>
        <p:spPr bwMode="auto">
          <a:xfrm>
            <a:off x="5800802" y="3561861"/>
            <a:ext cx="1290837" cy="391389"/>
          </a:xfrm>
          <a:prstGeom prst="rect">
            <a:avLst/>
          </a:prstGeom>
        </p:spPr>
        <p:txBody>
          <a:bodyPr lIns="0" tIns="0" rIns="0" bIns="0" rtlCol="0" anchor="t">
            <a:spAutoFit/>
          </a:bodyPr>
          <a:lstStyle/>
          <a:p>
            <a:pPr algn="ctr">
              <a:lnSpc>
                <a:spcPts val="3167"/>
              </a:lnSpc>
              <a:spcBef>
                <a:spcPts val="0"/>
              </a:spcBef>
              <a:defRPr/>
            </a:pPr>
            <a:r>
              <a:rPr lang="en-US" sz="2650" b="1">
                <a:solidFill>
                  <a:srgbClr val="249F9A"/>
                </a:solidFill>
                <a:latin typeface="Montserrat Bold"/>
                <a:ea typeface="Montserrat Bold"/>
                <a:cs typeface="Montserrat Bold"/>
              </a:rPr>
              <a:t>12 </a:t>
            </a:r>
            <a:r>
              <a:rPr lang="en-US" sz="2650">
                <a:solidFill>
                  <a:srgbClr val="249F9A"/>
                </a:solidFill>
                <a:latin typeface="Montserrat"/>
                <a:ea typeface="Montserrat"/>
                <a:cs typeface="Montserrat"/>
              </a:rPr>
              <a:t>à </a:t>
            </a:r>
            <a:r>
              <a:rPr lang="en-US" sz="2650" b="1">
                <a:solidFill>
                  <a:srgbClr val="249F9A"/>
                </a:solidFill>
                <a:latin typeface="Montserrat Bold"/>
                <a:ea typeface="Montserrat Bold"/>
                <a:cs typeface="Montserrat Bold"/>
              </a:rPr>
              <a:t>40</a:t>
            </a:r>
            <a:endParaRPr/>
          </a:p>
        </p:txBody>
      </p:sp>
      <p:sp>
        <p:nvSpPr>
          <p:cNvPr id="205799499" name="TextBox 24"/>
          <p:cNvSpPr txBox="1"/>
          <p:nvPr/>
        </p:nvSpPr>
        <p:spPr bwMode="auto">
          <a:xfrm>
            <a:off x="7626960" y="4265292"/>
            <a:ext cx="1736711" cy="1212127"/>
          </a:xfrm>
          <a:prstGeom prst="rect">
            <a:avLst/>
          </a:prstGeom>
        </p:spPr>
        <p:txBody>
          <a:bodyPr lIns="0" tIns="0" rIns="0" bIns="0" rtlCol="0" anchor="t">
            <a:spAutoFit/>
          </a:bodyPr>
          <a:lstStyle/>
          <a:p>
            <a:pPr algn="ctr">
              <a:lnSpc>
                <a:spcPts val="3167"/>
              </a:lnSpc>
              <a:defRPr/>
            </a:pPr>
            <a:endParaRPr sz="1450"/>
          </a:p>
          <a:p>
            <a:pPr algn="ctr">
              <a:lnSpc>
                <a:spcPts val="3167"/>
              </a:lnSpc>
              <a:spcBef>
                <a:spcPts val="0"/>
              </a:spcBef>
              <a:defRPr/>
            </a:pPr>
            <a:r>
              <a:rPr lang="en-US" sz="2650">
                <a:solidFill>
                  <a:srgbClr val="249F9A"/>
                </a:solidFill>
                <a:latin typeface="Montserrat"/>
                <a:ea typeface="Montserrat"/>
                <a:cs typeface="Montserrat"/>
              </a:rPr>
              <a:t>+/- </a:t>
            </a:r>
            <a:r>
              <a:rPr lang="en-US" sz="2650" b="1">
                <a:solidFill>
                  <a:srgbClr val="249F9A"/>
                </a:solidFill>
                <a:latin typeface="Montserrat Bold"/>
                <a:ea typeface="Montserrat Bold"/>
                <a:cs typeface="Montserrat Bold"/>
              </a:rPr>
              <a:t>2</a:t>
            </a:r>
            <a:r>
              <a:rPr lang="en-US" sz="2650">
                <a:solidFill>
                  <a:srgbClr val="249F9A"/>
                </a:solidFill>
                <a:latin typeface="Montserrat"/>
                <a:ea typeface="Montserrat"/>
                <a:cs typeface="Montserrat"/>
              </a:rPr>
              <a:t> journées</a:t>
            </a:r>
            <a:endParaRPr/>
          </a:p>
        </p:txBody>
      </p:sp>
      <p:sp>
        <p:nvSpPr>
          <p:cNvPr id="739740840" name="TextBox 25"/>
          <p:cNvSpPr txBox="1"/>
          <p:nvPr/>
        </p:nvSpPr>
        <p:spPr bwMode="auto">
          <a:xfrm>
            <a:off x="5303520" y="6027296"/>
            <a:ext cx="4713417" cy="884858"/>
          </a:xfrm>
          <a:prstGeom prst="rect">
            <a:avLst/>
          </a:prstGeom>
        </p:spPr>
        <p:txBody>
          <a:bodyPr lIns="0" tIns="0" rIns="0" bIns="0" rtlCol="0" anchor="t">
            <a:spAutoFit/>
          </a:bodyPr>
          <a:lstStyle/>
          <a:p>
            <a:pPr marL="414526" lvl="1" indent="-207262">
              <a:lnSpc>
                <a:spcPts val="2303"/>
              </a:lnSpc>
              <a:buFont typeface="Arial"/>
              <a:buChar char="•"/>
              <a:defRPr/>
            </a:pPr>
            <a:r>
              <a:rPr lang="en-US" sz="1900">
                <a:solidFill>
                  <a:srgbClr val="000000"/>
                </a:solidFill>
                <a:latin typeface="Montserrat"/>
                <a:ea typeface="Montserrat"/>
                <a:cs typeface="Montserrat"/>
              </a:rPr>
              <a:t>Hybridation  possible</a:t>
            </a:r>
            <a:endParaRPr/>
          </a:p>
          <a:p>
            <a:pPr marL="414526" lvl="1" indent="-207262">
              <a:lnSpc>
                <a:spcPts val="2303"/>
              </a:lnSpc>
              <a:buFont typeface="Arial"/>
              <a:buChar char="•"/>
              <a:defRPr/>
            </a:pPr>
            <a:r>
              <a:rPr lang="en-US" sz="1900">
                <a:solidFill>
                  <a:srgbClr val="000000"/>
                </a:solidFill>
                <a:latin typeface="Montserrat"/>
                <a:ea typeface="Montserrat"/>
                <a:cs typeface="Montserrat"/>
              </a:rPr>
              <a:t>Regroupement établissements envisageable</a:t>
            </a:r>
            <a:endParaRPr/>
          </a:p>
        </p:txBody>
      </p:sp>
      <p:sp>
        <p:nvSpPr>
          <p:cNvPr id="817484038" name="TextBox 26"/>
          <p:cNvSpPr txBox="1"/>
          <p:nvPr/>
        </p:nvSpPr>
        <p:spPr bwMode="auto">
          <a:xfrm>
            <a:off x="8040458" y="1672696"/>
            <a:ext cx="4827534" cy="1038746"/>
          </a:xfrm>
          <a:prstGeom prst="rect">
            <a:avLst/>
          </a:prstGeom>
        </p:spPr>
        <p:txBody>
          <a:bodyPr lIns="0" tIns="0" rIns="0" bIns="0" rtlCol="0" anchor="t">
            <a:spAutoFit/>
          </a:bodyPr>
          <a:lstStyle/>
          <a:p>
            <a:pPr>
              <a:lnSpc>
                <a:spcPts val="2653"/>
              </a:lnSpc>
              <a:spcBef>
                <a:spcPts val="0"/>
              </a:spcBef>
              <a:defRPr/>
            </a:pPr>
            <a:r>
              <a:rPr lang="en-US" sz="2600">
                <a:solidFill>
                  <a:srgbClr val="000000"/>
                </a:solidFill>
                <a:latin typeface="Montserrat"/>
                <a:ea typeface="Montserrat"/>
                <a:cs typeface="Montserrat"/>
              </a:rPr>
              <a:t>Une formation “sur mesure” adaptée aux besoins de l’établissement requérant</a:t>
            </a:r>
            <a:endParaRPr/>
          </a:p>
        </p:txBody>
      </p:sp>
      <p:sp>
        <p:nvSpPr>
          <p:cNvPr id="2096448162" name="TextBox 27"/>
          <p:cNvSpPr txBox="1"/>
          <p:nvPr/>
        </p:nvSpPr>
        <p:spPr bwMode="auto">
          <a:xfrm>
            <a:off x="3299776" y="1641447"/>
            <a:ext cx="4115104" cy="853182"/>
          </a:xfrm>
          <a:prstGeom prst="rect">
            <a:avLst/>
          </a:prstGeom>
        </p:spPr>
        <p:txBody>
          <a:bodyPr lIns="0" tIns="0" rIns="0" bIns="0" rtlCol="0" anchor="t">
            <a:spAutoFit/>
          </a:bodyPr>
          <a:lstStyle/>
          <a:p>
            <a:pPr algn="r">
              <a:lnSpc>
                <a:spcPts val="3269"/>
              </a:lnSpc>
              <a:defRPr/>
            </a:pPr>
            <a:r>
              <a:rPr lang="en-US" sz="3550" b="1">
                <a:solidFill>
                  <a:srgbClr val="000000"/>
                </a:solidFill>
                <a:latin typeface="Montserrat Bold"/>
                <a:ea typeface="Montserrat Bold"/>
                <a:cs typeface="Montserrat Bold"/>
              </a:rPr>
              <a:t>NOS MODALITÉ</a:t>
            </a:r>
            <a:endParaRPr/>
          </a:p>
          <a:p>
            <a:pPr algn="r">
              <a:lnSpc>
                <a:spcPts val="3269"/>
              </a:lnSpc>
              <a:defRPr/>
            </a:pPr>
            <a:r>
              <a:rPr lang="en-US" sz="3550">
                <a:solidFill>
                  <a:srgbClr val="000000"/>
                </a:solidFill>
                <a:latin typeface="Montserrat"/>
                <a:ea typeface="Montserrat"/>
                <a:cs typeface="Montserrat"/>
              </a:rPr>
              <a:t>D’INTERVENTION</a:t>
            </a:r>
            <a:endParaRPr/>
          </a:p>
        </p:txBody>
      </p:sp>
      <p:sp>
        <p:nvSpPr>
          <p:cNvPr id="777378699" name="TextBox 28"/>
          <p:cNvSpPr txBox="1"/>
          <p:nvPr/>
        </p:nvSpPr>
        <p:spPr bwMode="auto">
          <a:xfrm>
            <a:off x="10786045" y="6027296"/>
            <a:ext cx="3086786" cy="564257"/>
          </a:xfrm>
          <a:prstGeom prst="rect">
            <a:avLst/>
          </a:prstGeom>
        </p:spPr>
        <p:txBody>
          <a:bodyPr lIns="0" tIns="0" rIns="0" bIns="0" rtlCol="0" anchor="t">
            <a:spAutoFit/>
          </a:bodyPr>
          <a:lstStyle/>
          <a:p>
            <a:pPr>
              <a:lnSpc>
                <a:spcPts val="2207"/>
              </a:lnSpc>
              <a:defRPr/>
            </a:pPr>
            <a:r>
              <a:rPr lang="en-US" sz="1850">
                <a:solidFill>
                  <a:srgbClr val="000000"/>
                </a:solidFill>
                <a:latin typeface="Montserrat"/>
                <a:ea typeface="Montserrat"/>
                <a:cs typeface="Montserrat"/>
              </a:rPr>
              <a:t>Ajustement des besoins entre les J1 et J2</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9845930" name="Freeform 3"/>
          <p:cNvSpPr/>
          <p:nvPr/>
        </p:nvSpPr>
        <p:spPr bwMode="auto">
          <a:xfrm>
            <a:off x="2385644" y="1396588"/>
            <a:ext cx="1424622" cy="1424622"/>
          </a:xfrm>
          <a:custGeom>
            <a:avLst/>
            <a:gdLst/>
            <a:ahLst/>
            <a:cxnLst/>
            <a:rect l="l" t="t" r="r" b="b"/>
            <a:pathLst>
              <a:path w="1780778" h="1780778" extrusionOk="0">
                <a:moveTo>
                  <a:pt x="0" y="0"/>
                </a:moveTo>
                <a:lnTo>
                  <a:pt x="1780778" y="0"/>
                </a:lnTo>
                <a:lnTo>
                  <a:pt x="1780778" y="1780778"/>
                </a:lnTo>
                <a:lnTo>
                  <a:pt x="0" y="1780778"/>
                </a:lnTo>
                <a:lnTo>
                  <a:pt x="0" y="0"/>
                </a:lnTo>
                <a:close/>
              </a:path>
            </a:pathLst>
          </a:custGeom>
          <a:blipFill>
            <a:blip r:embed="rId3"/>
            <a:stretch/>
          </a:blipFill>
        </p:spPr>
        <p:txBody>
          <a:bodyPr/>
          <a:lstStyle/>
          <a:p>
            <a:pPr>
              <a:defRPr/>
            </a:pPr>
            <a:endParaRPr lang="fr-FR"/>
          </a:p>
        </p:txBody>
      </p:sp>
      <p:sp>
        <p:nvSpPr>
          <p:cNvPr id="463328018" name="AutoShape 4"/>
          <p:cNvSpPr/>
          <p:nvPr/>
        </p:nvSpPr>
        <p:spPr bwMode="auto">
          <a:xfrm flipV="1">
            <a:off x="7109627" y="1469348"/>
            <a:ext cx="0" cy="919182"/>
          </a:xfrm>
          <a:prstGeom prst="line">
            <a:avLst/>
          </a:prstGeom>
          <a:ln w="38100" cap="flat">
            <a:solidFill>
              <a:srgbClr val="DF2B73"/>
            </a:solidFill>
            <a:prstDash val="solid"/>
            <a:headEnd type="none" w="sm" len="sm"/>
            <a:tailEnd type="none" w="sm" len="sm"/>
          </a:ln>
        </p:spPr>
        <p:txBody>
          <a:bodyPr/>
          <a:lstStyle/>
          <a:p>
            <a:pPr>
              <a:defRPr/>
            </a:pPr>
            <a:endParaRPr lang="fr-FR"/>
          </a:p>
        </p:txBody>
      </p:sp>
      <p:sp>
        <p:nvSpPr>
          <p:cNvPr id="1994797119" name="TextBox 5"/>
          <p:cNvSpPr txBox="1"/>
          <p:nvPr/>
        </p:nvSpPr>
        <p:spPr bwMode="auto">
          <a:xfrm>
            <a:off x="7246788" y="1569483"/>
            <a:ext cx="5412598" cy="692497"/>
          </a:xfrm>
          <a:prstGeom prst="rect">
            <a:avLst/>
          </a:prstGeom>
        </p:spPr>
        <p:txBody>
          <a:bodyPr lIns="0" tIns="0" rIns="0" bIns="0" rtlCol="0" anchor="t">
            <a:spAutoFit/>
          </a:bodyPr>
          <a:lstStyle/>
          <a:p>
            <a:pPr>
              <a:lnSpc>
                <a:spcPts val="2653"/>
              </a:lnSpc>
              <a:spcBef>
                <a:spcPts val="0"/>
              </a:spcBef>
              <a:defRPr/>
            </a:pPr>
            <a:r>
              <a:rPr lang="en-US" sz="2600" b="1">
                <a:solidFill>
                  <a:srgbClr val="000000"/>
                </a:solidFill>
                <a:latin typeface="Montserrat"/>
                <a:ea typeface="Montserrat"/>
                <a:cs typeface="Montserrat"/>
              </a:rPr>
              <a:t>Bilan</a:t>
            </a:r>
            <a:r>
              <a:rPr lang="en-US" sz="2600">
                <a:solidFill>
                  <a:srgbClr val="000000"/>
                </a:solidFill>
                <a:latin typeface="Montserrat"/>
                <a:ea typeface="Montserrat"/>
                <a:cs typeface="Montserrat"/>
              </a:rPr>
              <a:t> et </a:t>
            </a:r>
            <a:r>
              <a:rPr lang="en-US" sz="2600" b="1">
                <a:solidFill>
                  <a:srgbClr val="000000"/>
                </a:solidFill>
                <a:latin typeface="Montserrat"/>
                <a:ea typeface="Montserrat"/>
                <a:cs typeface="Montserrat"/>
              </a:rPr>
              <a:t>constats</a:t>
            </a:r>
            <a:r>
              <a:rPr lang="en-US" sz="2600">
                <a:solidFill>
                  <a:srgbClr val="000000"/>
                </a:solidFill>
                <a:latin typeface="Montserrat"/>
                <a:ea typeface="Montserrat"/>
                <a:cs typeface="Montserrat"/>
              </a:rPr>
              <a:t> des actions sur la Mesure 4</a:t>
            </a:r>
            <a:endParaRPr/>
          </a:p>
        </p:txBody>
      </p:sp>
      <p:sp>
        <p:nvSpPr>
          <p:cNvPr id="2031059526" name="TextBox 6"/>
          <p:cNvSpPr txBox="1"/>
          <p:nvPr/>
        </p:nvSpPr>
        <p:spPr bwMode="auto">
          <a:xfrm>
            <a:off x="3810266" y="1538234"/>
            <a:ext cx="3159659" cy="853182"/>
          </a:xfrm>
          <a:prstGeom prst="rect">
            <a:avLst/>
          </a:prstGeom>
        </p:spPr>
        <p:txBody>
          <a:bodyPr lIns="0" tIns="0" rIns="0" bIns="0" rtlCol="0" anchor="t">
            <a:spAutoFit/>
          </a:bodyPr>
          <a:lstStyle/>
          <a:p>
            <a:pPr algn="r">
              <a:lnSpc>
                <a:spcPts val="3269"/>
              </a:lnSpc>
              <a:defRPr/>
            </a:pPr>
            <a:r>
              <a:rPr lang="en-US" sz="3550">
                <a:solidFill>
                  <a:srgbClr val="000000"/>
                </a:solidFill>
                <a:latin typeface="Montserrat"/>
                <a:ea typeface="Montserrat"/>
                <a:cs typeface="Montserrat"/>
              </a:rPr>
              <a:t>L’ANNEE</a:t>
            </a:r>
            <a:r>
              <a:rPr lang="en-US" sz="3550" b="1">
                <a:solidFill>
                  <a:srgbClr val="000000"/>
                </a:solidFill>
                <a:latin typeface="Montserrat Bold"/>
                <a:ea typeface="Montserrat Bold"/>
                <a:cs typeface="Montserrat Bold"/>
              </a:rPr>
              <a:t> 2024-2025</a:t>
            </a:r>
            <a:endParaRPr/>
          </a:p>
        </p:txBody>
      </p:sp>
      <p:sp>
        <p:nvSpPr>
          <p:cNvPr id="1082432469" name="TextBox 7"/>
          <p:cNvSpPr txBox="1"/>
          <p:nvPr/>
        </p:nvSpPr>
        <p:spPr bwMode="auto">
          <a:xfrm>
            <a:off x="1035814" y="4474976"/>
            <a:ext cx="2230485" cy="1269578"/>
          </a:xfrm>
          <a:prstGeom prst="rect">
            <a:avLst/>
          </a:prstGeom>
        </p:spPr>
        <p:txBody>
          <a:bodyPr lIns="0" tIns="0" rIns="0" bIns="0" rtlCol="0" anchor="t">
            <a:spAutoFit/>
          </a:bodyPr>
          <a:lstStyle/>
          <a:p>
            <a:pPr algn="ctr">
              <a:lnSpc>
                <a:spcPts val="3302"/>
              </a:lnSpc>
              <a:defRPr/>
            </a:pPr>
            <a:r>
              <a:rPr lang="en-US" sz="3200">
                <a:solidFill>
                  <a:srgbClr val="050492"/>
                </a:solidFill>
                <a:latin typeface="Montserrat"/>
                <a:ea typeface="Montserrat"/>
                <a:cs typeface="Montserrat"/>
              </a:rPr>
              <a:t>MESURE </a:t>
            </a:r>
            <a:r>
              <a:rPr lang="en-US" sz="3200" b="1" i="1">
                <a:solidFill>
                  <a:srgbClr val="050492"/>
                </a:solidFill>
                <a:latin typeface="Montserrat Bold"/>
                <a:ea typeface="Montserrat Bold"/>
                <a:cs typeface="Montserrat Bold"/>
              </a:rPr>
              <a:t>4</a:t>
            </a:r>
            <a:endParaRPr/>
          </a:p>
          <a:p>
            <a:pPr algn="ctr">
              <a:lnSpc>
                <a:spcPts val="3302"/>
              </a:lnSpc>
              <a:defRPr/>
            </a:pPr>
            <a:r>
              <a:rPr lang="en-US" sz="3200" b="1">
                <a:solidFill>
                  <a:srgbClr val="050492"/>
                </a:solidFill>
                <a:latin typeface="Montserrat Bold"/>
                <a:ea typeface="Montserrat Bold"/>
                <a:cs typeface="Montserrat Bold"/>
              </a:rPr>
              <a:t>+</a:t>
            </a:r>
            <a:endParaRPr/>
          </a:p>
          <a:p>
            <a:pPr algn="ctr">
              <a:lnSpc>
                <a:spcPts val="3302"/>
              </a:lnSpc>
              <a:defRPr/>
            </a:pPr>
            <a:r>
              <a:rPr lang="en-US" sz="3200">
                <a:solidFill>
                  <a:srgbClr val="050492"/>
                </a:solidFill>
                <a:latin typeface="Montserrat"/>
                <a:ea typeface="Montserrat"/>
                <a:cs typeface="Montserrat"/>
              </a:rPr>
              <a:t>CPS</a:t>
            </a:r>
            <a:endParaRPr/>
          </a:p>
        </p:txBody>
      </p:sp>
      <p:sp>
        <p:nvSpPr>
          <p:cNvPr id="1859947218" name="TextBox 8"/>
          <p:cNvSpPr txBox="1"/>
          <p:nvPr/>
        </p:nvSpPr>
        <p:spPr bwMode="auto">
          <a:xfrm>
            <a:off x="3490227" y="2844852"/>
            <a:ext cx="10317213" cy="3000821"/>
          </a:xfrm>
          <a:prstGeom prst="rect">
            <a:avLst/>
          </a:prstGeom>
        </p:spPr>
        <p:txBody>
          <a:bodyPr lIns="0" tIns="0" rIns="0" bIns="0" rtlCol="0" anchor="t">
            <a:spAutoFit/>
          </a:bodyPr>
          <a:lstStyle/>
          <a:p>
            <a:pPr marL="556130" lvl="1" indent="-278066">
              <a:lnSpc>
                <a:spcPts val="2575"/>
              </a:lnSpc>
              <a:buFont typeface="Arial"/>
              <a:buChar char="•"/>
              <a:defRPr/>
            </a:pPr>
            <a:r>
              <a:rPr lang="en-US" sz="2600">
                <a:solidFill>
                  <a:srgbClr val="239F99"/>
                </a:solidFill>
                <a:latin typeface="Montserrat"/>
                <a:ea typeface="Montserrat"/>
                <a:cs typeface="Montserrat"/>
              </a:rPr>
              <a:t>Culture commune sur la réforme de VP: cohésion favorisée</a:t>
            </a:r>
            <a:endParaRPr/>
          </a:p>
          <a:p>
            <a:pPr>
              <a:lnSpc>
                <a:spcPts val="2575"/>
              </a:lnSpc>
              <a:defRPr/>
            </a:pPr>
            <a:endParaRPr lang="en-US" sz="2600">
              <a:solidFill>
                <a:srgbClr val="239F99"/>
              </a:solidFill>
              <a:latin typeface="Montserrat"/>
              <a:ea typeface="Montserrat"/>
              <a:cs typeface="Montserrat"/>
            </a:endParaRPr>
          </a:p>
          <a:p>
            <a:pPr marL="556130" lvl="1" indent="-278066">
              <a:lnSpc>
                <a:spcPts val="2575"/>
              </a:lnSpc>
              <a:buFont typeface="Arial"/>
              <a:buChar char="•"/>
              <a:defRPr/>
            </a:pPr>
            <a:r>
              <a:rPr lang="en-US" sz="2600">
                <a:solidFill>
                  <a:srgbClr val="239F99"/>
                </a:solidFill>
                <a:latin typeface="Montserrat"/>
                <a:ea typeface="Montserrat"/>
                <a:cs typeface="Montserrat"/>
              </a:rPr>
              <a:t>Équipes pédagogiques et de direction qui se sont emparées des nouvelles modalités et pensé l’accompagnement des élèves aux regard des spécificités de l’établissement</a:t>
            </a:r>
            <a:endParaRPr/>
          </a:p>
          <a:p>
            <a:pPr>
              <a:lnSpc>
                <a:spcPts val="2575"/>
              </a:lnSpc>
              <a:defRPr/>
            </a:pPr>
            <a:endParaRPr lang="en-US" sz="2600">
              <a:solidFill>
                <a:srgbClr val="239F99"/>
              </a:solidFill>
              <a:latin typeface="Montserrat"/>
              <a:ea typeface="Montserrat"/>
              <a:cs typeface="Montserrat"/>
            </a:endParaRPr>
          </a:p>
          <a:p>
            <a:pPr marL="556130" lvl="1" indent="-278066">
              <a:lnSpc>
                <a:spcPts val="2575"/>
              </a:lnSpc>
              <a:buFont typeface="Arial"/>
              <a:buChar char="•"/>
              <a:defRPr/>
            </a:pPr>
            <a:r>
              <a:rPr lang="en-US" sz="2600">
                <a:solidFill>
                  <a:srgbClr val="239F99"/>
                </a:solidFill>
                <a:latin typeface="Montserrat"/>
                <a:ea typeface="Montserrat"/>
                <a:cs typeface="Montserrat"/>
              </a:rPr>
              <a:t>Dynamique de groupe enclenchée quelques soient les réticences de départ &gt; élan commun</a:t>
            </a:r>
            <a:endParaRPr/>
          </a:p>
        </p:txBody>
      </p:sp>
      <p:sp>
        <p:nvSpPr>
          <p:cNvPr id="429905294" name="TextBox 9"/>
          <p:cNvSpPr txBox="1"/>
          <p:nvPr/>
        </p:nvSpPr>
        <p:spPr bwMode="auto">
          <a:xfrm>
            <a:off x="3490227" y="6252877"/>
            <a:ext cx="10164342" cy="1667123"/>
          </a:xfrm>
          <a:prstGeom prst="rect">
            <a:avLst/>
          </a:prstGeom>
        </p:spPr>
        <p:txBody>
          <a:bodyPr lIns="0" tIns="0" rIns="0" bIns="0" rtlCol="0" anchor="t">
            <a:spAutoFit/>
          </a:bodyPr>
          <a:lstStyle/>
          <a:p>
            <a:pPr marL="556130" lvl="1" indent="-278066">
              <a:lnSpc>
                <a:spcPts val="2575"/>
              </a:lnSpc>
              <a:buFont typeface="Arial"/>
              <a:buChar char="•"/>
              <a:defRPr/>
            </a:pPr>
            <a:r>
              <a:rPr lang="en-US" sz="2600" dirty="0" err="1">
                <a:solidFill>
                  <a:srgbClr val="DF2B73"/>
                </a:solidFill>
                <a:latin typeface="Montserrat"/>
                <a:ea typeface="Montserrat"/>
                <a:cs typeface="Montserrat"/>
              </a:rPr>
              <a:t>Réflexions</a:t>
            </a:r>
            <a:r>
              <a:rPr lang="en-US" sz="2600" dirty="0">
                <a:solidFill>
                  <a:srgbClr val="DF2B73"/>
                </a:solidFill>
                <a:latin typeface="Montserrat"/>
                <a:ea typeface="Montserrat"/>
                <a:cs typeface="Montserrat"/>
              </a:rPr>
              <a:t> et productions </a:t>
            </a:r>
            <a:r>
              <a:rPr lang="en-US" sz="2600" dirty="0" err="1">
                <a:solidFill>
                  <a:srgbClr val="DF2B73"/>
                </a:solidFill>
                <a:latin typeface="Montserrat"/>
                <a:ea typeface="Montserrat"/>
                <a:cs typeface="Montserrat"/>
              </a:rPr>
              <a:t>centrées</a:t>
            </a:r>
            <a:r>
              <a:rPr lang="en-US" sz="2600" dirty="0">
                <a:solidFill>
                  <a:srgbClr val="DF2B73"/>
                </a:solidFill>
                <a:latin typeface="Montserrat"/>
                <a:ea typeface="Montserrat"/>
                <a:cs typeface="Montserrat"/>
              </a:rPr>
              <a:t> </a:t>
            </a:r>
            <a:r>
              <a:rPr lang="en-US" sz="2600" dirty="0" err="1">
                <a:solidFill>
                  <a:srgbClr val="DF2B73"/>
                </a:solidFill>
                <a:latin typeface="Montserrat"/>
                <a:ea typeface="Montserrat"/>
                <a:cs typeface="Montserrat"/>
              </a:rPr>
              <a:t>autour</a:t>
            </a:r>
            <a:r>
              <a:rPr lang="en-US" sz="2600" dirty="0">
                <a:solidFill>
                  <a:srgbClr val="DF2B73"/>
                </a:solidFill>
                <a:latin typeface="Montserrat"/>
                <a:ea typeface="Montserrat"/>
                <a:cs typeface="Montserrat"/>
              </a:rPr>
              <a:t> de </a:t>
            </a:r>
            <a:r>
              <a:rPr lang="en-US" sz="2600" dirty="0" err="1">
                <a:solidFill>
                  <a:srgbClr val="DF2B73"/>
                </a:solidFill>
                <a:latin typeface="Montserrat"/>
                <a:ea typeface="Montserrat"/>
                <a:cs typeface="Montserrat"/>
              </a:rPr>
              <a:t>l’année</a:t>
            </a:r>
            <a:r>
              <a:rPr lang="en-US" sz="2600" dirty="0">
                <a:solidFill>
                  <a:srgbClr val="DF2B73"/>
                </a:solidFill>
                <a:latin typeface="Montserrat"/>
                <a:ea typeface="Montserrat"/>
                <a:cs typeface="Montserrat"/>
              </a:rPr>
              <a:t> de </a:t>
            </a:r>
            <a:r>
              <a:rPr lang="en-US" sz="2600" dirty="0" err="1">
                <a:solidFill>
                  <a:srgbClr val="DF2B73"/>
                </a:solidFill>
                <a:latin typeface="Montserrat"/>
                <a:ea typeface="Montserrat"/>
                <a:cs typeface="Montserrat"/>
              </a:rPr>
              <a:t>terminale</a:t>
            </a:r>
            <a:r>
              <a:rPr lang="en-US" sz="2600" dirty="0">
                <a:solidFill>
                  <a:srgbClr val="DF2B73"/>
                </a:solidFill>
                <a:latin typeface="Montserrat"/>
                <a:ea typeface="Montserrat"/>
                <a:cs typeface="Montserrat"/>
              </a:rPr>
              <a:t> : urgence</a:t>
            </a:r>
            <a:endParaRPr dirty="0"/>
          </a:p>
          <a:p>
            <a:pPr>
              <a:lnSpc>
                <a:spcPts val="2575"/>
              </a:lnSpc>
              <a:defRPr/>
            </a:pPr>
            <a:endParaRPr lang="en-US" sz="2600" dirty="0">
              <a:solidFill>
                <a:srgbClr val="DF2B73"/>
              </a:solidFill>
              <a:latin typeface="Montserrat"/>
              <a:ea typeface="Montserrat"/>
              <a:cs typeface="Montserrat"/>
            </a:endParaRPr>
          </a:p>
          <a:p>
            <a:pPr marL="556130" lvl="1" indent="-278066">
              <a:lnSpc>
                <a:spcPts val="2575"/>
              </a:lnSpc>
              <a:buFont typeface="Arial"/>
              <a:buChar char="•"/>
              <a:defRPr/>
            </a:pPr>
            <a:r>
              <a:rPr lang="en-US" sz="2600" dirty="0">
                <a:solidFill>
                  <a:srgbClr val="DF2B73"/>
                </a:solidFill>
                <a:latin typeface="Montserrat"/>
                <a:ea typeface="Montserrat"/>
                <a:cs typeface="Montserrat"/>
              </a:rPr>
              <a:t>Focus sur le “</a:t>
            </a:r>
            <a:r>
              <a:rPr lang="en-US" sz="2600" dirty="0" err="1">
                <a:solidFill>
                  <a:srgbClr val="DF2B73"/>
                </a:solidFill>
                <a:latin typeface="Montserrat"/>
                <a:ea typeface="Montserrat"/>
                <a:cs typeface="Montserrat"/>
              </a:rPr>
              <a:t>parcours</a:t>
            </a:r>
            <a:r>
              <a:rPr lang="en-US" sz="2600" dirty="0">
                <a:solidFill>
                  <a:srgbClr val="DF2B73"/>
                </a:solidFill>
                <a:latin typeface="Montserrat"/>
                <a:ea typeface="Montserrat"/>
                <a:cs typeface="Montserrat"/>
              </a:rPr>
              <a:t> </a:t>
            </a:r>
            <a:r>
              <a:rPr lang="en-US" sz="2600" dirty="0" err="1">
                <a:solidFill>
                  <a:srgbClr val="DF2B73"/>
                </a:solidFill>
                <a:latin typeface="Montserrat"/>
                <a:ea typeface="Montserrat"/>
                <a:cs typeface="Montserrat"/>
              </a:rPr>
              <a:t>différencié</a:t>
            </a:r>
            <a:r>
              <a:rPr lang="en-US" sz="2600" dirty="0">
                <a:solidFill>
                  <a:srgbClr val="DF2B73"/>
                </a:solidFill>
                <a:latin typeface="Montserrat"/>
                <a:ea typeface="Montserrat"/>
                <a:cs typeface="Montserrat"/>
              </a:rPr>
              <a:t>” de </a:t>
            </a:r>
            <a:r>
              <a:rPr lang="en-US" sz="2600" dirty="0" err="1">
                <a:solidFill>
                  <a:srgbClr val="DF2B73"/>
                </a:solidFill>
                <a:latin typeface="Montserrat"/>
                <a:ea typeface="Montserrat"/>
                <a:cs typeface="Montserrat"/>
              </a:rPr>
              <a:t>l’élève</a:t>
            </a:r>
            <a:endParaRPr dirty="0"/>
          </a:p>
          <a:p>
            <a:pPr>
              <a:lnSpc>
                <a:spcPts val="2575"/>
              </a:lnSpc>
              <a:defRPr/>
            </a:pPr>
            <a:endParaRPr lang="en-US" sz="2600" dirty="0">
              <a:solidFill>
                <a:srgbClr val="DF2B73"/>
              </a:solidFill>
              <a:latin typeface="Montserrat"/>
              <a:ea typeface="Montserrat"/>
              <a:cs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35473038" name="AutoShape 2"/>
          <p:cNvSpPr/>
          <p:nvPr/>
        </p:nvSpPr>
        <p:spPr bwMode="auto">
          <a:xfrm flipH="1">
            <a:off x="6866815" y="5464706"/>
            <a:ext cx="0" cy="2356710"/>
          </a:xfrm>
          <a:prstGeom prst="line">
            <a:avLst/>
          </a:prstGeom>
          <a:ln w="38100" cap="flat">
            <a:solidFill>
              <a:srgbClr val="959595"/>
            </a:solidFill>
            <a:prstDash val="sysDash"/>
            <a:headEnd type="none" w="sm" len="sm"/>
            <a:tailEnd type="none" w="sm" len="sm"/>
          </a:ln>
        </p:spPr>
        <p:txBody>
          <a:bodyPr/>
          <a:lstStyle/>
          <a:p>
            <a:pPr>
              <a:defRPr/>
            </a:pPr>
            <a:endParaRPr lang="fr-FR"/>
          </a:p>
        </p:txBody>
      </p:sp>
      <p:sp>
        <p:nvSpPr>
          <p:cNvPr id="1655917079" name="AutoShape 3"/>
          <p:cNvSpPr/>
          <p:nvPr/>
        </p:nvSpPr>
        <p:spPr bwMode="auto">
          <a:xfrm>
            <a:off x="3196615" y="5515234"/>
            <a:ext cx="0" cy="2306182"/>
          </a:xfrm>
          <a:prstGeom prst="line">
            <a:avLst/>
          </a:prstGeom>
          <a:ln w="38100" cap="flat">
            <a:solidFill>
              <a:srgbClr val="959595"/>
            </a:solidFill>
            <a:prstDash val="sysDash"/>
            <a:headEnd type="none" w="sm" len="sm"/>
            <a:tailEnd type="none" w="sm" len="sm"/>
          </a:ln>
        </p:spPr>
        <p:txBody>
          <a:bodyPr/>
          <a:lstStyle/>
          <a:p>
            <a:pPr>
              <a:defRPr/>
            </a:pPr>
            <a:endParaRPr lang="fr-FR"/>
          </a:p>
        </p:txBody>
      </p:sp>
      <p:grpSp>
        <p:nvGrpSpPr>
          <p:cNvPr id="619542491" name="Group 4"/>
          <p:cNvGrpSpPr/>
          <p:nvPr/>
        </p:nvGrpSpPr>
        <p:grpSpPr bwMode="auto">
          <a:xfrm>
            <a:off x="6843268" y="4765048"/>
            <a:ext cx="2817265" cy="2552972"/>
            <a:chOff x="0" y="0"/>
            <a:chExt cx="4695441" cy="4254953"/>
          </a:xfrm>
        </p:grpSpPr>
        <p:sp>
          <p:nvSpPr>
            <p:cNvPr id="5" name="Freeform 5"/>
            <p:cNvSpPr/>
            <p:nvPr/>
          </p:nvSpPr>
          <p:spPr bwMode="auto">
            <a:xfrm>
              <a:off x="2287145" y="1846657"/>
              <a:ext cx="2408296" cy="2408296"/>
            </a:xfrm>
            <a:custGeom>
              <a:avLst/>
              <a:gdLst/>
              <a:ahLst/>
              <a:cxnLst/>
              <a:rect l="l" t="t" r="r" b="b"/>
              <a:pathLst>
                <a:path w="2408296" h="2408296" extrusionOk="0">
                  <a:moveTo>
                    <a:pt x="0" y="0"/>
                  </a:moveTo>
                  <a:lnTo>
                    <a:pt x="2408296" y="0"/>
                  </a:lnTo>
                  <a:lnTo>
                    <a:pt x="2408296" y="2408296"/>
                  </a:lnTo>
                  <a:lnTo>
                    <a:pt x="0" y="2408296"/>
                  </a:lnTo>
                  <a:lnTo>
                    <a:pt x="0" y="0"/>
                  </a:lnTo>
                  <a:close/>
                </a:path>
              </a:pathLst>
            </a:custGeom>
            <a:blipFill>
              <a:blip r:embed="rId3"/>
              <a:stretch/>
            </a:blipFill>
          </p:spPr>
          <p:txBody>
            <a:bodyPr/>
            <a:lstStyle/>
            <a:p>
              <a:pPr>
                <a:defRPr/>
              </a:pPr>
              <a:endParaRPr lang="fr-FR"/>
            </a:p>
          </p:txBody>
        </p:sp>
        <p:sp>
          <p:nvSpPr>
            <p:cNvPr id="6" name="Freeform 6"/>
            <p:cNvSpPr/>
            <p:nvPr/>
          </p:nvSpPr>
          <p:spPr bwMode="auto">
            <a:xfrm flipV="1">
              <a:off x="2287145" y="0"/>
              <a:ext cx="2408296" cy="2408296"/>
            </a:xfrm>
            <a:custGeom>
              <a:avLst/>
              <a:gdLst/>
              <a:ahLst/>
              <a:cxnLst/>
              <a:rect l="l" t="t" r="r" b="b"/>
              <a:pathLst>
                <a:path w="2408296" h="2408296" extrusionOk="0">
                  <a:moveTo>
                    <a:pt x="0" y="2408296"/>
                  </a:moveTo>
                  <a:lnTo>
                    <a:pt x="2408296" y="2408296"/>
                  </a:lnTo>
                  <a:lnTo>
                    <a:pt x="2408296" y="0"/>
                  </a:lnTo>
                  <a:lnTo>
                    <a:pt x="0" y="0"/>
                  </a:lnTo>
                  <a:lnTo>
                    <a:pt x="0" y="2408296"/>
                  </a:lnTo>
                  <a:close/>
                </a:path>
              </a:pathLst>
            </a:custGeom>
            <a:blipFill>
              <a:blip r:embed="rId4"/>
              <a:stretch/>
            </a:blipFill>
          </p:spPr>
          <p:txBody>
            <a:bodyPr/>
            <a:lstStyle/>
            <a:p>
              <a:pPr>
                <a:defRPr/>
              </a:pPr>
              <a:endParaRPr lang="fr-FR"/>
            </a:p>
          </p:txBody>
        </p:sp>
        <p:grpSp>
          <p:nvGrpSpPr>
            <p:cNvPr id="7" name="Group 7"/>
            <p:cNvGrpSpPr/>
            <p:nvPr/>
          </p:nvGrpSpPr>
          <p:grpSpPr bwMode="auto">
            <a:xfrm>
              <a:off x="229745" y="1851044"/>
              <a:ext cx="2163142" cy="552864"/>
              <a:chOff x="0" y="0"/>
              <a:chExt cx="621987" cy="158970"/>
            </a:xfrm>
          </p:grpSpPr>
          <p:sp>
            <p:nvSpPr>
              <p:cNvPr id="8" name="Freeform 8"/>
              <p:cNvSpPr/>
              <p:nvPr/>
            </p:nvSpPr>
            <p:spPr bwMode="auto">
              <a:xfrm>
                <a:off x="0" y="0"/>
                <a:ext cx="621987" cy="158970"/>
              </a:xfrm>
              <a:custGeom>
                <a:avLst/>
                <a:gdLst/>
                <a:ahLst/>
                <a:cxnLst/>
                <a:rect l="l" t="t" r="r" b="b"/>
                <a:pathLst>
                  <a:path w="621987" h="158970" extrusionOk="0">
                    <a:moveTo>
                      <a:pt x="0" y="0"/>
                    </a:moveTo>
                    <a:lnTo>
                      <a:pt x="621987" y="0"/>
                    </a:lnTo>
                    <a:lnTo>
                      <a:pt x="621987" y="158970"/>
                    </a:lnTo>
                    <a:lnTo>
                      <a:pt x="0" y="158970"/>
                    </a:lnTo>
                    <a:close/>
                  </a:path>
                </a:pathLst>
              </a:custGeom>
              <a:solidFill>
                <a:srgbClr val="DF2B73"/>
              </a:solidFill>
            </p:spPr>
            <p:txBody>
              <a:bodyPr/>
              <a:lstStyle/>
              <a:p>
                <a:pPr>
                  <a:defRPr/>
                </a:pPr>
                <a:endParaRPr lang="fr-FR"/>
              </a:p>
            </p:txBody>
          </p:sp>
          <p:sp>
            <p:nvSpPr>
              <p:cNvPr id="9" name="TextBox 9"/>
              <p:cNvSpPr txBox="1"/>
              <p:nvPr/>
            </p:nvSpPr>
            <p:spPr bwMode="auto">
              <a:xfrm>
                <a:off x="0" y="-76200"/>
                <a:ext cx="621987" cy="235170"/>
              </a:xfrm>
              <a:prstGeom prst="rect">
                <a:avLst/>
              </a:prstGeom>
              <a:grpFill/>
            </p:spPr>
            <p:txBody>
              <a:bodyPr lIns="27918" tIns="27918" rIns="27918" bIns="27918" rtlCol="0" anchor="ctr"/>
              <a:lstStyle/>
              <a:p>
                <a:pPr algn="ctr">
                  <a:lnSpc>
                    <a:spcPts val="2820"/>
                  </a:lnSpc>
                  <a:defRPr/>
                </a:pPr>
                <a:endParaRPr sz="1450"/>
              </a:p>
            </p:txBody>
          </p:sp>
        </p:grpSp>
        <p:grpSp>
          <p:nvGrpSpPr>
            <p:cNvPr id="10" name="Group 10"/>
            <p:cNvGrpSpPr/>
            <p:nvPr/>
          </p:nvGrpSpPr>
          <p:grpSpPr bwMode="auto">
            <a:xfrm>
              <a:off x="0" y="1851044"/>
              <a:ext cx="786553" cy="552864"/>
              <a:chOff x="0" y="0"/>
              <a:chExt cx="812800" cy="571313"/>
            </a:xfrm>
          </p:grpSpPr>
          <p:sp>
            <p:nvSpPr>
              <p:cNvPr id="11" name="Freeform 11"/>
              <p:cNvSpPr/>
              <p:nvPr/>
            </p:nvSpPr>
            <p:spPr bwMode="auto">
              <a:xfrm>
                <a:off x="0" y="0"/>
                <a:ext cx="812800" cy="571313"/>
              </a:xfrm>
              <a:custGeom>
                <a:avLst/>
                <a:gdLst/>
                <a:ahLst/>
                <a:cxnLst/>
                <a:rect l="l" t="t" r="r" b="b"/>
                <a:pathLst>
                  <a:path w="812800" h="571313" extrusionOk="0">
                    <a:moveTo>
                      <a:pt x="203200" y="0"/>
                    </a:moveTo>
                    <a:lnTo>
                      <a:pt x="812800" y="0"/>
                    </a:lnTo>
                    <a:lnTo>
                      <a:pt x="609600" y="571313"/>
                    </a:lnTo>
                    <a:lnTo>
                      <a:pt x="0" y="571313"/>
                    </a:lnTo>
                    <a:lnTo>
                      <a:pt x="203200" y="0"/>
                    </a:lnTo>
                    <a:close/>
                  </a:path>
                </a:pathLst>
              </a:custGeom>
              <a:solidFill>
                <a:srgbClr val="DF2B73"/>
              </a:solidFill>
            </p:spPr>
            <p:txBody>
              <a:bodyPr/>
              <a:lstStyle/>
              <a:p>
                <a:pPr>
                  <a:defRPr/>
                </a:pPr>
                <a:endParaRPr lang="fr-FR"/>
              </a:p>
            </p:txBody>
          </p:sp>
          <p:sp>
            <p:nvSpPr>
              <p:cNvPr id="12" name="TextBox 12"/>
              <p:cNvSpPr txBox="1"/>
              <p:nvPr/>
            </p:nvSpPr>
            <p:spPr bwMode="auto">
              <a:xfrm>
                <a:off x="101600" y="0"/>
                <a:ext cx="609600" cy="571313"/>
              </a:xfrm>
              <a:prstGeom prst="rect">
                <a:avLst/>
              </a:prstGeom>
              <a:grpFill/>
            </p:spPr>
            <p:txBody>
              <a:bodyPr lIns="40640" tIns="40640" rIns="40640" bIns="40640" rtlCol="0" anchor="ctr"/>
              <a:lstStyle/>
              <a:p>
                <a:pPr algn="ctr">
                  <a:lnSpc>
                    <a:spcPts val="1535"/>
                  </a:lnSpc>
                  <a:defRPr/>
                </a:pPr>
                <a:endParaRPr sz="1450"/>
              </a:p>
            </p:txBody>
          </p:sp>
        </p:grpSp>
      </p:grpSp>
      <p:grpSp>
        <p:nvGrpSpPr>
          <p:cNvPr id="1137422147" name="Group 13"/>
          <p:cNvGrpSpPr/>
          <p:nvPr/>
        </p:nvGrpSpPr>
        <p:grpSpPr bwMode="auto">
          <a:xfrm>
            <a:off x="429074" y="5345879"/>
            <a:ext cx="11284173" cy="353949"/>
            <a:chOff x="0" y="0"/>
            <a:chExt cx="18806955" cy="589915"/>
          </a:xfrm>
        </p:grpSpPr>
        <p:grpSp>
          <p:nvGrpSpPr>
            <p:cNvPr id="14" name="Group 14"/>
            <p:cNvGrpSpPr/>
            <p:nvPr/>
          </p:nvGrpSpPr>
          <p:grpSpPr bwMode="auto">
            <a:xfrm>
              <a:off x="326340" y="0"/>
              <a:ext cx="18266408" cy="589915"/>
              <a:chOff x="0" y="0"/>
              <a:chExt cx="3574244" cy="115443"/>
            </a:xfrm>
          </p:grpSpPr>
          <p:sp>
            <p:nvSpPr>
              <p:cNvPr id="15" name="Freeform 15"/>
              <p:cNvSpPr/>
              <p:nvPr/>
            </p:nvSpPr>
            <p:spPr bwMode="auto">
              <a:xfrm>
                <a:off x="0" y="0"/>
                <a:ext cx="3574244" cy="115443"/>
              </a:xfrm>
              <a:custGeom>
                <a:avLst/>
                <a:gdLst/>
                <a:ahLst/>
                <a:cxnLst/>
                <a:rect l="l" t="t" r="r" b="b"/>
                <a:pathLst>
                  <a:path w="3574244" h="115443" extrusionOk="0">
                    <a:moveTo>
                      <a:pt x="3574244" y="0"/>
                    </a:moveTo>
                    <a:lnTo>
                      <a:pt x="3574244" y="115443"/>
                    </a:lnTo>
                    <a:lnTo>
                      <a:pt x="0" y="115443"/>
                    </a:lnTo>
                    <a:lnTo>
                      <a:pt x="0" y="0"/>
                    </a:lnTo>
                    <a:close/>
                  </a:path>
                </a:pathLst>
              </a:custGeom>
              <a:solidFill>
                <a:srgbClr val="239F99"/>
              </a:solidFill>
            </p:spPr>
            <p:txBody>
              <a:bodyPr/>
              <a:lstStyle/>
              <a:p>
                <a:pPr>
                  <a:defRPr/>
                </a:pPr>
                <a:endParaRPr lang="fr-FR"/>
              </a:p>
            </p:txBody>
          </p:sp>
          <p:sp>
            <p:nvSpPr>
              <p:cNvPr id="16" name="TextBox 16"/>
              <p:cNvSpPr txBox="1"/>
              <p:nvPr/>
            </p:nvSpPr>
            <p:spPr bwMode="auto">
              <a:xfrm>
                <a:off x="0" y="-9525"/>
                <a:ext cx="3574244" cy="124968"/>
              </a:xfrm>
              <a:prstGeom prst="rect">
                <a:avLst/>
              </a:prstGeom>
              <a:grpFill/>
            </p:spPr>
            <p:txBody>
              <a:bodyPr lIns="40640" tIns="40640" rIns="40640" bIns="40640" rtlCol="0" anchor="ctr"/>
              <a:lstStyle/>
              <a:p>
                <a:pPr algn="ctr">
                  <a:lnSpc>
                    <a:spcPts val="1152"/>
                  </a:lnSpc>
                  <a:defRPr/>
                </a:pPr>
                <a:endParaRPr sz="1450"/>
              </a:p>
            </p:txBody>
          </p:sp>
        </p:grpSp>
        <p:grpSp>
          <p:nvGrpSpPr>
            <p:cNvPr id="17" name="Group 17"/>
            <p:cNvGrpSpPr/>
            <p:nvPr/>
          </p:nvGrpSpPr>
          <p:grpSpPr bwMode="auto">
            <a:xfrm>
              <a:off x="0" y="0"/>
              <a:ext cx="786553" cy="589915"/>
              <a:chOff x="0" y="0"/>
              <a:chExt cx="812800" cy="609600"/>
            </a:xfrm>
          </p:grpSpPr>
          <p:sp>
            <p:nvSpPr>
              <p:cNvPr id="18" name="Freeform 18"/>
              <p:cNvSpPr/>
              <p:nvPr/>
            </p:nvSpPr>
            <p:spPr bwMode="auto">
              <a:xfrm>
                <a:off x="0" y="0"/>
                <a:ext cx="812800" cy="609600"/>
              </a:xfrm>
              <a:custGeom>
                <a:avLst/>
                <a:gdLst/>
                <a:ahLst/>
                <a:cxnLst/>
                <a:rect l="l" t="t" r="r" b="b"/>
                <a:pathLst>
                  <a:path w="812800" h="609600" extrusionOk="0">
                    <a:moveTo>
                      <a:pt x="203200" y="0"/>
                    </a:moveTo>
                    <a:lnTo>
                      <a:pt x="812800" y="0"/>
                    </a:lnTo>
                    <a:lnTo>
                      <a:pt x="609600" y="609600"/>
                    </a:lnTo>
                    <a:lnTo>
                      <a:pt x="0" y="609600"/>
                    </a:lnTo>
                    <a:lnTo>
                      <a:pt x="203200" y="0"/>
                    </a:lnTo>
                    <a:close/>
                  </a:path>
                </a:pathLst>
              </a:custGeom>
              <a:solidFill>
                <a:srgbClr val="239F99"/>
              </a:solidFill>
            </p:spPr>
            <p:txBody>
              <a:bodyPr/>
              <a:lstStyle/>
              <a:p>
                <a:pPr>
                  <a:defRPr/>
                </a:pPr>
                <a:endParaRPr lang="fr-FR"/>
              </a:p>
            </p:txBody>
          </p:sp>
          <p:sp>
            <p:nvSpPr>
              <p:cNvPr id="19" name="TextBox 19"/>
              <p:cNvSpPr txBox="1"/>
              <p:nvPr/>
            </p:nvSpPr>
            <p:spPr bwMode="auto">
              <a:xfrm>
                <a:off x="101600" y="0"/>
                <a:ext cx="609600" cy="609600"/>
              </a:xfrm>
              <a:prstGeom prst="rect">
                <a:avLst/>
              </a:prstGeom>
              <a:grpFill/>
            </p:spPr>
            <p:txBody>
              <a:bodyPr lIns="40640" tIns="40640" rIns="40640" bIns="40640" rtlCol="0" anchor="ctr"/>
              <a:lstStyle/>
              <a:p>
                <a:pPr algn="ctr">
                  <a:lnSpc>
                    <a:spcPts val="1535"/>
                  </a:lnSpc>
                  <a:defRPr/>
                </a:pPr>
                <a:endParaRPr sz="1450"/>
              </a:p>
            </p:txBody>
          </p:sp>
        </p:grpSp>
        <p:grpSp>
          <p:nvGrpSpPr>
            <p:cNvPr id="20" name="Group 20"/>
            <p:cNvGrpSpPr/>
            <p:nvPr/>
          </p:nvGrpSpPr>
          <p:grpSpPr bwMode="auto">
            <a:xfrm>
              <a:off x="18020401" y="0"/>
              <a:ext cx="786553" cy="589915"/>
              <a:chOff x="0" y="0"/>
              <a:chExt cx="812800" cy="609600"/>
            </a:xfrm>
          </p:grpSpPr>
          <p:sp>
            <p:nvSpPr>
              <p:cNvPr id="21" name="Freeform 21"/>
              <p:cNvSpPr/>
              <p:nvPr/>
            </p:nvSpPr>
            <p:spPr bwMode="auto">
              <a:xfrm>
                <a:off x="0" y="0"/>
                <a:ext cx="812800" cy="609600"/>
              </a:xfrm>
              <a:custGeom>
                <a:avLst/>
                <a:gdLst/>
                <a:ahLst/>
                <a:cxnLst/>
                <a:rect l="l" t="t" r="r" b="b"/>
                <a:pathLst>
                  <a:path w="812800" h="609600" extrusionOk="0">
                    <a:moveTo>
                      <a:pt x="203200" y="0"/>
                    </a:moveTo>
                    <a:lnTo>
                      <a:pt x="812800" y="0"/>
                    </a:lnTo>
                    <a:lnTo>
                      <a:pt x="609600" y="609600"/>
                    </a:lnTo>
                    <a:lnTo>
                      <a:pt x="0" y="609600"/>
                    </a:lnTo>
                    <a:lnTo>
                      <a:pt x="203200" y="0"/>
                    </a:lnTo>
                    <a:close/>
                  </a:path>
                </a:pathLst>
              </a:custGeom>
              <a:solidFill>
                <a:srgbClr val="239F99"/>
              </a:solidFill>
            </p:spPr>
            <p:txBody>
              <a:bodyPr/>
              <a:lstStyle/>
              <a:p>
                <a:pPr>
                  <a:defRPr/>
                </a:pPr>
                <a:endParaRPr lang="fr-FR"/>
              </a:p>
            </p:txBody>
          </p:sp>
          <p:sp>
            <p:nvSpPr>
              <p:cNvPr id="22" name="TextBox 22"/>
              <p:cNvSpPr txBox="1"/>
              <p:nvPr/>
            </p:nvSpPr>
            <p:spPr bwMode="auto">
              <a:xfrm>
                <a:off x="101600" y="0"/>
                <a:ext cx="609600" cy="609600"/>
              </a:xfrm>
              <a:prstGeom prst="rect">
                <a:avLst/>
              </a:prstGeom>
              <a:grpFill/>
            </p:spPr>
            <p:txBody>
              <a:bodyPr lIns="40640" tIns="40640" rIns="40640" bIns="40640" rtlCol="0" anchor="ctr"/>
              <a:lstStyle/>
              <a:p>
                <a:pPr algn="ctr">
                  <a:lnSpc>
                    <a:spcPts val="1535"/>
                  </a:lnSpc>
                  <a:defRPr/>
                </a:pPr>
                <a:endParaRPr sz="1450"/>
              </a:p>
            </p:txBody>
          </p:sp>
        </p:grpSp>
      </p:grpSp>
      <p:grpSp>
        <p:nvGrpSpPr>
          <p:cNvPr id="272094597" name="Group 23"/>
          <p:cNvGrpSpPr/>
          <p:nvPr/>
        </p:nvGrpSpPr>
        <p:grpSpPr bwMode="auto">
          <a:xfrm>
            <a:off x="9655714" y="4765048"/>
            <a:ext cx="953756" cy="331718"/>
            <a:chOff x="0" y="0"/>
            <a:chExt cx="457070" cy="158970"/>
          </a:xfrm>
        </p:grpSpPr>
        <p:sp>
          <p:nvSpPr>
            <p:cNvPr id="24" name="Freeform 24"/>
            <p:cNvSpPr/>
            <p:nvPr/>
          </p:nvSpPr>
          <p:spPr bwMode="auto">
            <a:xfrm>
              <a:off x="0" y="0"/>
              <a:ext cx="457070" cy="158970"/>
            </a:xfrm>
            <a:custGeom>
              <a:avLst/>
              <a:gdLst/>
              <a:ahLst/>
              <a:cxnLst/>
              <a:rect l="l" t="t" r="r" b="b"/>
              <a:pathLst>
                <a:path w="457070" h="158970" extrusionOk="0">
                  <a:moveTo>
                    <a:pt x="0" y="0"/>
                  </a:moveTo>
                  <a:lnTo>
                    <a:pt x="457070" y="0"/>
                  </a:lnTo>
                  <a:lnTo>
                    <a:pt x="457070" y="158970"/>
                  </a:lnTo>
                  <a:lnTo>
                    <a:pt x="0" y="158970"/>
                  </a:lnTo>
                  <a:close/>
                </a:path>
              </a:pathLst>
            </a:custGeom>
            <a:solidFill>
              <a:srgbClr val="DF2B73"/>
            </a:solidFill>
          </p:spPr>
          <p:txBody>
            <a:bodyPr/>
            <a:lstStyle/>
            <a:p>
              <a:pPr>
                <a:defRPr/>
              </a:pPr>
              <a:endParaRPr lang="fr-FR"/>
            </a:p>
          </p:txBody>
        </p:sp>
        <p:sp>
          <p:nvSpPr>
            <p:cNvPr id="25" name="TextBox 25"/>
            <p:cNvSpPr txBox="1"/>
            <p:nvPr/>
          </p:nvSpPr>
          <p:spPr bwMode="auto">
            <a:xfrm>
              <a:off x="0" y="-76200"/>
              <a:ext cx="457070" cy="235170"/>
            </a:xfrm>
            <a:prstGeom prst="rect">
              <a:avLst/>
            </a:prstGeom>
            <a:grpFill/>
          </p:spPr>
          <p:txBody>
            <a:bodyPr lIns="27918" tIns="27918" rIns="27918" bIns="27918" rtlCol="0" anchor="ctr"/>
            <a:lstStyle/>
            <a:p>
              <a:pPr algn="ctr">
                <a:lnSpc>
                  <a:spcPts val="2820"/>
                </a:lnSpc>
                <a:defRPr/>
              </a:pPr>
              <a:endParaRPr sz="1450"/>
            </a:p>
          </p:txBody>
        </p:sp>
      </p:grpSp>
      <p:grpSp>
        <p:nvGrpSpPr>
          <p:cNvPr id="1092882952" name="Group 26"/>
          <p:cNvGrpSpPr/>
          <p:nvPr/>
        </p:nvGrpSpPr>
        <p:grpSpPr bwMode="auto">
          <a:xfrm>
            <a:off x="9655714" y="6986302"/>
            <a:ext cx="953756" cy="331718"/>
            <a:chOff x="0" y="0"/>
            <a:chExt cx="457070" cy="158970"/>
          </a:xfrm>
        </p:grpSpPr>
        <p:sp>
          <p:nvSpPr>
            <p:cNvPr id="27" name="Freeform 27"/>
            <p:cNvSpPr/>
            <p:nvPr/>
          </p:nvSpPr>
          <p:spPr bwMode="auto">
            <a:xfrm>
              <a:off x="0" y="0"/>
              <a:ext cx="457070" cy="158970"/>
            </a:xfrm>
            <a:custGeom>
              <a:avLst/>
              <a:gdLst/>
              <a:ahLst/>
              <a:cxnLst/>
              <a:rect l="l" t="t" r="r" b="b"/>
              <a:pathLst>
                <a:path w="457070" h="158970" extrusionOk="0">
                  <a:moveTo>
                    <a:pt x="0" y="0"/>
                  </a:moveTo>
                  <a:lnTo>
                    <a:pt x="457070" y="0"/>
                  </a:lnTo>
                  <a:lnTo>
                    <a:pt x="457070" y="158970"/>
                  </a:lnTo>
                  <a:lnTo>
                    <a:pt x="0" y="158970"/>
                  </a:lnTo>
                  <a:close/>
                </a:path>
              </a:pathLst>
            </a:custGeom>
            <a:solidFill>
              <a:srgbClr val="FFBE00"/>
            </a:solidFill>
          </p:spPr>
          <p:txBody>
            <a:bodyPr/>
            <a:lstStyle/>
            <a:p>
              <a:pPr>
                <a:defRPr/>
              </a:pPr>
              <a:endParaRPr lang="fr-FR"/>
            </a:p>
          </p:txBody>
        </p:sp>
        <p:sp>
          <p:nvSpPr>
            <p:cNvPr id="28" name="TextBox 28"/>
            <p:cNvSpPr txBox="1"/>
            <p:nvPr/>
          </p:nvSpPr>
          <p:spPr bwMode="auto">
            <a:xfrm>
              <a:off x="0" y="-76200"/>
              <a:ext cx="457070" cy="235170"/>
            </a:xfrm>
            <a:prstGeom prst="rect">
              <a:avLst/>
            </a:prstGeom>
            <a:grpFill/>
          </p:spPr>
          <p:txBody>
            <a:bodyPr lIns="27918" tIns="27918" rIns="27918" bIns="27918" rtlCol="0" anchor="ctr"/>
            <a:lstStyle/>
            <a:p>
              <a:pPr algn="ctr">
                <a:lnSpc>
                  <a:spcPts val="2820"/>
                </a:lnSpc>
                <a:defRPr/>
              </a:pPr>
              <a:endParaRPr sz="1450"/>
            </a:p>
          </p:txBody>
        </p:sp>
      </p:grpSp>
      <p:grpSp>
        <p:nvGrpSpPr>
          <p:cNvPr id="1494596537" name="Group 29"/>
          <p:cNvGrpSpPr/>
          <p:nvPr/>
        </p:nvGrpSpPr>
        <p:grpSpPr bwMode="auto">
          <a:xfrm rot="-10800000">
            <a:off x="10609469" y="4765048"/>
            <a:ext cx="1444978" cy="2552972"/>
            <a:chOff x="0" y="0"/>
            <a:chExt cx="2408296" cy="4254953"/>
          </a:xfrm>
        </p:grpSpPr>
        <p:sp>
          <p:nvSpPr>
            <p:cNvPr id="30" name="Freeform 30"/>
            <p:cNvSpPr/>
            <p:nvPr/>
          </p:nvSpPr>
          <p:spPr bwMode="auto">
            <a:xfrm>
              <a:off x="0" y="1846657"/>
              <a:ext cx="2408296" cy="2408296"/>
            </a:xfrm>
            <a:custGeom>
              <a:avLst/>
              <a:gdLst/>
              <a:ahLst/>
              <a:cxnLst/>
              <a:rect l="l" t="t" r="r" b="b"/>
              <a:pathLst>
                <a:path w="2408296" h="2408296" extrusionOk="0">
                  <a:moveTo>
                    <a:pt x="0" y="0"/>
                  </a:moveTo>
                  <a:lnTo>
                    <a:pt x="2408296" y="0"/>
                  </a:lnTo>
                  <a:lnTo>
                    <a:pt x="2408296" y="2408296"/>
                  </a:lnTo>
                  <a:lnTo>
                    <a:pt x="0" y="2408296"/>
                  </a:lnTo>
                  <a:lnTo>
                    <a:pt x="0" y="0"/>
                  </a:lnTo>
                  <a:close/>
                </a:path>
              </a:pathLst>
            </a:custGeom>
            <a:blipFill>
              <a:blip r:embed="rId4"/>
              <a:stretch/>
            </a:blipFill>
          </p:spPr>
          <p:txBody>
            <a:bodyPr/>
            <a:lstStyle/>
            <a:p>
              <a:pPr>
                <a:defRPr/>
              </a:pPr>
              <a:endParaRPr lang="fr-FR"/>
            </a:p>
          </p:txBody>
        </p:sp>
        <p:sp>
          <p:nvSpPr>
            <p:cNvPr id="31" name="Freeform 31"/>
            <p:cNvSpPr/>
            <p:nvPr/>
          </p:nvSpPr>
          <p:spPr bwMode="auto">
            <a:xfrm flipV="1">
              <a:off x="0" y="0"/>
              <a:ext cx="2408296" cy="2408296"/>
            </a:xfrm>
            <a:custGeom>
              <a:avLst/>
              <a:gdLst/>
              <a:ahLst/>
              <a:cxnLst/>
              <a:rect l="l" t="t" r="r" b="b"/>
              <a:pathLst>
                <a:path w="2408296" h="2408296" extrusionOk="0">
                  <a:moveTo>
                    <a:pt x="0" y="2408296"/>
                  </a:moveTo>
                  <a:lnTo>
                    <a:pt x="2408296" y="2408296"/>
                  </a:lnTo>
                  <a:lnTo>
                    <a:pt x="2408296" y="0"/>
                  </a:lnTo>
                  <a:lnTo>
                    <a:pt x="0" y="0"/>
                  </a:lnTo>
                  <a:lnTo>
                    <a:pt x="0" y="2408296"/>
                  </a:lnTo>
                  <a:close/>
                </a:path>
              </a:pathLst>
            </a:custGeom>
            <a:blipFill>
              <a:blip r:embed="rId3"/>
              <a:stretch/>
            </a:blipFill>
          </p:spPr>
          <p:txBody>
            <a:bodyPr/>
            <a:lstStyle/>
            <a:p>
              <a:pPr>
                <a:defRPr/>
              </a:pPr>
              <a:endParaRPr lang="fr-FR"/>
            </a:p>
          </p:txBody>
        </p:sp>
      </p:grpSp>
      <p:sp>
        <p:nvSpPr>
          <p:cNvPr id="1138130442" name="AutoShape 32"/>
          <p:cNvSpPr/>
          <p:nvPr/>
        </p:nvSpPr>
        <p:spPr bwMode="auto">
          <a:xfrm>
            <a:off x="13032950" y="5994470"/>
            <a:ext cx="0" cy="1638546"/>
          </a:xfrm>
          <a:prstGeom prst="line">
            <a:avLst/>
          </a:prstGeom>
          <a:ln w="38100" cap="flat">
            <a:solidFill>
              <a:srgbClr val="959595"/>
            </a:solidFill>
            <a:prstDash val="sysDash"/>
            <a:headEnd type="none" w="sm" len="sm"/>
            <a:tailEnd type="none" w="sm" len="sm"/>
          </a:ln>
        </p:spPr>
        <p:txBody>
          <a:bodyPr/>
          <a:lstStyle/>
          <a:p>
            <a:pPr>
              <a:defRPr/>
            </a:pPr>
            <a:endParaRPr lang="fr-FR"/>
          </a:p>
        </p:txBody>
      </p:sp>
      <p:grpSp>
        <p:nvGrpSpPr>
          <p:cNvPr id="1993534459" name="Group 33"/>
          <p:cNvGrpSpPr/>
          <p:nvPr/>
        </p:nvGrpSpPr>
        <p:grpSpPr bwMode="auto">
          <a:xfrm>
            <a:off x="12909198" y="5846899"/>
            <a:ext cx="1068273" cy="331718"/>
            <a:chOff x="0" y="0"/>
            <a:chExt cx="511950" cy="158970"/>
          </a:xfrm>
        </p:grpSpPr>
        <p:sp>
          <p:nvSpPr>
            <p:cNvPr id="34" name="Freeform 34"/>
            <p:cNvSpPr/>
            <p:nvPr/>
          </p:nvSpPr>
          <p:spPr bwMode="auto">
            <a:xfrm>
              <a:off x="0" y="0"/>
              <a:ext cx="511950" cy="158970"/>
            </a:xfrm>
            <a:custGeom>
              <a:avLst/>
              <a:gdLst/>
              <a:ahLst/>
              <a:cxnLst/>
              <a:rect l="l" t="t" r="r" b="b"/>
              <a:pathLst>
                <a:path w="511950" h="158970" extrusionOk="0">
                  <a:moveTo>
                    <a:pt x="0" y="0"/>
                  </a:moveTo>
                  <a:lnTo>
                    <a:pt x="511950" y="0"/>
                  </a:lnTo>
                  <a:lnTo>
                    <a:pt x="511950" y="158970"/>
                  </a:lnTo>
                  <a:lnTo>
                    <a:pt x="0" y="158970"/>
                  </a:lnTo>
                  <a:close/>
                </a:path>
              </a:pathLst>
            </a:custGeom>
            <a:solidFill>
              <a:srgbClr val="FFBE00"/>
            </a:solidFill>
          </p:spPr>
          <p:txBody>
            <a:bodyPr/>
            <a:lstStyle/>
            <a:p>
              <a:pPr>
                <a:defRPr/>
              </a:pPr>
              <a:endParaRPr lang="fr-FR"/>
            </a:p>
          </p:txBody>
        </p:sp>
        <p:sp>
          <p:nvSpPr>
            <p:cNvPr id="35" name="TextBox 35"/>
            <p:cNvSpPr txBox="1"/>
            <p:nvPr/>
          </p:nvSpPr>
          <p:spPr bwMode="auto">
            <a:xfrm>
              <a:off x="0" y="-76200"/>
              <a:ext cx="511950" cy="235170"/>
            </a:xfrm>
            <a:prstGeom prst="rect">
              <a:avLst/>
            </a:prstGeom>
            <a:grpFill/>
          </p:spPr>
          <p:txBody>
            <a:bodyPr lIns="27918" tIns="27918" rIns="27918" bIns="27918" rtlCol="0" anchor="ctr"/>
            <a:lstStyle/>
            <a:p>
              <a:pPr algn="ctr">
                <a:lnSpc>
                  <a:spcPts val="2820"/>
                </a:lnSpc>
                <a:defRPr/>
              </a:pPr>
              <a:endParaRPr sz="1450"/>
            </a:p>
          </p:txBody>
        </p:sp>
      </p:grpSp>
      <p:grpSp>
        <p:nvGrpSpPr>
          <p:cNvPr id="494307897" name="Group 36"/>
          <p:cNvGrpSpPr/>
          <p:nvPr/>
        </p:nvGrpSpPr>
        <p:grpSpPr bwMode="auto">
          <a:xfrm>
            <a:off x="14049026" y="5846899"/>
            <a:ext cx="158461" cy="331718"/>
            <a:chOff x="0" y="0"/>
            <a:chExt cx="75939" cy="158970"/>
          </a:xfrm>
        </p:grpSpPr>
        <p:sp>
          <p:nvSpPr>
            <p:cNvPr id="37" name="Freeform 37"/>
            <p:cNvSpPr/>
            <p:nvPr/>
          </p:nvSpPr>
          <p:spPr bwMode="auto">
            <a:xfrm>
              <a:off x="0" y="0"/>
              <a:ext cx="75939" cy="158970"/>
            </a:xfrm>
            <a:custGeom>
              <a:avLst/>
              <a:gdLst/>
              <a:ahLst/>
              <a:cxnLst/>
              <a:rect l="l" t="t" r="r" b="b"/>
              <a:pathLst>
                <a:path w="75939" h="158970" extrusionOk="0">
                  <a:moveTo>
                    <a:pt x="0" y="0"/>
                  </a:moveTo>
                  <a:lnTo>
                    <a:pt x="75939" y="0"/>
                  </a:lnTo>
                  <a:lnTo>
                    <a:pt x="75939" y="158970"/>
                  </a:lnTo>
                  <a:lnTo>
                    <a:pt x="0" y="158970"/>
                  </a:lnTo>
                  <a:close/>
                </a:path>
              </a:pathLst>
            </a:custGeom>
            <a:solidFill>
              <a:srgbClr val="FFBE00"/>
            </a:solidFill>
          </p:spPr>
          <p:txBody>
            <a:bodyPr/>
            <a:lstStyle/>
            <a:p>
              <a:pPr>
                <a:defRPr/>
              </a:pPr>
              <a:endParaRPr lang="fr-FR"/>
            </a:p>
          </p:txBody>
        </p:sp>
        <p:sp>
          <p:nvSpPr>
            <p:cNvPr id="38" name="TextBox 38"/>
            <p:cNvSpPr txBox="1"/>
            <p:nvPr/>
          </p:nvSpPr>
          <p:spPr bwMode="auto">
            <a:xfrm>
              <a:off x="0" y="-76200"/>
              <a:ext cx="75939" cy="235170"/>
            </a:xfrm>
            <a:prstGeom prst="rect">
              <a:avLst/>
            </a:prstGeom>
            <a:grpFill/>
          </p:spPr>
          <p:txBody>
            <a:bodyPr lIns="27918" tIns="27918" rIns="27918" bIns="27918" rtlCol="0" anchor="ctr"/>
            <a:lstStyle/>
            <a:p>
              <a:pPr algn="ctr">
                <a:lnSpc>
                  <a:spcPts val="2820"/>
                </a:lnSpc>
                <a:defRPr/>
              </a:pPr>
              <a:endParaRPr sz="1450"/>
            </a:p>
          </p:txBody>
        </p:sp>
      </p:grpSp>
      <p:grpSp>
        <p:nvGrpSpPr>
          <p:cNvPr id="1921013246" name="Group 39"/>
          <p:cNvGrpSpPr/>
          <p:nvPr/>
        </p:nvGrpSpPr>
        <p:grpSpPr bwMode="auto">
          <a:xfrm>
            <a:off x="14276067" y="5846899"/>
            <a:ext cx="101708" cy="331718"/>
            <a:chOff x="0" y="0"/>
            <a:chExt cx="48741" cy="158970"/>
          </a:xfrm>
        </p:grpSpPr>
        <p:sp>
          <p:nvSpPr>
            <p:cNvPr id="40" name="Freeform 40"/>
            <p:cNvSpPr/>
            <p:nvPr/>
          </p:nvSpPr>
          <p:spPr bwMode="auto">
            <a:xfrm>
              <a:off x="0" y="0"/>
              <a:ext cx="48741" cy="158970"/>
            </a:xfrm>
            <a:custGeom>
              <a:avLst/>
              <a:gdLst/>
              <a:ahLst/>
              <a:cxnLst/>
              <a:rect l="l" t="t" r="r" b="b"/>
              <a:pathLst>
                <a:path w="48741" h="158970" extrusionOk="0">
                  <a:moveTo>
                    <a:pt x="0" y="0"/>
                  </a:moveTo>
                  <a:lnTo>
                    <a:pt x="48741" y="0"/>
                  </a:lnTo>
                  <a:lnTo>
                    <a:pt x="48741" y="158970"/>
                  </a:lnTo>
                  <a:lnTo>
                    <a:pt x="0" y="158970"/>
                  </a:lnTo>
                  <a:close/>
                </a:path>
              </a:pathLst>
            </a:custGeom>
            <a:solidFill>
              <a:srgbClr val="FFBE00"/>
            </a:solidFill>
          </p:spPr>
          <p:txBody>
            <a:bodyPr/>
            <a:lstStyle/>
            <a:p>
              <a:pPr>
                <a:defRPr/>
              </a:pPr>
              <a:endParaRPr lang="fr-FR"/>
            </a:p>
          </p:txBody>
        </p:sp>
        <p:sp>
          <p:nvSpPr>
            <p:cNvPr id="41" name="TextBox 41"/>
            <p:cNvSpPr txBox="1"/>
            <p:nvPr/>
          </p:nvSpPr>
          <p:spPr bwMode="auto">
            <a:xfrm>
              <a:off x="0" y="-76200"/>
              <a:ext cx="48741" cy="235170"/>
            </a:xfrm>
            <a:prstGeom prst="rect">
              <a:avLst/>
            </a:prstGeom>
            <a:grpFill/>
          </p:spPr>
          <p:txBody>
            <a:bodyPr lIns="27918" tIns="27918" rIns="27918" bIns="27918" rtlCol="0" anchor="ctr"/>
            <a:lstStyle/>
            <a:p>
              <a:pPr algn="ctr">
                <a:lnSpc>
                  <a:spcPts val="2820"/>
                </a:lnSpc>
                <a:defRPr/>
              </a:pPr>
              <a:endParaRPr sz="1450"/>
            </a:p>
          </p:txBody>
        </p:sp>
      </p:grpSp>
      <p:sp>
        <p:nvSpPr>
          <p:cNvPr id="741249455" name="AutoShape 43"/>
          <p:cNvSpPr/>
          <p:nvPr/>
        </p:nvSpPr>
        <p:spPr bwMode="auto">
          <a:xfrm flipV="1">
            <a:off x="5759798" y="1269121"/>
            <a:ext cx="0" cy="884906"/>
          </a:xfrm>
          <a:prstGeom prst="line">
            <a:avLst/>
          </a:prstGeom>
          <a:ln w="38100" cap="flat">
            <a:solidFill>
              <a:srgbClr val="DF2B73"/>
            </a:solidFill>
            <a:prstDash val="solid"/>
            <a:headEnd type="none" w="sm" len="sm"/>
            <a:tailEnd type="none" w="sm" len="sm"/>
          </a:ln>
        </p:spPr>
        <p:txBody>
          <a:bodyPr/>
          <a:lstStyle/>
          <a:p>
            <a:pPr>
              <a:defRPr/>
            </a:pPr>
            <a:endParaRPr lang="fr-FR"/>
          </a:p>
        </p:txBody>
      </p:sp>
      <p:sp>
        <p:nvSpPr>
          <p:cNvPr id="342419496" name="TextBox 44"/>
          <p:cNvSpPr txBox="1"/>
          <p:nvPr/>
        </p:nvSpPr>
        <p:spPr bwMode="auto">
          <a:xfrm>
            <a:off x="1347785" y="3677946"/>
            <a:ext cx="12367194" cy="231730"/>
          </a:xfrm>
          <a:prstGeom prst="rect">
            <a:avLst/>
          </a:prstGeom>
        </p:spPr>
        <p:txBody>
          <a:bodyPr lIns="0" tIns="0" rIns="0" bIns="0" rtlCol="0" anchor="t">
            <a:spAutoFit/>
          </a:bodyPr>
          <a:lstStyle/>
          <a:p>
            <a:pPr algn="ctr">
              <a:lnSpc>
                <a:spcPts val="1730"/>
              </a:lnSpc>
              <a:defRPr/>
            </a:pPr>
            <a:r>
              <a:rPr lang="en-US" sz="2050">
                <a:solidFill>
                  <a:srgbClr val="050492"/>
                </a:solidFill>
                <a:latin typeface="Open Sans"/>
                <a:ea typeface="Open Sans"/>
                <a:cs typeface="Open Sans"/>
              </a:rPr>
              <a:t>Recenser les actions et acteurs pour accompagner au déploiement/renforcement des dispositifs</a:t>
            </a:r>
            <a:endParaRPr/>
          </a:p>
        </p:txBody>
      </p:sp>
      <p:sp>
        <p:nvSpPr>
          <p:cNvPr id="739300421" name="Freeform 45"/>
          <p:cNvSpPr/>
          <p:nvPr/>
        </p:nvSpPr>
        <p:spPr bwMode="auto">
          <a:xfrm>
            <a:off x="915421" y="3445706"/>
            <a:ext cx="638870" cy="638870"/>
          </a:xfrm>
          <a:custGeom>
            <a:avLst/>
            <a:gdLst/>
            <a:ahLst/>
            <a:cxnLst/>
            <a:rect l="l" t="t" r="r" b="b"/>
            <a:pathLst>
              <a:path w="798589" h="798589" extrusionOk="0">
                <a:moveTo>
                  <a:pt x="0" y="0"/>
                </a:moveTo>
                <a:lnTo>
                  <a:pt x="798588" y="0"/>
                </a:lnTo>
                <a:lnTo>
                  <a:pt x="798588" y="798589"/>
                </a:lnTo>
                <a:lnTo>
                  <a:pt x="0" y="798589"/>
                </a:lnTo>
                <a:lnTo>
                  <a:pt x="0" y="0"/>
                </a:lnTo>
                <a:close/>
              </a:path>
            </a:pathLst>
          </a:custGeom>
          <a:blipFill>
            <a:blip r:embed="rId5"/>
            <a:stretch/>
          </a:blipFill>
        </p:spPr>
        <p:txBody>
          <a:bodyPr/>
          <a:lstStyle/>
          <a:p>
            <a:pPr>
              <a:defRPr/>
            </a:pPr>
            <a:endParaRPr lang="fr-FR"/>
          </a:p>
        </p:txBody>
      </p:sp>
      <p:grpSp>
        <p:nvGrpSpPr>
          <p:cNvPr id="2132351280" name="Group 46"/>
          <p:cNvGrpSpPr/>
          <p:nvPr/>
        </p:nvGrpSpPr>
        <p:grpSpPr bwMode="auto">
          <a:xfrm>
            <a:off x="727736" y="3440398"/>
            <a:ext cx="12987244" cy="685359"/>
            <a:chOff x="0" y="0"/>
            <a:chExt cx="4275636" cy="225633"/>
          </a:xfrm>
        </p:grpSpPr>
        <p:sp>
          <p:nvSpPr>
            <p:cNvPr id="47" name="Freeform 47"/>
            <p:cNvSpPr/>
            <p:nvPr/>
          </p:nvSpPr>
          <p:spPr bwMode="auto">
            <a:xfrm>
              <a:off x="0" y="0"/>
              <a:ext cx="4275636" cy="225633"/>
            </a:xfrm>
            <a:custGeom>
              <a:avLst/>
              <a:gdLst/>
              <a:ahLst/>
              <a:cxnLst/>
              <a:rect l="l" t="t" r="r" b="b"/>
              <a:pathLst>
                <a:path w="4275636" h="225633" extrusionOk="0">
                  <a:moveTo>
                    <a:pt x="11922" y="0"/>
                  </a:moveTo>
                  <a:lnTo>
                    <a:pt x="4263713" y="0"/>
                  </a:lnTo>
                  <a:cubicBezTo>
                    <a:pt x="4266876" y="0"/>
                    <a:pt x="4269908" y="1256"/>
                    <a:pt x="4272144" y="3492"/>
                  </a:cubicBezTo>
                  <a:cubicBezTo>
                    <a:pt x="4274380" y="5728"/>
                    <a:pt x="4275636" y="8760"/>
                    <a:pt x="4275636" y="11922"/>
                  </a:cubicBezTo>
                  <a:lnTo>
                    <a:pt x="4275636" y="213710"/>
                  </a:lnTo>
                  <a:cubicBezTo>
                    <a:pt x="4275636" y="220295"/>
                    <a:pt x="4270298" y="225633"/>
                    <a:pt x="4263713" y="225633"/>
                  </a:cubicBezTo>
                  <a:lnTo>
                    <a:pt x="11922" y="225633"/>
                  </a:lnTo>
                  <a:cubicBezTo>
                    <a:pt x="5338" y="225633"/>
                    <a:pt x="0" y="220295"/>
                    <a:pt x="0" y="213710"/>
                  </a:cubicBezTo>
                  <a:lnTo>
                    <a:pt x="0" y="11922"/>
                  </a:lnTo>
                  <a:cubicBezTo>
                    <a:pt x="0" y="5338"/>
                    <a:pt x="5338" y="0"/>
                    <a:pt x="11922" y="0"/>
                  </a:cubicBezTo>
                  <a:close/>
                </a:path>
              </a:pathLst>
            </a:custGeom>
            <a:solidFill>
              <a:srgbClr val="000000">
                <a:alpha val="0"/>
              </a:srgbClr>
            </a:solidFill>
            <a:ln w="38100" cap="rnd">
              <a:solidFill>
                <a:srgbClr val="050492"/>
              </a:solidFill>
              <a:prstDash val="solid"/>
              <a:round/>
            </a:ln>
          </p:spPr>
          <p:txBody>
            <a:bodyPr/>
            <a:lstStyle/>
            <a:p>
              <a:pPr>
                <a:defRPr/>
              </a:pPr>
              <a:endParaRPr lang="fr-FR"/>
            </a:p>
          </p:txBody>
        </p:sp>
        <p:sp>
          <p:nvSpPr>
            <p:cNvPr id="48" name="TextBox 48"/>
            <p:cNvSpPr txBox="1"/>
            <p:nvPr/>
          </p:nvSpPr>
          <p:spPr bwMode="auto">
            <a:xfrm>
              <a:off x="0" y="0"/>
              <a:ext cx="4275636" cy="225633"/>
            </a:xfrm>
            <a:prstGeom prst="rect">
              <a:avLst/>
            </a:prstGeom>
            <a:grpFill/>
          </p:spPr>
          <p:txBody>
            <a:bodyPr lIns="40640" tIns="40640" rIns="40640" bIns="40640" rtlCol="0" anchor="ctr"/>
            <a:lstStyle/>
            <a:p>
              <a:pPr algn="ctr">
                <a:lnSpc>
                  <a:spcPts val="1535"/>
                </a:lnSpc>
                <a:defRPr/>
              </a:pPr>
              <a:endParaRPr sz="1450"/>
            </a:p>
          </p:txBody>
        </p:sp>
      </p:grpSp>
      <p:sp>
        <p:nvSpPr>
          <p:cNvPr id="708800066" name="AutoShape 49"/>
          <p:cNvSpPr/>
          <p:nvPr/>
        </p:nvSpPr>
        <p:spPr bwMode="auto">
          <a:xfrm flipH="1">
            <a:off x="6851575" y="2775964"/>
            <a:ext cx="0" cy="435834"/>
          </a:xfrm>
          <a:prstGeom prst="line">
            <a:avLst/>
          </a:prstGeom>
          <a:ln w="38100" cap="flat">
            <a:solidFill>
              <a:srgbClr val="959595"/>
            </a:solidFill>
            <a:prstDash val="sysDash"/>
            <a:headEnd type="none" w="sm" len="sm"/>
            <a:tailEnd type="none" w="sm" len="sm"/>
          </a:ln>
        </p:spPr>
        <p:txBody>
          <a:bodyPr/>
          <a:lstStyle/>
          <a:p>
            <a:pPr>
              <a:defRPr/>
            </a:pPr>
            <a:endParaRPr lang="fr-FR"/>
          </a:p>
        </p:txBody>
      </p:sp>
      <p:sp>
        <p:nvSpPr>
          <p:cNvPr id="260452905" name="AutoShape 50"/>
          <p:cNvSpPr/>
          <p:nvPr/>
        </p:nvSpPr>
        <p:spPr bwMode="auto">
          <a:xfrm>
            <a:off x="3181375" y="2775964"/>
            <a:ext cx="0" cy="426490"/>
          </a:xfrm>
          <a:prstGeom prst="line">
            <a:avLst/>
          </a:prstGeom>
          <a:ln w="38100" cap="flat">
            <a:solidFill>
              <a:srgbClr val="959595"/>
            </a:solidFill>
            <a:prstDash val="sysDash"/>
            <a:headEnd type="none" w="sm" len="sm"/>
            <a:tailEnd type="none" w="sm" len="sm"/>
          </a:ln>
        </p:spPr>
        <p:txBody>
          <a:bodyPr/>
          <a:lstStyle/>
          <a:p>
            <a:pPr>
              <a:defRPr/>
            </a:pPr>
            <a:endParaRPr lang="fr-FR"/>
          </a:p>
        </p:txBody>
      </p:sp>
      <p:sp>
        <p:nvSpPr>
          <p:cNvPr id="1956320612" name="AutoShape 51"/>
          <p:cNvSpPr/>
          <p:nvPr/>
        </p:nvSpPr>
        <p:spPr bwMode="auto">
          <a:xfrm>
            <a:off x="13017710" y="2775964"/>
            <a:ext cx="15240" cy="426490"/>
          </a:xfrm>
          <a:prstGeom prst="line">
            <a:avLst/>
          </a:prstGeom>
          <a:ln w="38100" cap="flat">
            <a:solidFill>
              <a:srgbClr val="959595"/>
            </a:solidFill>
            <a:prstDash val="sysDash"/>
            <a:headEnd type="none" w="sm" len="sm"/>
            <a:tailEnd type="none" w="sm" len="sm"/>
          </a:ln>
        </p:spPr>
        <p:txBody>
          <a:bodyPr/>
          <a:lstStyle/>
          <a:p>
            <a:pPr>
              <a:defRPr/>
            </a:pPr>
            <a:endParaRPr lang="fr-FR"/>
          </a:p>
        </p:txBody>
      </p:sp>
      <p:sp>
        <p:nvSpPr>
          <p:cNvPr id="534443361" name="TextBox 52"/>
          <p:cNvSpPr txBox="1"/>
          <p:nvPr/>
        </p:nvSpPr>
        <p:spPr bwMode="auto">
          <a:xfrm rot="-621962">
            <a:off x="5564749" y="4824462"/>
            <a:ext cx="1697178" cy="231730"/>
          </a:xfrm>
          <a:prstGeom prst="rect">
            <a:avLst/>
          </a:prstGeom>
        </p:spPr>
        <p:txBody>
          <a:bodyPr lIns="0" tIns="0" rIns="0" bIns="0" rtlCol="0" anchor="t">
            <a:spAutoFit/>
          </a:bodyPr>
          <a:lstStyle/>
          <a:p>
            <a:pPr algn="ctr">
              <a:lnSpc>
                <a:spcPts val="1730"/>
              </a:lnSpc>
              <a:defRPr/>
            </a:pPr>
            <a:r>
              <a:rPr lang="en-US" sz="2050">
                <a:solidFill>
                  <a:srgbClr val="050492"/>
                </a:solidFill>
                <a:latin typeface="Open Sans"/>
                <a:ea typeface="Open Sans"/>
                <a:cs typeface="Open Sans"/>
              </a:rPr>
              <a:t>Tutorat</a:t>
            </a:r>
            <a:endParaRPr/>
          </a:p>
        </p:txBody>
      </p:sp>
      <p:sp>
        <p:nvSpPr>
          <p:cNvPr id="886369185" name="AutoShape 53"/>
          <p:cNvSpPr/>
          <p:nvPr/>
        </p:nvSpPr>
        <p:spPr bwMode="auto">
          <a:xfrm>
            <a:off x="7058818" y="4730647"/>
            <a:ext cx="1029317" cy="0"/>
          </a:xfrm>
          <a:prstGeom prst="line">
            <a:avLst/>
          </a:prstGeom>
          <a:ln w="38100" cap="flat">
            <a:solidFill>
              <a:srgbClr val="050492"/>
            </a:solidFill>
            <a:prstDash val="solid"/>
            <a:headEnd type="none" w="sm" len="sm"/>
            <a:tailEnd type="triangle" w="lg" len="med"/>
          </a:ln>
        </p:spPr>
        <p:txBody>
          <a:bodyPr/>
          <a:lstStyle/>
          <a:p>
            <a:pPr>
              <a:defRPr/>
            </a:pPr>
            <a:endParaRPr lang="fr-FR"/>
          </a:p>
        </p:txBody>
      </p:sp>
      <p:sp>
        <p:nvSpPr>
          <p:cNvPr id="1368985086" name="AutoShape 54"/>
          <p:cNvSpPr/>
          <p:nvPr/>
        </p:nvSpPr>
        <p:spPr bwMode="auto">
          <a:xfrm flipH="1">
            <a:off x="1234855" y="4737960"/>
            <a:ext cx="1029317" cy="0"/>
          </a:xfrm>
          <a:prstGeom prst="line">
            <a:avLst/>
          </a:prstGeom>
          <a:ln w="38100" cap="flat">
            <a:solidFill>
              <a:srgbClr val="050492"/>
            </a:solidFill>
            <a:prstDash val="solid"/>
            <a:headEnd type="none" w="sm" len="sm"/>
            <a:tailEnd type="triangle" w="lg" len="med"/>
          </a:ln>
        </p:spPr>
        <p:txBody>
          <a:bodyPr/>
          <a:lstStyle/>
          <a:p>
            <a:pPr>
              <a:defRPr/>
            </a:pPr>
            <a:endParaRPr lang="fr-FR"/>
          </a:p>
        </p:txBody>
      </p:sp>
      <p:sp>
        <p:nvSpPr>
          <p:cNvPr id="517146345" name="Freeform 55"/>
          <p:cNvSpPr/>
          <p:nvPr/>
        </p:nvSpPr>
        <p:spPr bwMode="auto">
          <a:xfrm>
            <a:off x="12002808" y="5545714"/>
            <a:ext cx="953953" cy="738880"/>
          </a:xfrm>
          <a:custGeom>
            <a:avLst/>
            <a:gdLst/>
            <a:ahLst/>
            <a:cxnLst/>
            <a:rect l="l" t="t" r="r" b="b"/>
            <a:pathLst>
              <a:path w="1192441" h="923600" extrusionOk="0">
                <a:moveTo>
                  <a:pt x="0" y="0"/>
                </a:moveTo>
                <a:lnTo>
                  <a:pt x="1192441" y="0"/>
                </a:lnTo>
                <a:lnTo>
                  <a:pt x="1192441" y="923600"/>
                </a:lnTo>
                <a:lnTo>
                  <a:pt x="0" y="923600"/>
                </a:lnTo>
                <a:lnTo>
                  <a:pt x="0" y="0"/>
                </a:lnTo>
                <a:close/>
              </a:path>
            </a:pathLst>
          </a:custGeom>
          <a:blipFill>
            <a:blip r:embed="rId6"/>
            <a:stretch/>
          </a:blipFill>
        </p:spPr>
        <p:txBody>
          <a:bodyPr/>
          <a:lstStyle/>
          <a:p>
            <a:pPr>
              <a:defRPr/>
            </a:pPr>
            <a:endParaRPr lang="fr-FR"/>
          </a:p>
        </p:txBody>
      </p:sp>
      <p:sp>
        <p:nvSpPr>
          <p:cNvPr id="1772564743" name="TextBox 56"/>
          <p:cNvSpPr txBox="1"/>
          <p:nvPr/>
        </p:nvSpPr>
        <p:spPr bwMode="auto">
          <a:xfrm>
            <a:off x="9752459" y="2699763"/>
            <a:ext cx="660485" cy="427168"/>
          </a:xfrm>
          <a:prstGeom prst="rect">
            <a:avLst/>
          </a:prstGeom>
        </p:spPr>
        <p:txBody>
          <a:bodyPr wrap="square" lIns="0" tIns="0" rIns="0" bIns="0" rtlCol="0" anchor="t">
            <a:spAutoFit/>
          </a:bodyPr>
          <a:lstStyle/>
          <a:p>
            <a:pPr algn="just">
              <a:lnSpc>
                <a:spcPts val="3660"/>
              </a:lnSpc>
              <a:spcBef>
                <a:spcPts val="0"/>
              </a:spcBef>
              <a:defRPr/>
            </a:pPr>
            <a:r>
              <a:rPr lang="en-US" sz="2450" b="1">
                <a:solidFill>
                  <a:srgbClr val="000000"/>
                </a:solidFill>
                <a:latin typeface="Glacial Indifference Bold"/>
                <a:ea typeface="Glacial Indifference Bold"/>
                <a:cs typeface="Glacial Indifference Bold"/>
              </a:rPr>
              <a:t>T</a:t>
            </a:r>
            <a:r>
              <a:rPr lang="en-US" sz="2450">
                <a:solidFill>
                  <a:srgbClr val="000000"/>
                </a:solidFill>
                <a:latin typeface="Glacial Indifference"/>
                <a:ea typeface="Glacial Indifference"/>
                <a:cs typeface="Glacial Indifference"/>
              </a:rPr>
              <a:t>ale</a:t>
            </a:r>
            <a:endParaRPr/>
          </a:p>
        </p:txBody>
      </p:sp>
      <p:sp>
        <p:nvSpPr>
          <p:cNvPr id="640636965" name="TextBox 57"/>
          <p:cNvSpPr txBox="1"/>
          <p:nvPr/>
        </p:nvSpPr>
        <p:spPr bwMode="auto">
          <a:xfrm>
            <a:off x="4700167" y="2699763"/>
            <a:ext cx="528447" cy="901657"/>
          </a:xfrm>
          <a:prstGeom prst="rect">
            <a:avLst/>
          </a:prstGeom>
        </p:spPr>
        <p:txBody>
          <a:bodyPr lIns="0" tIns="0" rIns="0" bIns="0" rtlCol="0" anchor="t">
            <a:spAutoFit/>
          </a:bodyPr>
          <a:lstStyle/>
          <a:p>
            <a:pPr algn="just">
              <a:lnSpc>
                <a:spcPts val="3660"/>
              </a:lnSpc>
              <a:spcBef>
                <a:spcPts val="0"/>
              </a:spcBef>
              <a:defRPr/>
            </a:pPr>
            <a:r>
              <a:rPr lang="en-US" sz="2450" b="1">
                <a:solidFill>
                  <a:srgbClr val="000000"/>
                </a:solidFill>
                <a:latin typeface="Glacial Indifference Bold"/>
                <a:ea typeface="Glacial Indifference Bold"/>
                <a:cs typeface="Glacial Indifference Bold"/>
              </a:rPr>
              <a:t>1</a:t>
            </a:r>
            <a:r>
              <a:rPr lang="en-US" sz="2450">
                <a:solidFill>
                  <a:srgbClr val="000000"/>
                </a:solidFill>
                <a:latin typeface="Glacial Indifference"/>
                <a:ea typeface="Glacial Indifference"/>
                <a:cs typeface="Glacial Indifference"/>
              </a:rPr>
              <a:t>ère</a:t>
            </a:r>
            <a:endParaRPr/>
          </a:p>
        </p:txBody>
      </p:sp>
      <p:sp>
        <p:nvSpPr>
          <p:cNvPr id="1670626209" name="TextBox 58"/>
          <p:cNvSpPr txBox="1"/>
          <p:nvPr/>
        </p:nvSpPr>
        <p:spPr bwMode="auto">
          <a:xfrm>
            <a:off x="1374222" y="2699763"/>
            <a:ext cx="663448" cy="901657"/>
          </a:xfrm>
          <a:prstGeom prst="rect">
            <a:avLst/>
          </a:prstGeom>
        </p:spPr>
        <p:txBody>
          <a:bodyPr lIns="0" tIns="0" rIns="0" bIns="0" rtlCol="0" anchor="t">
            <a:spAutoFit/>
          </a:bodyPr>
          <a:lstStyle/>
          <a:p>
            <a:pPr algn="just">
              <a:lnSpc>
                <a:spcPts val="3660"/>
              </a:lnSpc>
              <a:spcBef>
                <a:spcPts val="0"/>
              </a:spcBef>
              <a:defRPr/>
            </a:pPr>
            <a:r>
              <a:rPr lang="en-US" sz="2450" b="1">
                <a:solidFill>
                  <a:srgbClr val="000000"/>
                </a:solidFill>
                <a:latin typeface="Glacial Indifference Bold"/>
                <a:ea typeface="Glacial Indifference Bold"/>
                <a:cs typeface="Glacial Indifference Bold"/>
              </a:rPr>
              <a:t>2</a:t>
            </a:r>
            <a:r>
              <a:rPr lang="en-US" sz="2450">
                <a:solidFill>
                  <a:srgbClr val="000000"/>
                </a:solidFill>
                <a:latin typeface="Glacial Indifference"/>
                <a:ea typeface="Glacial Indifference"/>
                <a:cs typeface="Glacial Indifference"/>
              </a:rPr>
              <a:t>nde</a:t>
            </a:r>
            <a:endParaRPr/>
          </a:p>
        </p:txBody>
      </p:sp>
      <p:sp>
        <p:nvSpPr>
          <p:cNvPr id="2044107259" name="TextBox 59"/>
          <p:cNvSpPr txBox="1"/>
          <p:nvPr/>
        </p:nvSpPr>
        <p:spPr bwMode="auto">
          <a:xfrm>
            <a:off x="8973216" y="4398416"/>
            <a:ext cx="2465324" cy="683264"/>
          </a:xfrm>
          <a:prstGeom prst="rect">
            <a:avLst/>
          </a:prstGeom>
        </p:spPr>
        <p:txBody>
          <a:bodyPr lIns="0" tIns="0" rIns="0" bIns="0" rtlCol="0" anchor="t">
            <a:spAutoFit/>
          </a:bodyPr>
          <a:lstStyle/>
          <a:p>
            <a:pPr algn="ctr">
              <a:lnSpc>
                <a:spcPts val="2820"/>
              </a:lnSpc>
              <a:spcBef>
                <a:spcPts val="0"/>
              </a:spcBef>
              <a:defRPr/>
            </a:pPr>
            <a:r>
              <a:rPr lang="en-US" sz="1900" i="1">
                <a:solidFill>
                  <a:srgbClr val="0097B2"/>
                </a:solidFill>
                <a:latin typeface="Glacial Indifference Italics"/>
                <a:ea typeface="Glacial Indifference Italics"/>
                <a:cs typeface="Glacial Indifference Italics"/>
              </a:rPr>
              <a:t>Insertion professionnelle</a:t>
            </a:r>
            <a:endParaRPr/>
          </a:p>
        </p:txBody>
      </p:sp>
      <p:sp>
        <p:nvSpPr>
          <p:cNvPr id="190893466" name="TextBox 60"/>
          <p:cNvSpPr txBox="1"/>
          <p:nvPr/>
        </p:nvSpPr>
        <p:spPr bwMode="auto">
          <a:xfrm>
            <a:off x="8556078" y="7235870"/>
            <a:ext cx="3153029" cy="683264"/>
          </a:xfrm>
          <a:prstGeom prst="rect">
            <a:avLst/>
          </a:prstGeom>
        </p:spPr>
        <p:txBody>
          <a:bodyPr lIns="0" tIns="0" rIns="0" bIns="0" rtlCol="0" anchor="t">
            <a:spAutoFit/>
          </a:bodyPr>
          <a:lstStyle/>
          <a:p>
            <a:pPr algn="ctr">
              <a:lnSpc>
                <a:spcPts val="2820"/>
              </a:lnSpc>
              <a:spcBef>
                <a:spcPts val="0"/>
              </a:spcBef>
              <a:defRPr/>
            </a:pPr>
            <a:r>
              <a:rPr lang="en-US" sz="1900" i="1">
                <a:solidFill>
                  <a:srgbClr val="0097B2"/>
                </a:solidFill>
                <a:latin typeface="Glacial Indifference Italics"/>
                <a:ea typeface="Glacial Indifference Italics"/>
                <a:cs typeface="Glacial Indifference Italics"/>
              </a:rPr>
              <a:t>Préparation poursuite d’études</a:t>
            </a:r>
            <a:endParaRPr/>
          </a:p>
        </p:txBody>
      </p:sp>
      <p:sp>
        <p:nvSpPr>
          <p:cNvPr id="464766570" name="TextBox 61"/>
          <p:cNvSpPr txBox="1"/>
          <p:nvPr/>
        </p:nvSpPr>
        <p:spPr bwMode="auto">
          <a:xfrm>
            <a:off x="8590106" y="7474392"/>
            <a:ext cx="3153387" cy="361317"/>
          </a:xfrm>
          <a:prstGeom prst="rect">
            <a:avLst/>
          </a:prstGeom>
        </p:spPr>
        <p:txBody>
          <a:bodyPr lIns="0" tIns="0" rIns="0" bIns="0" rtlCol="0" anchor="t">
            <a:spAutoFit/>
          </a:bodyPr>
          <a:lstStyle/>
          <a:p>
            <a:pPr algn="ctr">
              <a:lnSpc>
                <a:spcPts val="2983"/>
              </a:lnSpc>
              <a:defRPr/>
            </a:pPr>
            <a:r>
              <a:rPr lang="en-US" sz="2150">
                <a:solidFill>
                  <a:srgbClr val="027185"/>
                </a:solidFill>
                <a:latin typeface="Glacial Indifference"/>
                <a:ea typeface="Glacial Indifference"/>
                <a:cs typeface="Glacial Indifference"/>
              </a:rPr>
              <a:t>LYCÉE - MODULES</a:t>
            </a:r>
            <a:endParaRPr/>
          </a:p>
        </p:txBody>
      </p:sp>
      <p:sp>
        <p:nvSpPr>
          <p:cNvPr id="2033810204" name="TextBox 62"/>
          <p:cNvSpPr txBox="1"/>
          <p:nvPr/>
        </p:nvSpPr>
        <p:spPr bwMode="auto">
          <a:xfrm>
            <a:off x="8976599" y="4133377"/>
            <a:ext cx="2380403" cy="350737"/>
          </a:xfrm>
          <a:prstGeom prst="rect">
            <a:avLst/>
          </a:prstGeom>
        </p:spPr>
        <p:txBody>
          <a:bodyPr lIns="0" tIns="0" rIns="0" bIns="0" rtlCol="0" anchor="t">
            <a:spAutoFit/>
          </a:bodyPr>
          <a:lstStyle/>
          <a:p>
            <a:pPr algn="ctr">
              <a:lnSpc>
                <a:spcPts val="2983"/>
              </a:lnSpc>
              <a:defRPr/>
            </a:pPr>
            <a:r>
              <a:rPr lang="en-US" sz="2150">
                <a:solidFill>
                  <a:srgbClr val="027185"/>
                </a:solidFill>
                <a:latin typeface="Glacial Indifference"/>
                <a:ea typeface="Glacial Indifference"/>
                <a:cs typeface="Glacial Indifference"/>
              </a:rPr>
              <a:t>ENTREPRISE</a:t>
            </a:r>
            <a:endParaRPr/>
          </a:p>
        </p:txBody>
      </p:sp>
      <p:sp>
        <p:nvSpPr>
          <p:cNvPr id="1283755439" name="TextBox 63"/>
          <p:cNvSpPr txBox="1"/>
          <p:nvPr/>
        </p:nvSpPr>
        <p:spPr bwMode="auto">
          <a:xfrm>
            <a:off x="3196615" y="5339974"/>
            <a:ext cx="4696286" cy="324833"/>
          </a:xfrm>
          <a:prstGeom prst="rect">
            <a:avLst/>
          </a:prstGeom>
        </p:spPr>
        <p:txBody>
          <a:bodyPr lIns="0" tIns="0" rIns="0" bIns="0" rtlCol="0" anchor="t">
            <a:spAutoFit/>
          </a:bodyPr>
          <a:lstStyle/>
          <a:p>
            <a:pPr algn="ctr">
              <a:lnSpc>
                <a:spcPts val="2675"/>
              </a:lnSpc>
              <a:spcBef>
                <a:spcPts val="0"/>
              </a:spcBef>
              <a:defRPr/>
            </a:pPr>
            <a:r>
              <a:rPr lang="en-US" sz="2250" i="1" dirty="0" err="1">
                <a:solidFill>
                  <a:srgbClr val="FFFFFF"/>
                </a:solidFill>
                <a:latin typeface="Public Sans Italics"/>
                <a:ea typeface="Public Sans Italics"/>
                <a:cs typeface="Public Sans Italics"/>
              </a:rPr>
              <a:t>Soutien</a:t>
            </a:r>
            <a:r>
              <a:rPr lang="en-US" sz="2250" i="1" dirty="0">
                <a:solidFill>
                  <a:srgbClr val="FFFFFF"/>
                </a:solidFill>
                <a:latin typeface="Public Sans Italics"/>
                <a:ea typeface="Public Sans Italics"/>
                <a:cs typeface="Public Sans Italics"/>
              </a:rPr>
              <a:t> au </a:t>
            </a:r>
            <a:r>
              <a:rPr lang="en-US" sz="2250" i="1" dirty="0" err="1">
                <a:solidFill>
                  <a:srgbClr val="FFFFFF"/>
                </a:solidFill>
                <a:latin typeface="Public Sans Italics"/>
                <a:ea typeface="Public Sans Italics"/>
                <a:cs typeface="Public Sans Italics"/>
              </a:rPr>
              <a:t>parcours</a:t>
            </a:r>
            <a:endParaRPr dirty="0"/>
          </a:p>
        </p:txBody>
      </p:sp>
      <p:sp>
        <p:nvSpPr>
          <p:cNvPr id="693272789" name="TextBox 64"/>
          <p:cNvSpPr txBox="1"/>
          <p:nvPr/>
        </p:nvSpPr>
        <p:spPr bwMode="auto">
          <a:xfrm>
            <a:off x="13206182" y="5806761"/>
            <a:ext cx="602615" cy="755271"/>
          </a:xfrm>
          <a:prstGeom prst="rect">
            <a:avLst/>
          </a:prstGeom>
        </p:spPr>
        <p:txBody>
          <a:bodyPr lIns="0" tIns="0" rIns="0" bIns="0" rtlCol="0" anchor="t">
            <a:spAutoFit/>
          </a:bodyPr>
          <a:lstStyle/>
          <a:p>
            <a:pPr algn="just">
              <a:lnSpc>
                <a:spcPts val="3060"/>
              </a:lnSpc>
              <a:spcBef>
                <a:spcPts val="0"/>
              </a:spcBef>
              <a:defRPr/>
            </a:pPr>
            <a:r>
              <a:rPr lang="en-US" sz="2050">
                <a:solidFill>
                  <a:srgbClr val="000000"/>
                </a:solidFill>
                <a:latin typeface="Montserrat"/>
                <a:ea typeface="Montserrat"/>
                <a:cs typeface="Montserrat"/>
              </a:rPr>
              <a:t>M</a:t>
            </a:r>
            <a:r>
              <a:rPr lang="en-US" sz="2050" b="1" i="1">
                <a:solidFill>
                  <a:srgbClr val="000000"/>
                </a:solidFill>
                <a:latin typeface="Montserrat Bold Italics"/>
                <a:ea typeface="Montserrat Bold Italics"/>
                <a:cs typeface="Montserrat Bold Italics"/>
              </a:rPr>
              <a:t>5</a:t>
            </a:r>
            <a:r>
              <a:rPr lang="en-US" sz="2050" i="1">
                <a:solidFill>
                  <a:srgbClr val="000000"/>
                </a:solidFill>
                <a:latin typeface="Montserrat Italics"/>
                <a:ea typeface="Montserrat Italics"/>
                <a:cs typeface="Montserrat Italics"/>
              </a:rPr>
              <a:t>.3</a:t>
            </a:r>
            <a:endParaRPr/>
          </a:p>
        </p:txBody>
      </p:sp>
      <p:sp>
        <p:nvSpPr>
          <p:cNvPr id="723723308" name="TextBox 65"/>
          <p:cNvSpPr txBox="1"/>
          <p:nvPr/>
        </p:nvSpPr>
        <p:spPr bwMode="auto">
          <a:xfrm rot="-621962">
            <a:off x="599242" y="6199860"/>
            <a:ext cx="2223857" cy="907749"/>
          </a:xfrm>
          <a:prstGeom prst="rect">
            <a:avLst/>
          </a:prstGeom>
        </p:spPr>
        <p:txBody>
          <a:bodyPr lIns="0" tIns="0" rIns="0" bIns="0" rtlCol="0" anchor="t">
            <a:spAutoFit/>
          </a:bodyPr>
          <a:lstStyle/>
          <a:p>
            <a:pPr>
              <a:lnSpc>
                <a:spcPts val="1394"/>
              </a:lnSpc>
              <a:defRPr/>
            </a:pPr>
            <a:r>
              <a:rPr lang="en-US" sz="1650">
                <a:solidFill>
                  <a:srgbClr val="239F99"/>
                </a:solidFill>
                <a:latin typeface="Open Sans"/>
                <a:ea typeface="Open Sans"/>
                <a:cs typeface="Open Sans"/>
              </a:rPr>
              <a:t>Familles de métiers</a:t>
            </a:r>
            <a:br>
              <a:rPr lang="en-US" sz="1650">
                <a:solidFill>
                  <a:srgbClr val="239F99"/>
                </a:solidFill>
                <a:latin typeface="Open Sans"/>
                <a:ea typeface="Open Sans"/>
                <a:cs typeface="Open Sans"/>
              </a:rPr>
            </a:br>
            <a:endParaRPr lang="en-US" sz="1650">
              <a:solidFill>
                <a:srgbClr val="239F99"/>
              </a:solidFill>
              <a:latin typeface="Open Sans"/>
              <a:ea typeface="Open Sans"/>
              <a:cs typeface="Open Sans"/>
            </a:endParaRPr>
          </a:p>
          <a:p>
            <a:pPr>
              <a:lnSpc>
                <a:spcPts val="1394"/>
              </a:lnSpc>
              <a:defRPr/>
            </a:pPr>
            <a:endParaRPr lang="en-US" sz="1650">
              <a:solidFill>
                <a:srgbClr val="239F99"/>
              </a:solidFill>
              <a:latin typeface="Open Sans"/>
              <a:ea typeface="Open Sans"/>
              <a:cs typeface="Open Sans"/>
            </a:endParaRPr>
          </a:p>
          <a:p>
            <a:pPr>
              <a:lnSpc>
                <a:spcPts val="1394"/>
              </a:lnSpc>
              <a:defRPr/>
            </a:pPr>
            <a:r>
              <a:rPr lang="en-US" sz="1650">
                <a:solidFill>
                  <a:srgbClr val="239F99"/>
                </a:solidFill>
                <a:latin typeface="Open Sans"/>
                <a:ea typeface="Open Sans"/>
                <a:cs typeface="Open Sans"/>
              </a:rPr>
              <a:t>Tests de postionnements</a:t>
            </a:r>
            <a:endParaRPr/>
          </a:p>
        </p:txBody>
      </p:sp>
      <p:sp>
        <p:nvSpPr>
          <p:cNvPr id="416438820" name="TextBox 66"/>
          <p:cNvSpPr txBox="1"/>
          <p:nvPr/>
        </p:nvSpPr>
        <p:spPr bwMode="auto">
          <a:xfrm>
            <a:off x="9116593" y="5819210"/>
            <a:ext cx="2031998" cy="324833"/>
          </a:xfrm>
          <a:prstGeom prst="rect">
            <a:avLst/>
          </a:prstGeom>
        </p:spPr>
        <p:txBody>
          <a:bodyPr lIns="0" tIns="0" rIns="0" bIns="0" rtlCol="0" anchor="t">
            <a:spAutoFit/>
          </a:bodyPr>
          <a:lstStyle/>
          <a:p>
            <a:pPr algn="ctr">
              <a:lnSpc>
                <a:spcPts val="2675"/>
              </a:lnSpc>
              <a:spcBef>
                <a:spcPts val="0"/>
              </a:spcBef>
              <a:defRPr/>
            </a:pPr>
            <a:r>
              <a:rPr lang="en-US" sz="2250" i="1">
                <a:solidFill>
                  <a:srgbClr val="239F99"/>
                </a:solidFill>
                <a:latin typeface="Public Sans Italics"/>
                <a:ea typeface="Public Sans Italics"/>
                <a:cs typeface="Public Sans Italics"/>
              </a:rPr>
              <a:t>Différenciation</a:t>
            </a:r>
            <a:endParaRPr/>
          </a:p>
        </p:txBody>
      </p:sp>
      <p:sp>
        <p:nvSpPr>
          <p:cNvPr id="2006088977" name="TextBox 67"/>
          <p:cNvSpPr txBox="1"/>
          <p:nvPr/>
        </p:nvSpPr>
        <p:spPr bwMode="auto">
          <a:xfrm>
            <a:off x="2460437" y="1338008"/>
            <a:ext cx="3159659" cy="1145891"/>
          </a:xfrm>
          <a:prstGeom prst="rect">
            <a:avLst/>
          </a:prstGeom>
        </p:spPr>
        <p:txBody>
          <a:bodyPr lIns="0" tIns="0" rIns="0" bIns="0" rtlCol="0" anchor="t">
            <a:spAutoFit/>
          </a:bodyPr>
          <a:lstStyle/>
          <a:p>
            <a:pPr algn="r">
              <a:lnSpc>
                <a:spcPts val="3269"/>
              </a:lnSpc>
              <a:defRPr/>
            </a:pPr>
            <a:r>
              <a:rPr lang="en-US" sz="3550">
                <a:solidFill>
                  <a:srgbClr val="000000"/>
                </a:solidFill>
                <a:latin typeface="Montserrat"/>
                <a:ea typeface="Montserrat"/>
                <a:cs typeface="Montserrat"/>
              </a:rPr>
              <a:t> MESURE </a:t>
            </a:r>
            <a:r>
              <a:rPr lang="en-US" sz="3550" b="1">
                <a:solidFill>
                  <a:srgbClr val="000000"/>
                </a:solidFill>
                <a:latin typeface="Montserrat Bold"/>
                <a:ea typeface="Montserrat Bold"/>
                <a:cs typeface="Montserrat Bold"/>
              </a:rPr>
              <a:t>4</a:t>
            </a:r>
            <a:endParaRPr/>
          </a:p>
          <a:p>
            <a:pPr algn="r">
              <a:lnSpc>
                <a:spcPts val="2459"/>
              </a:lnSpc>
              <a:defRPr/>
            </a:pPr>
            <a:r>
              <a:rPr lang="en-US" sz="2650">
                <a:solidFill>
                  <a:srgbClr val="000000"/>
                </a:solidFill>
                <a:latin typeface="Montserrat"/>
                <a:ea typeface="Montserrat"/>
                <a:cs typeface="Montserrat"/>
              </a:rPr>
              <a:t>RS 25-26 </a:t>
            </a:r>
            <a:endParaRPr/>
          </a:p>
          <a:p>
            <a:pPr algn="r">
              <a:lnSpc>
                <a:spcPts val="3269"/>
              </a:lnSpc>
              <a:defRPr/>
            </a:pPr>
            <a:endParaRPr lang="en-US" sz="2650">
              <a:solidFill>
                <a:srgbClr val="000000"/>
              </a:solidFill>
              <a:latin typeface="Montserrat"/>
              <a:ea typeface="Montserrat"/>
              <a:cs typeface="Montserrat"/>
            </a:endParaRPr>
          </a:p>
        </p:txBody>
      </p:sp>
      <p:sp>
        <p:nvSpPr>
          <p:cNvPr id="1831884701" name="TextBox 68"/>
          <p:cNvSpPr txBox="1"/>
          <p:nvPr/>
        </p:nvSpPr>
        <p:spPr bwMode="auto">
          <a:xfrm>
            <a:off x="5956168" y="1246568"/>
            <a:ext cx="4928585" cy="692497"/>
          </a:xfrm>
          <a:prstGeom prst="rect">
            <a:avLst/>
          </a:prstGeom>
        </p:spPr>
        <p:txBody>
          <a:bodyPr lIns="0" tIns="0" rIns="0" bIns="0" rtlCol="0" anchor="t">
            <a:spAutoFit/>
          </a:bodyPr>
          <a:lstStyle/>
          <a:p>
            <a:pPr>
              <a:lnSpc>
                <a:spcPts val="2653"/>
              </a:lnSpc>
              <a:spcBef>
                <a:spcPts val="0"/>
              </a:spcBef>
              <a:defRPr/>
            </a:pPr>
            <a:r>
              <a:rPr lang="en-US" sz="2600" b="1" dirty="0">
                <a:solidFill>
                  <a:srgbClr val="000000"/>
                </a:solidFill>
                <a:latin typeface="Montserrat Bold"/>
                <a:ea typeface="Montserrat Bold"/>
                <a:cs typeface="Montserrat Bold"/>
              </a:rPr>
              <a:t>LE PARCOURS PERSONNALISÉ DE L’ÉLÈVE</a:t>
            </a:r>
            <a:endParaRPr dirty="0"/>
          </a:p>
        </p:txBody>
      </p:sp>
      <p:sp>
        <p:nvSpPr>
          <p:cNvPr id="882918231" name="TextBox 69"/>
          <p:cNvSpPr txBox="1"/>
          <p:nvPr/>
        </p:nvSpPr>
        <p:spPr bwMode="auto">
          <a:xfrm>
            <a:off x="2155636" y="2903155"/>
            <a:ext cx="429948" cy="192360"/>
          </a:xfrm>
          <a:prstGeom prst="rect">
            <a:avLst/>
          </a:prstGeom>
        </p:spPr>
        <p:txBody>
          <a:bodyPr wrap="square" lIns="0" tIns="0" rIns="0" bIns="0" rtlCol="0" anchor="t">
            <a:spAutoFit/>
          </a:bodyPr>
          <a:lstStyle/>
          <a:p>
            <a:pPr algn="ctr">
              <a:lnSpc>
                <a:spcPts val="1535"/>
              </a:lnSpc>
              <a:spcBef>
                <a:spcPts val="0"/>
              </a:spcBef>
              <a:defRPr/>
            </a:pPr>
            <a:r>
              <a:rPr lang="en-US" sz="1300" i="1">
                <a:solidFill>
                  <a:srgbClr val="000000"/>
                </a:solidFill>
                <a:latin typeface="Montserrat Italics"/>
                <a:ea typeface="Montserrat Italics"/>
                <a:cs typeface="Montserrat Italics"/>
              </a:rPr>
              <a:t>30 h</a:t>
            </a:r>
            <a:endParaRPr/>
          </a:p>
        </p:txBody>
      </p:sp>
      <p:sp>
        <p:nvSpPr>
          <p:cNvPr id="552348698" name="TextBox 70"/>
          <p:cNvSpPr txBox="1"/>
          <p:nvPr/>
        </p:nvSpPr>
        <p:spPr bwMode="auto">
          <a:xfrm>
            <a:off x="5378827" y="2905066"/>
            <a:ext cx="407316" cy="192360"/>
          </a:xfrm>
          <a:prstGeom prst="rect">
            <a:avLst/>
          </a:prstGeom>
        </p:spPr>
        <p:txBody>
          <a:bodyPr wrap="square" lIns="0" tIns="0" rIns="0" bIns="0" rtlCol="0" anchor="t">
            <a:spAutoFit/>
          </a:bodyPr>
          <a:lstStyle/>
          <a:p>
            <a:pPr algn="ctr">
              <a:lnSpc>
                <a:spcPts val="1535"/>
              </a:lnSpc>
              <a:spcBef>
                <a:spcPts val="0"/>
              </a:spcBef>
              <a:defRPr/>
            </a:pPr>
            <a:r>
              <a:rPr lang="en-US" sz="1300" i="1">
                <a:solidFill>
                  <a:srgbClr val="000000"/>
                </a:solidFill>
                <a:latin typeface="Montserrat Italics"/>
                <a:ea typeface="Montserrat Italics"/>
                <a:cs typeface="Montserrat Italics"/>
              </a:rPr>
              <a:t>28 h</a:t>
            </a:r>
            <a:endParaRPr/>
          </a:p>
        </p:txBody>
      </p:sp>
      <p:sp>
        <p:nvSpPr>
          <p:cNvPr id="615269826" name="TextBox 71"/>
          <p:cNvSpPr txBox="1"/>
          <p:nvPr/>
        </p:nvSpPr>
        <p:spPr bwMode="auto">
          <a:xfrm>
            <a:off x="10541345" y="2905066"/>
            <a:ext cx="431455" cy="192360"/>
          </a:xfrm>
          <a:prstGeom prst="rect">
            <a:avLst/>
          </a:prstGeom>
        </p:spPr>
        <p:txBody>
          <a:bodyPr wrap="square" lIns="0" tIns="0" rIns="0" bIns="0" rtlCol="0" anchor="t">
            <a:spAutoFit/>
          </a:bodyPr>
          <a:lstStyle/>
          <a:p>
            <a:pPr algn="ctr">
              <a:lnSpc>
                <a:spcPts val="1535"/>
              </a:lnSpc>
              <a:spcBef>
                <a:spcPts val="0"/>
              </a:spcBef>
              <a:defRPr/>
            </a:pPr>
            <a:r>
              <a:rPr lang="en-US" sz="1300" i="1">
                <a:solidFill>
                  <a:srgbClr val="000000"/>
                </a:solidFill>
                <a:latin typeface="Montserrat Italics"/>
                <a:ea typeface="Montserrat Italics"/>
                <a:cs typeface="Montserrat Italics"/>
              </a:rPr>
              <a:t>36 h</a:t>
            </a:r>
            <a:endParaRPr/>
          </a:p>
        </p:txBody>
      </p:sp>
      <p:sp>
        <p:nvSpPr>
          <p:cNvPr id="1073820881" name="TextBox 72"/>
          <p:cNvSpPr txBox="1"/>
          <p:nvPr/>
        </p:nvSpPr>
        <p:spPr bwMode="auto">
          <a:xfrm>
            <a:off x="13206182" y="2699763"/>
            <a:ext cx="645245" cy="427168"/>
          </a:xfrm>
          <a:prstGeom prst="rect">
            <a:avLst/>
          </a:prstGeom>
        </p:spPr>
        <p:txBody>
          <a:bodyPr wrap="square" lIns="0" tIns="0" rIns="0" bIns="0" rtlCol="0" anchor="t">
            <a:spAutoFit/>
          </a:bodyPr>
          <a:lstStyle/>
          <a:p>
            <a:pPr algn="just">
              <a:lnSpc>
                <a:spcPts val="3660"/>
              </a:lnSpc>
              <a:spcBef>
                <a:spcPts val="0"/>
              </a:spcBef>
              <a:defRPr/>
            </a:pPr>
            <a:r>
              <a:rPr lang="en-US" sz="2450" b="1">
                <a:solidFill>
                  <a:srgbClr val="000000"/>
                </a:solidFill>
                <a:latin typeface="Glacial Indifference Bold"/>
                <a:ea typeface="Glacial Indifference Bold"/>
                <a:cs typeface="Glacial Indifference Bold"/>
              </a:rPr>
              <a:t>BTS</a:t>
            </a:r>
            <a:endParaRPr/>
          </a:p>
        </p:txBody>
      </p:sp>
      <p:sp>
        <p:nvSpPr>
          <p:cNvPr id="946525221" name="TextBox 73"/>
          <p:cNvSpPr txBox="1"/>
          <p:nvPr/>
        </p:nvSpPr>
        <p:spPr bwMode="auto">
          <a:xfrm rot="-621962">
            <a:off x="2335438" y="4520496"/>
            <a:ext cx="1697178" cy="231730"/>
          </a:xfrm>
          <a:prstGeom prst="rect">
            <a:avLst/>
          </a:prstGeom>
        </p:spPr>
        <p:txBody>
          <a:bodyPr lIns="0" tIns="0" rIns="0" bIns="0" rtlCol="0" anchor="t">
            <a:spAutoFit/>
          </a:bodyPr>
          <a:lstStyle/>
          <a:p>
            <a:pPr algn="ctr">
              <a:lnSpc>
                <a:spcPts val="1730"/>
              </a:lnSpc>
              <a:defRPr/>
            </a:pPr>
            <a:r>
              <a:rPr lang="en-US" sz="2050">
                <a:solidFill>
                  <a:srgbClr val="050492"/>
                </a:solidFill>
                <a:latin typeface="Open Sans"/>
                <a:ea typeface="Open Sans"/>
                <a:cs typeface="Open Sans"/>
              </a:rPr>
              <a:t>Modules</a:t>
            </a:r>
            <a:endParaRPr/>
          </a:p>
        </p:txBody>
      </p:sp>
      <p:sp>
        <p:nvSpPr>
          <p:cNvPr id="201159735" name="TextBox 74"/>
          <p:cNvSpPr txBox="1"/>
          <p:nvPr/>
        </p:nvSpPr>
        <p:spPr bwMode="auto">
          <a:xfrm rot="-621962">
            <a:off x="3834333" y="4546820"/>
            <a:ext cx="2214201" cy="449738"/>
          </a:xfrm>
          <a:prstGeom prst="rect">
            <a:avLst/>
          </a:prstGeom>
        </p:spPr>
        <p:txBody>
          <a:bodyPr lIns="0" tIns="0" rIns="0" bIns="0" rtlCol="0" anchor="t">
            <a:spAutoFit/>
          </a:bodyPr>
          <a:lstStyle/>
          <a:p>
            <a:pPr algn="ctr">
              <a:lnSpc>
                <a:spcPts val="1730"/>
              </a:lnSpc>
              <a:defRPr/>
            </a:pPr>
            <a:r>
              <a:rPr lang="en-US" sz="2050">
                <a:solidFill>
                  <a:srgbClr val="050492"/>
                </a:solidFill>
                <a:latin typeface="Open Sans"/>
                <a:ea typeface="Open Sans"/>
                <a:cs typeface="Open Sans"/>
              </a:rPr>
              <a:t>Groupes à effectif variable</a:t>
            </a:r>
            <a:endParaRPr/>
          </a:p>
        </p:txBody>
      </p:sp>
      <p:sp>
        <p:nvSpPr>
          <p:cNvPr id="1484621845" name="TextBox 75"/>
          <p:cNvSpPr txBox="1"/>
          <p:nvPr/>
        </p:nvSpPr>
        <p:spPr bwMode="auto">
          <a:xfrm>
            <a:off x="5956168" y="1917565"/>
            <a:ext cx="4928585" cy="230832"/>
          </a:xfrm>
          <a:prstGeom prst="rect">
            <a:avLst/>
          </a:prstGeom>
        </p:spPr>
        <p:txBody>
          <a:bodyPr lIns="0" tIns="0" rIns="0" bIns="0" rtlCol="0" anchor="t">
            <a:spAutoFit/>
          </a:bodyPr>
          <a:lstStyle/>
          <a:p>
            <a:pPr>
              <a:lnSpc>
                <a:spcPts val="1829"/>
              </a:lnSpc>
              <a:spcBef>
                <a:spcPts val="0"/>
              </a:spcBef>
              <a:defRPr/>
            </a:pPr>
            <a:r>
              <a:rPr lang="en-US" sz="1800">
                <a:solidFill>
                  <a:srgbClr val="000000"/>
                </a:solidFill>
                <a:latin typeface="Montserrat"/>
                <a:ea typeface="Montserrat"/>
                <a:cs typeface="Montserrat"/>
              </a:rPr>
              <a:t>94h dans l’EDT</a:t>
            </a:r>
            <a:endParaRPr/>
          </a:p>
        </p:txBody>
      </p:sp>
      <p:sp>
        <p:nvSpPr>
          <p:cNvPr id="454679564" name="TextBox 76"/>
          <p:cNvSpPr txBox="1"/>
          <p:nvPr/>
        </p:nvSpPr>
        <p:spPr bwMode="auto">
          <a:xfrm>
            <a:off x="9153273" y="2745483"/>
            <a:ext cx="599186" cy="361766"/>
          </a:xfrm>
          <a:prstGeom prst="rect">
            <a:avLst/>
          </a:prstGeom>
        </p:spPr>
        <p:txBody>
          <a:bodyPr lIns="0" tIns="0" rIns="0" bIns="0" rtlCol="0" anchor="t">
            <a:spAutoFit/>
          </a:bodyPr>
          <a:lstStyle/>
          <a:p>
            <a:pPr algn="just">
              <a:lnSpc>
                <a:spcPts val="3060"/>
              </a:lnSpc>
              <a:spcBef>
                <a:spcPts val="0"/>
              </a:spcBef>
              <a:defRPr/>
            </a:pPr>
            <a:r>
              <a:rPr lang="en-US" sz="2050">
                <a:solidFill>
                  <a:srgbClr val="000000"/>
                </a:solidFill>
                <a:latin typeface="Montserrat"/>
                <a:ea typeface="Montserrat"/>
                <a:cs typeface="Montserrat"/>
              </a:rPr>
              <a:t>M</a:t>
            </a:r>
            <a:r>
              <a:rPr lang="en-US" sz="2050" b="1" i="1">
                <a:solidFill>
                  <a:srgbClr val="000000"/>
                </a:solidFill>
                <a:latin typeface="Montserrat Bold Italics"/>
                <a:ea typeface="Montserrat Bold Italics"/>
                <a:cs typeface="Montserrat Bold Italics"/>
              </a:rPr>
              <a:t>4 -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97920328" name="Freeform 3"/>
          <p:cNvSpPr/>
          <p:nvPr/>
        </p:nvSpPr>
        <p:spPr bwMode="auto">
          <a:xfrm>
            <a:off x="1587358" y="1341143"/>
            <a:ext cx="1424622" cy="1424622"/>
          </a:xfrm>
          <a:custGeom>
            <a:avLst/>
            <a:gdLst/>
            <a:ahLst/>
            <a:cxnLst/>
            <a:rect l="l" t="t" r="r" b="b"/>
            <a:pathLst>
              <a:path w="1780778" h="1780778" extrusionOk="0">
                <a:moveTo>
                  <a:pt x="0" y="0"/>
                </a:moveTo>
                <a:lnTo>
                  <a:pt x="1780778" y="0"/>
                </a:lnTo>
                <a:lnTo>
                  <a:pt x="1780778" y="1780778"/>
                </a:lnTo>
                <a:lnTo>
                  <a:pt x="0" y="1780778"/>
                </a:lnTo>
                <a:lnTo>
                  <a:pt x="0" y="0"/>
                </a:lnTo>
                <a:close/>
              </a:path>
            </a:pathLst>
          </a:custGeom>
          <a:blipFill>
            <a:blip r:embed="rId3"/>
            <a:stretch/>
          </a:blipFill>
        </p:spPr>
        <p:txBody>
          <a:bodyPr/>
          <a:lstStyle/>
          <a:p>
            <a:pPr>
              <a:defRPr/>
            </a:pPr>
            <a:endParaRPr lang="fr-FR"/>
          </a:p>
        </p:txBody>
      </p:sp>
      <p:sp>
        <p:nvSpPr>
          <p:cNvPr id="1498857833" name="AutoShape 4"/>
          <p:cNvSpPr/>
          <p:nvPr/>
        </p:nvSpPr>
        <p:spPr bwMode="auto">
          <a:xfrm flipV="1">
            <a:off x="6311341" y="1413903"/>
            <a:ext cx="0" cy="816860"/>
          </a:xfrm>
          <a:prstGeom prst="line">
            <a:avLst/>
          </a:prstGeom>
          <a:ln w="38100" cap="flat">
            <a:solidFill>
              <a:srgbClr val="DF2B73"/>
            </a:solidFill>
            <a:prstDash val="solid"/>
            <a:headEnd type="none" w="sm" len="sm"/>
            <a:tailEnd type="none" w="sm" len="sm"/>
          </a:ln>
        </p:spPr>
        <p:txBody>
          <a:bodyPr/>
          <a:lstStyle/>
          <a:p>
            <a:pPr>
              <a:defRPr/>
            </a:pPr>
            <a:endParaRPr lang="fr-FR"/>
          </a:p>
        </p:txBody>
      </p:sp>
      <p:sp>
        <p:nvSpPr>
          <p:cNvPr id="574728856" name="Freeform 5">
            <a:hlinkClick r:id="rId4" tooltip="https://prezi.com/view/FdookHU1G9KOjTCMxPY8/?referral_token=__uIXZlnB3FN"/>
          </p:cNvPr>
          <p:cNvSpPr/>
          <p:nvPr/>
        </p:nvSpPr>
        <p:spPr bwMode="auto">
          <a:xfrm>
            <a:off x="3101063" y="2467327"/>
            <a:ext cx="9776766" cy="5438326"/>
          </a:xfrm>
          <a:custGeom>
            <a:avLst/>
            <a:gdLst/>
            <a:ahLst/>
            <a:cxnLst/>
            <a:rect l="l" t="t" r="r" b="b"/>
            <a:pathLst>
              <a:path w="12220957" h="6797907" extrusionOk="0">
                <a:moveTo>
                  <a:pt x="0" y="0"/>
                </a:moveTo>
                <a:lnTo>
                  <a:pt x="12220957" y="0"/>
                </a:lnTo>
                <a:lnTo>
                  <a:pt x="12220957" y="6797907"/>
                </a:lnTo>
                <a:lnTo>
                  <a:pt x="0" y="6797907"/>
                </a:lnTo>
                <a:lnTo>
                  <a:pt x="0" y="0"/>
                </a:lnTo>
                <a:close/>
              </a:path>
            </a:pathLst>
          </a:custGeom>
          <a:blipFill>
            <a:blip r:embed="rId5"/>
            <a:stretch/>
          </a:blipFill>
        </p:spPr>
        <p:txBody>
          <a:bodyPr/>
          <a:lstStyle/>
          <a:p>
            <a:pPr>
              <a:defRPr/>
            </a:pPr>
            <a:endParaRPr lang="fr-FR"/>
          </a:p>
        </p:txBody>
      </p:sp>
      <p:sp>
        <p:nvSpPr>
          <p:cNvPr id="885239657" name="TextBox 6"/>
          <p:cNvSpPr txBox="1"/>
          <p:nvPr/>
        </p:nvSpPr>
        <p:spPr bwMode="auto">
          <a:xfrm>
            <a:off x="6448502" y="1514038"/>
            <a:ext cx="4827534" cy="346249"/>
          </a:xfrm>
          <a:prstGeom prst="rect">
            <a:avLst/>
          </a:prstGeom>
        </p:spPr>
        <p:txBody>
          <a:bodyPr lIns="0" tIns="0" rIns="0" bIns="0" rtlCol="0" anchor="t">
            <a:spAutoFit/>
          </a:bodyPr>
          <a:lstStyle/>
          <a:p>
            <a:pPr>
              <a:lnSpc>
                <a:spcPts val="2653"/>
              </a:lnSpc>
              <a:spcBef>
                <a:spcPts val="0"/>
              </a:spcBef>
              <a:defRPr/>
            </a:pPr>
            <a:r>
              <a:rPr lang="en-US" sz="2600">
                <a:solidFill>
                  <a:srgbClr val="000000"/>
                </a:solidFill>
                <a:latin typeface="Montserrat"/>
                <a:ea typeface="Montserrat"/>
                <a:cs typeface="Montserrat"/>
              </a:rPr>
              <a:t>Une FIL type </a:t>
            </a:r>
            <a:endParaRPr/>
          </a:p>
        </p:txBody>
      </p:sp>
      <p:sp>
        <p:nvSpPr>
          <p:cNvPr id="82627242" name="TextBox 7"/>
          <p:cNvSpPr txBox="1"/>
          <p:nvPr/>
        </p:nvSpPr>
        <p:spPr bwMode="auto">
          <a:xfrm>
            <a:off x="3011980" y="1482789"/>
            <a:ext cx="3159659" cy="1276375"/>
          </a:xfrm>
          <a:prstGeom prst="rect">
            <a:avLst/>
          </a:prstGeom>
        </p:spPr>
        <p:txBody>
          <a:bodyPr lIns="0" tIns="0" rIns="0" bIns="0" rtlCol="0" anchor="t">
            <a:spAutoFit/>
          </a:bodyPr>
          <a:lstStyle/>
          <a:p>
            <a:pPr algn="r">
              <a:lnSpc>
                <a:spcPts val="3269"/>
              </a:lnSpc>
              <a:defRPr/>
            </a:pPr>
            <a:r>
              <a:rPr lang="en-US" sz="3550" b="1">
                <a:solidFill>
                  <a:srgbClr val="000000"/>
                </a:solidFill>
                <a:latin typeface="Montserrat Bold"/>
                <a:ea typeface="Montserrat Bold"/>
                <a:cs typeface="Montserrat Bold"/>
              </a:rPr>
              <a:t>EXPERIENCE MESURE 4 </a:t>
            </a:r>
            <a:endParaRPr/>
          </a:p>
          <a:p>
            <a:pPr algn="r">
              <a:lnSpc>
                <a:spcPts val="3269"/>
              </a:lnSpc>
              <a:defRPr/>
            </a:pPr>
            <a:endParaRPr lang="en-US" sz="3550" b="1">
              <a:solidFill>
                <a:srgbClr val="000000"/>
              </a:solidFill>
              <a:latin typeface="Montserrat Bold"/>
              <a:ea typeface="Montserrat Bold"/>
              <a:cs typeface="Montserrat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48230259" name="Freeform 3"/>
          <p:cNvSpPr/>
          <p:nvPr/>
        </p:nvSpPr>
        <p:spPr bwMode="auto">
          <a:xfrm>
            <a:off x="1413307" y="1384686"/>
            <a:ext cx="1424622" cy="1424622"/>
          </a:xfrm>
          <a:custGeom>
            <a:avLst/>
            <a:gdLst/>
            <a:ahLst/>
            <a:cxnLst/>
            <a:rect l="l" t="t" r="r" b="b"/>
            <a:pathLst>
              <a:path w="1780778" h="1780778" extrusionOk="0">
                <a:moveTo>
                  <a:pt x="0" y="0"/>
                </a:moveTo>
                <a:lnTo>
                  <a:pt x="1780778" y="0"/>
                </a:lnTo>
                <a:lnTo>
                  <a:pt x="1780778" y="1780778"/>
                </a:lnTo>
                <a:lnTo>
                  <a:pt x="0" y="1780778"/>
                </a:lnTo>
                <a:lnTo>
                  <a:pt x="0" y="0"/>
                </a:lnTo>
                <a:close/>
              </a:path>
            </a:pathLst>
          </a:custGeom>
          <a:blipFill>
            <a:blip r:embed="rId3"/>
            <a:stretch/>
          </a:blipFill>
        </p:spPr>
        <p:txBody>
          <a:bodyPr/>
          <a:lstStyle/>
          <a:p>
            <a:pPr>
              <a:defRPr/>
            </a:pPr>
            <a:endParaRPr lang="fr-FR"/>
          </a:p>
        </p:txBody>
      </p:sp>
      <p:sp>
        <p:nvSpPr>
          <p:cNvPr id="2143275294" name="Freeform 4">
            <a:hlinkClick r:id="rId4" tooltip="https://digipad.app/p/982644/01a4ee85b767"/>
          </p:cNvPr>
          <p:cNvSpPr/>
          <p:nvPr/>
        </p:nvSpPr>
        <p:spPr bwMode="auto">
          <a:xfrm>
            <a:off x="2656091" y="2564846"/>
            <a:ext cx="9536829" cy="5352544"/>
          </a:xfrm>
          <a:custGeom>
            <a:avLst/>
            <a:gdLst/>
            <a:ahLst/>
            <a:cxnLst/>
            <a:rect l="l" t="t" r="r" b="b"/>
            <a:pathLst>
              <a:path w="11921036" h="6690681" extrusionOk="0">
                <a:moveTo>
                  <a:pt x="0" y="0"/>
                </a:moveTo>
                <a:lnTo>
                  <a:pt x="11921036" y="0"/>
                </a:lnTo>
                <a:lnTo>
                  <a:pt x="11921036" y="6690681"/>
                </a:lnTo>
                <a:lnTo>
                  <a:pt x="0" y="6690681"/>
                </a:lnTo>
                <a:lnTo>
                  <a:pt x="0" y="0"/>
                </a:lnTo>
                <a:close/>
              </a:path>
            </a:pathLst>
          </a:custGeom>
          <a:blipFill>
            <a:blip r:embed="rId5"/>
            <a:stretch/>
          </a:blipFill>
        </p:spPr>
        <p:txBody>
          <a:bodyPr/>
          <a:lstStyle/>
          <a:p>
            <a:pPr>
              <a:defRPr/>
            </a:pPr>
            <a:endParaRPr lang="fr-FR"/>
          </a:p>
        </p:txBody>
      </p:sp>
      <p:sp>
        <p:nvSpPr>
          <p:cNvPr id="725625879" name="Freeform 5"/>
          <p:cNvSpPr/>
          <p:nvPr/>
        </p:nvSpPr>
        <p:spPr bwMode="auto">
          <a:xfrm>
            <a:off x="12336949" y="5828444"/>
            <a:ext cx="1098755" cy="733419"/>
          </a:xfrm>
          <a:custGeom>
            <a:avLst/>
            <a:gdLst/>
            <a:ahLst/>
            <a:cxnLst/>
            <a:rect l="l" t="t" r="r" b="b"/>
            <a:pathLst>
              <a:path w="1373444" h="916774" extrusionOk="0">
                <a:moveTo>
                  <a:pt x="0" y="0"/>
                </a:moveTo>
                <a:lnTo>
                  <a:pt x="1373444" y="0"/>
                </a:lnTo>
                <a:lnTo>
                  <a:pt x="1373444" y="916774"/>
                </a:lnTo>
                <a:lnTo>
                  <a:pt x="0" y="916774"/>
                </a:lnTo>
                <a:lnTo>
                  <a:pt x="0" y="0"/>
                </a:lnTo>
                <a:close/>
              </a:path>
            </a:pathLst>
          </a:custGeom>
          <a:blipFill>
            <a:blip r:embed="rId6"/>
            <a:stretch/>
          </a:blipFill>
        </p:spPr>
        <p:txBody>
          <a:bodyPr/>
          <a:lstStyle/>
          <a:p>
            <a:pPr>
              <a:defRPr/>
            </a:pPr>
            <a:endParaRPr lang="fr-FR"/>
          </a:p>
        </p:txBody>
      </p:sp>
      <p:sp>
        <p:nvSpPr>
          <p:cNvPr id="481829694" name="TextBox 6"/>
          <p:cNvSpPr txBox="1"/>
          <p:nvPr/>
        </p:nvSpPr>
        <p:spPr bwMode="auto">
          <a:xfrm>
            <a:off x="6274451" y="1557581"/>
            <a:ext cx="4827534" cy="346249"/>
          </a:xfrm>
          <a:prstGeom prst="rect">
            <a:avLst/>
          </a:prstGeom>
        </p:spPr>
        <p:txBody>
          <a:bodyPr lIns="0" tIns="0" rIns="0" bIns="0" rtlCol="0" anchor="t">
            <a:spAutoFit/>
          </a:bodyPr>
          <a:lstStyle/>
          <a:p>
            <a:pPr>
              <a:lnSpc>
                <a:spcPts val="2653"/>
              </a:lnSpc>
              <a:spcBef>
                <a:spcPts val="0"/>
              </a:spcBef>
              <a:defRPr/>
            </a:pPr>
            <a:r>
              <a:rPr lang="en-US" sz="2600">
                <a:solidFill>
                  <a:srgbClr val="000000"/>
                </a:solidFill>
                <a:latin typeface="Montserrat"/>
                <a:ea typeface="Montserrat"/>
                <a:cs typeface="Montserrat"/>
              </a:rPr>
              <a:t>Une FIL type </a:t>
            </a:r>
            <a:endParaRPr/>
          </a:p>
        </p:txBody>
      </p:sp>
      <p:sp>
        <p:nvSpPr>
          <p:cNvPr id="1673120616" name="TextBox 7"/>
          <p:cNvSpPr txBox="1"/>
          <p:nvPr/>
        </p:nvSpPr>
        <p:spPr bwMode="auto">
          <a:xfrm>
            <a:off x="2837929" y="1526333"/>
            <a:ext cx="3159659" cy="1276375"/>
          </a:xfrm>
          <a:prstGeom prst="rect">
            <a:avLst/>
          </a:prstGeom>
        </p:spPr>
        <p:txBody>
          <a:bodyPr lIns="0" tIns="0" rIns="0" bIns="0" rtlCol="0" anchor="t">
            <a:spAutoFit/>
          </a:bodyPr>
          <a:lstStyle/>
          <a:p>
            <a:pPr algn="r">
              <a:lnSpc>
                <a:spcPts val="3269"/>
              </a:lnSpc>
              <a:defRPr/>
            </a:pPr>
            <a:r>
              <a:rPr lang="en-US" sz="3550" b="1">
                <a:solidFill>
                  <a:srgbClr val="000000"/>
                </a:solidFill>
                <a:latin typeface="Montserrat Bold"/>
                <a:ea typeface="Montserrat Bold"/>
                <a:cs typeface="Montserrat Bold"/>
              </a:rPr>
              <a:t>EXPERIENCE MESURE 4 </a:t>
            </a:r>
            <a:endParaRPr/>
          </a:p>
          <a:p>
            <a:pPr algn="r">
              <a:lnSpc>
                <a:spcPts val="3269"/>
              </a:lnSpc>
              <a:defRPr/>
            </a:pPr>
            <a:endParaRPr lang="en-US" sz="3550" b="1">
              <a:solidFill>
                <a:srgbClr val="000000"/>
              </a:solidFill>
              <a:latin typeface="Montserrat Bold"/>
              <a:ea typeface="Montserrat Bold"/>
              <a:cs typeface="Montserrat Bold"/>
            </a:endParaRPr>
          </a:p>
        </p:txBody>
      </p:sp>
      <p:sp>
        <p:nvSpPr>
          <p:cNvPr id="1726985326" name="TextBox 8"/>
          <p:cNvSpPr txBox="1"/>
          <p:nvPr/>
        </p:nvSpPr>
        <p:spPr bwMode="auto">
          <a:xfrm>
            <a:off x="12260597" y="6470423"/>
            <a:ext cx="1413234" cy="385362"/>
          </a:xfrm>
          <a:prstGeom prst="rect">
            <a:avLst/>
          </a:prstGeom>
        </p:spPr>
        <p:txBody>
          <a:bodyPr lIns="0" tIns="0" rIns="0" bIns="0" rtlCol="0" anchor="t">
            <a:spAutoFit/>
          </a:bodyPr>
          <a:lstStyle/>
          <a:p>
            <a:pPr algn="ctr">
              <a:lnSpc>
                <a:spcPts val="3258"/>
              </a:lnSpc>
              <a:defRPr/>
            </a:pPr>
            <a:r>
              <a:rPr lang="en-US" sz="2350" b="1">
                <a:solidFill>
                  <a:srgbClr val="000000"/>
                </a:solidFill>
                <a:latin typeface="Arial MT Pro Bold"/>
                <a:ea typeface="Arial MT Pro Bold"/>
                <a:cs typeface="Arial MT Pro Bold"/>
              </a:rPr>
              <a:t>173 vues  </a:t>
            </a:r>
            <a:endParaRPr/>
          </a:p>
        </p:txBody>
      </p:sp>
      <p:sp>
        <p:nvSpPr>
          <p:cNvPr id="903997113" name="AutoShape 9"/>
          <p:cNvSpPr/>
          <p:nvPr/>
        </p:nvSpPr>
        <p:spPr bwMode="auto">
          <a:xfrm flipV="1">
            <a:off x="6137290" y="1457446"/>
            <a:ext cx="0" cy="816860"/>
          </a:xfrm>
          <a:prstGeom prst="line">
            <a:avLst/>
          </a:prstGeom>
          <a:ln w="38100" cap="flat">
            <a:solidFill>
              <a:srgbClr val="DF2B73"/>
            </a:solidFill>
            <a:prstDash val="solid"/>
            <a:headEnd type="none" w="sm" len="sm"/>
            <a:tailEnd type="none" w="sm" len="sm"/>
          </a:ln>
        </p:spPr>
        <p:txBody>
          <a:bodyPr/>
          <a:lstStyle/>
          <a:p>
            <a:pPr>
              <a:defRPr/>
            </a:pPr>
            <a:endParaRPr lang="fr-F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61559317" name="Freeform 2"/>
          <p:cNvSpPr/>
          <p:nvPr/>
        </p:nvSpPr>
        <p:spPr bwMode="auto">
          <a:xfrm>
            <a:off x="6033394" y="801929"/>
            <a:ext cx="2909022" cy="2896283"/>
          </a:xfrm>
          <a:custGeom>
            <a:avLst/>
            <a:gdLst/>
            <a:ahLst/>
            <a:cxnLst/>
            <a:rect l="l" t="t" r="r" b="b"/>
            <a:pathLst>
              <a:path w="3636278" h="3620354" extrusionOk="0">
                <a:moveTo>
                  <a:pt x="0" y="0"/>
                </a:moveTo>
                <a:lnTo>
                  <a:pt x="3636278" y="0"/>
                </a:lnTo>
                <a:lnTo>
                  <a:pt x="3636278" y="3620354"/>
                </a:lnTo>
                <a:lnTo>
                  <a:pt x="0" y="3620354"/>
                </a:lnTo>
                <a:lnTo>
                  <a:pt x="0" y="0"/>
                </a:lnTo>
                <a:close/>
              </a:path>
            </a:pathLst>
          </a:custGeom>
          <a:blipFill>
            <a:blip r:embed="rId3"/>
            <a:srcRect b="436"/>
            <a:stretch/>
          </a:blipFill>
        </p:spPr>
        <p:txBody>
          <a:bodyPr/>
          <a:lstStyle/>
          <a:p>
            <a:pPr>
              <a:defRPr/>
            </a:pPr>
            <a:endParaRPr lang="fr-FR"/>
          </a:p>
        </p:txBody>
      </p:sp>
      <p:sp>
        <p:nvSpPr>
          <p:cNvPr id="1249328620" name="AutoShape 3"/>
          <p:cNvSpPr/>
          <p:nvPr/>
        </p:nvSpPr>
        <p:spPr bwMode="auto">
          <a:xfrm>
            <a:off x="3646410" y="4117064"/>
            <a:ext cx="7873490" cy="0"/>
          </a:xfrm>
          <a:prstGeom prst="line">
            <a:avLst/>
          </a:prstGeom>
          <a:ln w="38100" cap="flat">
            <a:solidFill>
              <a:srgbClr val="000000"/>
            </a:solidFill>
            <a:prstDash val="solid"/>
            <a:headEnd type="none" w="sm" len="sm"/>
            <a:tailEnd type="none" w="sm" len="sm"/>
          </a:ln>
        </p:spPr>
        <p:txBody>
          <a:bodyPr/>
          <a:lstStyle/>
          <a:p>
            <a:pPr>
              <a:defRPr/>
            </a:pPr>
            <a:endParaRPr lang="fr-FR"/>
          </a:p>
        </p:txBody>
      </p:sp>
      <p:sp>
        <p:nvSpPr>
          <p:cNvPr id="579374816" name="Freeform 4"/>
          <p:cNvSpPr/>
          <p:nvPr/>
        </p:nvSpPr>
        <p:spPr bwMode="auto">
          <a:xfrm>
            <a:off x="59541" y="89690"/>
            <a:ext cx="3126786" cy="2100558"/>
          </a:xfrm>
          <a:custGeom>
            <a:avLst/>
            <a:gdLst/>
            <a:ahLst/>
            <a:cxnLst/>
            <a:rect l="l" t="t" r="r" b="b"/>
            <a:pathLst>
              <a:path w="3908482" h="2625698" extrusionOk="0">
                <a:moveTo>
                  <a:pt x="0" y="0"/>
                </a:moveTo>
                <a:lnTo>
                  <a:pt x="3908482" y="0"/>
                </a:lnTo>
                <a:lnTo>
                  <a:pt x="3908482" y="2625699"/>
                </a:lnTo>
                <a:lnTo>
                  <a:pt x="0" y="2625699"/>
                </a:lnTo>
                <a:lnTo>
                  <a:pt x="0" y="0"/>
                </a:lnTo>
                <a:close/>
              </a:path>
            </a:pathLst>
          </a:custGeom>
          <a:blipFill>
            <a:blip r:embed="rId4"/>
            <a:stretch/>
          </a:blipFill>
        </p:spPr>
        <p:txBody>
          <a:bodyPr/>
          <a:lstStyle/>
          <a:p>
            <a:pPr>
              <a:defRPr/>
            </a:pPr>
            <a:endParaRPr lang="fr-FR"/>
          </a:p>
        </p:txBody>
      </p:sp>
      <p:sp>
        <p:nvSpPr>
          <p:cNvPr id="678633332" name="TextBox 6"/>
          <p:cNvSpPr txBox="1"/>
          <p:nvPr/>
        </p:nvSpPr>
        <p:spPr bwMode="auto">
          <a:xfrm>
            <a:off x="1881376" y="4726169"/>
            <a:ext cx="8916210" cy="768456"/>
          </a:xfrm>
          <a:prstGeom prst="rect">
            <a:avLst/>
          </a:prstGeom>
        </p:spPr>
        <p:txBody>
          <a:bodyPr wrap="square" lIns="0" tIns="0" rIns="0" bIns="0" rtlCol="0" anchor="t">
            <a:spAutoFit/>
          </a:bodyPr>
          <a:lstStyle/>
          <a:p>
            <a:pPr algn="r">
              <a:lnSpc>
                <a:spcPts val="3024"/>
              </a:lnSpc>
              <a:defRPr/>
            </a:pPr>
            <a:r>
              <a:rPr lang="en-US" sz="2600" b="1">
                <a:solidFill>
                  <a:srgbClr val="292828"/>
                </a:solidFill>
                <a:latin typeface="Open Sans Bold"/>
                <a:ea typeface="Open Sans Bold"/>
                <a:cs typeface="Open Sans Bold"/>
              </a:rPr>
              <a:t>Contacts</a:t>
            </a:r>
            <a:r>
              <a:rPr lang="en-US" sz="2600">
                <a:solidFill>
                  <a:srgbClr val="292828"/>
                </a:solidFill>
                <a:latin typeface="Open Sans"/>
                <a:ea typeface="Open Sans"/>
                <a:cs typeface="Open Sans"/>
              </a:rPr>
              <a:t> : laure.gatepaille@ac-versailles.fr</a:t>
            </a:r>
            <a:endParaRPr sz="2600">
              <a:solidFill>
                <a:srgbClr val="292828"/>
              </a:solidFill>
              <a:latin typeface="Open Sans"/>
              <a:ea typeface="Open Sans"/>
              <a:cs typeface="Open Sans"/>
            </a:endParaRPr>
          </a:p>
          <a:p>
            <a:pPr algn="r">
              <a:lnSpc>
                <a:spcPts val="3024"/>
              </a:lnSpc>
              <a:defRPr/>
            </a:pPr>
            <a:r>
              <a:rPr lang="en-US" sz="2600">
                <a:solidFill>
                  <a:srgbClr val="292828"/>
                </a:solidFill>
                <a:latin typeface="Open Sans"/>
                <a:ea typeface="Open Sans"/>
                <a:cs typeface="Open Sans"/>
              </a:rPr>
              <a:t>celine.birota@ac-versailles.fr</a:t>
            </a:r>
            <a:endParaRPr sz="2600">
              <a:solidFill>
                <a:srgbClr val="292828"/>
              </a:solidFill>
              <a:latin typeface="Open Sans"/>
              <a:ea typeface="Open Sans"/>
              <a:cs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00999898"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419464816"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1320870704"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1735651832" name="TextBox 7"/>
          <p:cNvSpPr txBox="1"/>
          <p:nvPr/>
        </p:nvSpPr>
        <p:spPr bwMode="auto">
          <a:xfrm>
            <a:off x="2654928" y="3146742"/>
            <a:ext cx="9674228" cy="1016359"/>
          </a:xfrm>
          <a:prstGeom prst="rect">
            <a:avLst/>
          </a:prstGeom>
        </p:spPr>
        <p:txBody>
          <a:bodyPr wrap="square" lIns="0" tIns="0" rIns="0" bIns="0" rtlCol="0" anchor="t">
            <a:spAutoFit/>
          </a:bodyPr>
          <a:lstStyle/>
          <a:p>
            <a:pPr algn="ctr">
              <a:lnSpc>
                <a:spcPts val="8000"/>
              </a:lnSpc>
              <a:defRPr/>
            </a:pPr>
            <a:r>
              <a:rPr lang="en-US" sz="4800" b="1">
                <a:solidFill>
                  <a:srgbClr val="FCBF3E"/>
                </a:solidFill>
                <a:latin typeface="Marianne ExtraBold"/>
              </a:rPr>
              <a:t>Témoignages</a:t>
            </a:r>
            <a:endParaRPr sz="1400"/>
          </a:p>
        </p:txBody>
      </p:sp>
      <p:grpSp>
        <p:nvGrpSpPr>
          <p:cNvPr id="1667213251" name="Group 8"/>
          <p:cNvGrpSpPr/>
          <p:nvPr/>
        </p:nvGrpSpPr>
        <p:grpSpPr bwMode="auto">
          <a:xfrm>
            <a:off x="12161518"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89990088" name="Image 22" descr="Une image contenant texte, Police, logo, Graphique&#10;&#10;Le contenu généré par l’IA peut être incorrect."/>
          <p:cNvPicPr>
            <a:picLocks noChangeAspect="1"/>
          </p:cNvPicPr>
          <p:nvPr/>
        </p:nvPicPr>
        <p:blipFill>
          <a:blip r:embed="rId3"/>
          <a:stretch/>
        </p:blipFill>
        <p:spPr bwMode="auto">
          <a:xfrm>
            <a:off x="397171" y="277246"/>
            <a:ext cx="2766165" cy="1873382"/>
          </a:xfrm>
          <a:prstGeom prst="rect">
            <a:avLst/>
          </a:prstGeom>
        </p:spPr>
      </p:pic>
      <p:sp>
        <p:nvSpPr>
          <p:cNvPr id="468692091" name="Text 0"/>
          <p:cNvSpPr/>
          <p:nvPr/>
        </p:nvSpPr>
        <p:spPr bwMode="auto">
          <a:xfrm>
            <a:off x="2490985" y="-29666"/>
            <a:ext cx="9893129" cy="709138"/>
          </a:xfrm>
          <a:prstGeom prst="rect">
            <a:avLst/>
          </a:prstGeom>
          <a:noFill/>
          <a:ln/>
        </p:spPr>
        <p:txBody>
          <a:bodyPr wrap="square" lIns="0" tIns="0" rIns="0" bIns="0" rtlCol="0" anchor="t"/>
          <a:lstStyle/>
          <a:p>
            <a:pPr marL="0" indent="0" algn="ctr">
              <a:lnSpc>
                <a:spcPts val="5550"/>
              </a:lnSpc>
              <a:buNone/>
              <a:defRPr/>
            </a:pPr>
            <a:r>
              <a:rPr lang="fr-FR" sz="3600" b="1" dirty="0">
                <a:solidFill>
                  <a:schemeClr val="tx2"/>
                </a:solidFill>
                <a:latin typeface="Marianne"/>
                <a:ea typeface="Mona Sans Semi Bold"/>
                <a:cs typeface="Mona Sans Semi Bold"/>
              </a:rPr>
              <a:t>Le Dispositif </a:t>
            </a:r>
            <a:r>
              <a:rPr lang="fr-FR" sz="3600" b="1" dirty="0" err="1">
                <a:solidFill>
                  <a:schemeClr val="tx2"/>
                </a:solidFill>
                <a:latin typeface="Marianne"/>
                <a:ea typeface="Mona Sans Semi Bold"/>
                <a:cs typeface="Mona Sans Semi Bold"/>
              </a:rPr>
              <a:t>AvenirPro</a:t>
            </a:r>
            <a:endParaRPr sz="3600" dirty="0">
              <a:solidFill>
                <a:schemeClr val="tx2"/>
              </a:solidFill>
              <a:latin typeface="Marianne"/>
            </a:endParaRPr>
          </a:p>
        </p:txBody>
      </p:sp>
      <p:pic>
        <p:nvPicPr>
          <p:cNvPr id="3" name="Image 2">
            <a:extLst>
              <a:ext uri="{FF2B5EF4-FFF2-40B4-BE49-F238E27FC236}">
                <a16:creationId xmlns:a16="http://schemas.microsoft.com/office/drawing/2014/main" id="{B2EC7232-C505-3FD9-6144-CB1AF5C79309}"/>
              </a:ext>
            </a:extLst>
          </p:cNvPr>
          <p:cNvPicPr>
            <a:picLocks noChangeAspect="1"/>
          </p:cNvPicPr>
          <p:nvPr/>
        </p:nvPicPr>
        <p:blipFill>
          <a:blip r:embed="rId4"/>
          <a:stretch>
            <a:fillRect/>
          </a:stretch>
        </p:blipFill>
        <p:spPr>
          <a:xfrm>
            <a:off x="20159" y="679473"/>
            <a:ext cx="13813277" cy="72728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35563831" name="ZoneTexte 1"/>
          <p:cNvSpPr txBox="1"/>
          <p:nvPr/>
        </p:nvSpPr>
        <p:spPr bwMode="auto">
          <a:xfrm>
            <a:off x="3090305" y="436623"/>
            <a:ext cx="10391628" cy="823319"/>
          </a:xfrm>
          <a:prstGeom prst="rect">
            <a:avLst/>
          </a:prstGeom>
          <a:noFill/>
        </p:spPr>
        <p:txBody>
          <a:bodyPr wrap="square" rtlCol="0">
            <a:spAutoFit/>
          </a:bodyPr>
          <a:lstStyle/>
          <a:p>
            <a:pPr algn="ctr">
              <a:defRPr/>
            </a:pPr>
            <a:r>
              <a:rPr lang="fr-FR" sz="4800" b="1">
                <a:solidFill>
                  <a:schemeClr val="accent1">
                    <a:lumMod val="50000"/>
                  </a:schemeClr>
                </a:solidFill>
              </a:rPr>
              <a:t>Sommaire</a:t>
            </a:r>
            <a:endParaRPr/>
          </a:p>
        </p:txBody>
      </p:sp>
      <p:grpSp>
        <p:nvGrpSpPr>
          <p:cNvPr id="428808759" name="Groupe 163"/>
          <p:cNvGrpSpPr/>
          <p:nvPr/>
        </p:nvGrpSpPr>
        <p:grpSpPr bwMode="auto">
          <a:xfrm>
            <a:off x="1086540" y="1577371"/>
            <a:ext cx="12959843" cy="5770422"/>
            <a:chOff x="0" y="0"/>
            <a:chExt cx="13387006" cy="6268191"/>
          </a:xfrm>
        </p:grpSpPr>
        <p:sp>
          <p:nvSpPr>
            <p:cNvPr id="149" name="TextBox 59"/>
            <p:cNvSpPr txBox="1"/>
            <p:nvPr/>
          </p:nvSpPr>
          <p:spPr bwMode="auto">
            <a:xfrm>
              <a:off x="10924770" y="2646171"/>
              <a:ext cx="1952108" cy="782425"/>
            </a:xfrm>
            <a:prstGeom prst="rect">
              <a:avLst/>
            </a:prstGeom>
            <a:grpFill/>
          </p:spPr>
          <p:txBody>
            <a:bodyPr lIns="0" tIns="0" rIns="0" bIns="0" rtlCol="0" anchor="t">
              <a:spAutoFit/>
            </a:bodyPr>
            <a:lstStyle/>
            <a:p>
              <a:pPr algn="ctr">
                <a:lnSpc>
                  <a:spcPts val="3079"/>
                </a:lnSpc>
                <a:defRPr/>
              </a:pPr>
              <a:r>
                <a:rPr lang="en-US" sz="2400" b="1">
                  <a:solidFill>
                    <a:srgbClr val="2D2C36"/>
                  </a:solidFill>
                  <a:latin typeface="Nunito Sans Bold"/>
                  <a:ea typeface="Nunito Sans Bold"/>
                  <a:cs typeface="Nunito Sans Bold"/>
                </a:rPr>
                <a:t>Ressources et exemples</a:t>
              </a:r>
              <a:endParaRPr/>
            </a:p>
          </p:txBody>
        </p:sp>
        <p:sp>
          <p:nvSpPr>
            <p:cNvPr id="145" name="TextBox 42"/>
            <p:cNvSpPr txBox="1"/>
            <p:nvPr/>
          </p:nvSpPr>
          <p:spPr bwMode="auto">
            <a:xfrm>
              <a:off x="11213227" y="0"/>
              <a:ext cx="1374483" cy="1772960"/>
            </a:xfrm>
            <a:prstGeom prst="rect">
              <a:avLst/>
            </a:prstGeom>
            <a:grpFill/>
          </p:spPr>
          <p:txBody>
            <a:bodyPr lIns="50799" tIns="50799" rIns="50799" bIns="50799" rtlCol="0" anchor="ctr"/>
            <a:lstStyle/>
            <a:p>
              <a:pPr marL="0" lvl="0" indent="0" algn="ctr">
                <a:lnSpc>
                  <a:spcPts val="2659"/>
                </a:lnSpc>
                <a:spcBef>
                  <a:spcPts val="0"/>
                </a:spcBef>
                <a:defRPr/>
              </a:pPr>
              <a:endParaRPr/>
            </a:p>
          </p:txBody>
        </p:sp>
        <p:grpSp>
          <p:nvGrpSpPr>
            <p:cNvPr id="155" name="Groupe 154"/>
            <p:cNvGrpSpPr/>
            <p:nvPr/>
          </p:nvGrpSpPr>
          <p:grpSpPr bwMode="auto">
            <a:xfrm>
              <a:off x="0" y="152962"/>
              <a:ext cx="13178514" cy="6115229"/>
              <a:chOff x="0" y="0"/>
              <a:chExt cx="13178514" cy="6115229"/>
            </a:xfrm>
          </p:grpSpPr>
          <p:sp>
            <p:nvSpPr>
              <p:cNvPr id="150" name="Freeform 8"/>
              <p:cNvSpPr/>
              <p:nvPr/>
            </p:nvSpPr>
            <p:spPr bwMode="auto">
              <a:xfrm>
                <a:off x="11199376" y="65321"/>
                <a:ext cx="1394744" cy="1723853"/>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FFC000"/>
                  </a:gs>
                  <a:gs pos="100000">
                    <a:srgbClr val="FF0000"/>
                  </a:gs>
                </a:gsLst>
                <a:lin ang="2700000" scaled="0"/>
              </a:gradFill>
              <a:ln cap="rnd">
                <a:noFill/>
                <a:prstDash val="solid"/>
                <a:round/>
              </a:ln>
            </p:spPr>
            <p:txBody>
              <a:bodyPr/>
              <a:lstStyle/>
              <a:p>
                <a:pPr>
                  <a:defRPr/>
                </a:pPr>
                <a:endParaRPr lang="fr-FR"/>
              </a:p>
            </p:txBody>
          </p:sp>
          <p:grpSp>
            <p:nvGrpSpPr>
              <p:cNvPr id="138" name="Groupe 137"/>
              <p:cNvGrpSpPr/>
              <p:nvPr/>
            </p:nvGrpSpPr>
            <p:grpSpPr bwMode="auto">
              <a:xfrm>
                <a:off x="0" y="0"/>
                <a:ext cx="13178514" cy="6115229"/>
                <a:chOff x="0" y="0"/>
                <a:chExt cx="13178514" cy="6115229"/>
              </a:xfrm>
            </p:grpSpPr>
            <p:sp>
              <p:nvSpPr>
                <p:cNvPr id="81" name="AutoShape 4"/>
                <p:cNvSpPr/>
                <p:nvPr/>
              </p:nvSpPr>
              <p:spPr bwMode="auto">
                <a:xfrm>
                  <a:off x="115275" y="2224100"/>
                  <a:ext cx="13063239" cy="7421"/>
                </a:xfrm>
                <a:prstGeom prst="line">
                  <a:avLst/>
                </a:prstGeom>
                <a:grpFill/>
                <a:ln w="38100" cap="flat">
                  <a:gradFill>
                    <a:gsLst>
                      <a:gs pos="0">
                        <a:srgbClr val="342D80">
                          <a:alpha val="100000"/>
                        </a:srgbClr>
                      </a:gs>
                      <a:gs pos="33333">
                        <a:srgbClr val="4950D4">
                          <a:alpha val="100000"/>
                        </a:srgbClr>
                      </a:gs>
                      <a:gs pos="66667">
                        <a:srgbClr val="E79D1C">
                          <a:alpha val="100000"/>
                        </a:srgbClr>
                      </a:gs>
                      <a:gs pos="100000">
                        <a:srgbClr val="F77A1E">
                          <a:alpha val="100000"/>
                        </a:srgbClr>
                      </a:gs>
                    </a:gsLst>
                    <a:lin ang="0" scaled="1"/>
                  </a:gradFill>
                  <a:prstDash val="solid"/>
                  <a:headEnd type="none" w="sm" len="sm"/>
                  <a:tailEnd type="none" w="sm" len="sm"/>
                </a:ln>
              </p:spPr>
              <p:txBody>
                <a:bodyPr/>
                <a:lstStyle/>
                <a:p>
                  <a:pPr>
                    <a:defRPr/>
                  </a:pPr>
                  <a:endParaRPr lang="fr-FR" sz="2000"/>
                </a:p>
              </p:txBody>
            </p:sp>
            <p:sp>
              <p:nvSpPr>
                <p:cNvPr id="82" name="AutoShape 5"/>
                <p:cNvSpPr/>
                <p:nvPr/>
              </p:nvSpPr>
              <p:spPr bwMode="auto">
                <a:xfrm flipH="1">
                  <a:off x="1201483" y="1543377"/>
                  <a:ext cx="0" cy="665960"/>
                </a:xfrm>
                <a:prstGeom prst="line">
                  <a:avLst/>
                </a:prstGeom>
                <a:grpFill/>
                <a:ln w="28575" cap="flat">
                  <a:gradFill>
                    <a:gsLst>
                      <a:gs pos="0">
                        <a:srgbClr val="2C246C">
                          <a:alpha val="100000"/>
                        </a:srgbClr>
                      </a:gs>
                      <a:gs pos="100000">
                        <a:srgbClr val="5453D3">
                          <a:alpha val="100000"/>
                        </a:srgbClr>
                      </a:gs>
                    </a:gsLst>
                    <a:lin ang="2700000" scaled="1"/>
                  </a:gradFill>
                  <a:prstDash val="lgDash"/>
                  <a:headEnd type="none" w="sm" len="sm"/>
                  <a:tailEnd type="none" w="sm" len="sm"/>
                </a:ln>
              </p:spPr>
              <p:txBody>
                <a:bodyPr/>
                <a:lstStyle/>
                <a:p>
                  <a:pPr>
                    <a:defRPr/>
                  </a:pPr>
                  <a:endParaRPr lang="fr-FR" sz="2000"/>
                </a:p>
              </p:txBody>
            </p:sp>
            <p:grpSp>
              <p:nvGrpSpPr>
                <p:cNvPr id="83" name="Group 7"/>
                <p:cNvGrpSpPr/>
                <p:nvPr/>
              </p:nvGrpSpPr>
              <p:grpSpPr bwMode="auto">
                <a:xfrm>
                  <a:off x="514242" y="0"/>
                  <a:ext cx="1374482" cy="1772960"/>
                  <a:chOff x="0" y="0"/>
                  <a:chExt cx="1374482" cy="1772960"/>
                </a:xfrm>
              </p:grpSpPr>
              <p:sp>
                <p:nvSpPr>
                  <p:cNvPr id="84" name="Freeform 8"/>
                  <p:cNvSpPr/>
                  <p:nvPr/>
                </p:nvSpPr>
                <p:spPr bwMode="auto">
                  <a:xfrm>
                    <a:off x="0" y="56132"/>
                    <a:ext cx="1374482" cy="1716827"/>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2C246C">
                          <a:alpha val="100000"/>
                        </a:srgbClr>
                      </a:gs>
                      <a:gs pos="100000">
                        <a:srgbClr val="5453D3">
                          <a:alpha val="100000"/>
                        </a:srgbClr>
                      </a:gs>
                    </a:gsLst>
                    <a:lin ang="2700000" scaled="1"/>
                  </a:gradFill>
                  <a:ln cap="rnd">
                    <a:noFill/>
                    <a:prstDash val="solid"/>
                    <a:round/>
                  </a:ln>
                </p:spPr>
                <p:txBody>
                  <a:bodyPr/>
                  <a:lstStyle/>
                  <a:p>
                    <a:pPr>
                      <a:defRPr/>
                    </a:pPr>
                    <a:endParaRPr lang="fr-FR" sz="2000"/>
                  </a:p>
                </p:txBody>
              </p:sp>
              <p:sp>
                <p:nvSpPr>
                  <p:cNvPr id="85" name="TextBox 9"/>
                  <p:cNvSpPr txBox="1"/>
                  <p:nvPr/>
                </p:nvSpPr>
                <p:spPr bwMode="auto">
                  <a:xfrm>
                    <a:off x="0" y="0"/>
                    <a:ext cx="1374482" cy="1772960"/>
                  </a:xfrm>
                  <a:prstGeom prst="rect">
                    <a:avLst/>
                  </a:prstGeom>
                  <a:grpFill/>
                </p:spPr>
                <p:txBody>
                  <a:bodyPr lIns="46184" tIns="46184" rIns="46184" bIns="46184" rtlCol="0" anchor="ctr"/>
                  <a:lstStyle/>
                  <a:p>
                    <a:pPr marL="0" lvl="0" indent="0" algn="ctr">
                      <a:lnSpc>
                        <a:spcPts val="2659"/>
                      </a:lnSpc>
                      <a:spcBef>
                        <a:spcPts val="0"/>
                      </a:spcBef>
                      <a:defRPr/>
                    </a:pPr>
                    <a:endParaRPr sz="2000"/>
                  </a:p>
                </p:txBody>
              </p:sp>
            </p:grpSp>
            <p:sp>
              <p:nvSpPr>
                <p:cNvPr id="86" name="Freeform 10"/>
                <p:cNvSpPr/>
                <p:nvPr/>
              </p:nvSpPr>
              <p:spPr bwMode="auto">
                <a:xfrm>
                  <a:off x="682682" y="409845"/>
                  <a:ext cx="1060230" cy="969764"/>
                </a:xfrm>
                <a:custGeom>
                  <a:avLst/>
                  <a:gdLst/>
                  <a:ahLst/>
                  <a:cxnLst/>
                  <a:rect l="l" t="t" r="r" b="b"/>
                  <a:pathLst>
                    <a:path w="1552417" h="1552417" extrusionOk="0">
                      <a:moveTo>
                        <a:pt x="0" y="0"/>
                      </a:moveTo>
                      <a:lnTo>
                        <a:pt x="1552416" y="0"/>
                      </a:lnTo>
                      <a:lnTo>
                        <a:pt x="1552416" y="1552417"/>
                      </a:lnTo>
                      <a:lnTo>
                        <a:pt x="0" y="1552417"/>
                      </a:lnTo>
                      <a:lnTo>
                        <a:pt x="0" y="0"/>
                      </a:lnTo>
                      <a:close/>
                    </a:path>
                  </a:pathLst>
                </a:custGeom>
                <a:blipFill>
                  <a:blip r:embed="rId3">
                    <a:alphaModFix amt="48000"/>
                  </a:blip>
                  <a:stretch/>
                </a:blipFill>
              </p:spPr>
              <p:txBody>
                <a:bodyPr/>
                <a:lstStyle/>
                <a:p>
                  <a:pPr>
                    <a:defRPr/>
                  </a:pPr>
                  <a:endParaRPr lang="fr-FR" sz="2000"/>
                </a:p>
              </p:txBody>
            </p:sp>
            <p:grpSp>
              <p:nvGrpSpPr>
                <p:cNvPr id="87" name="Group 11"/>
                <p:cNvGrpSpPr/>
                <p:nvPr/>
              </p:nvGrpSpPr>
              <p:grpSpPr bwMode="auto">
                <a:xfrm>
                  <a:off x="711385" y="158982"/>
                  <a:ext cx="980195" cy="1159393"/>
                  <a:chOff x="0" y="0"/>
                  <a:chExt cx="980195" cy="1159393"/>
                </a:xfrm>
              </p:grpSpPr>
              <p:sp>
                <p:nvSpPr>
                  <p:cNvPr id="88" name="Freeform 12"/>
                  <p:cNvSpPr/>
                  <p:nvPr/>
                </p:nvSpPr>
                <p:spPr bwMode="auto">
                  <a:xfrm>
                    <a:off x="0" y="84731"/>
                    <a:ext cx="980195" cy="1074661"/>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p:spPr>
                <p:txBody>
                  <a:bodyPr/>
                  <a:lstStyle/>
                  <a:p>
                    <a:pPr>
                      <a:defRPr/>
                    </a:pPr>
                    <a:endParaRPr lang="fr-FR" sz="2000"/>
                  </a:p>
                </p:txBody>
              </p:sp>
              <p:sp>
                <p:nvSpPr>
                  <p:cNvPr id="89" name="TextBox 13"/>
                  <p:cNvSpPr txBox="1"/>
                  <p:nvPr/>
                </p:nvSpPr>
                <p:spPr bwMode="auto">
                  <a:xfrm>
                    <a:off x="0" y="0"/>
                    <a:ext cx="980195" cy="1130794"/>
                  </a:xfrm>
                  <a:prstGeom prst="rect">
                    <a:avLst/>
                  </a:prstGeom>
                  <a:grpFill/>
                </p:spPr>
                <p:txBody>
                  <a:bodyPr lIns="46184" tIns="46184" rIns="46184" bIns="46184" rtlCol="0" anchor="ctr"/>
                  <a:lstStyle/>
                  <a:p>
                    <a:pPr algn="ctr">
                      <a:lnSpc>
                        <a:spcPts val="2659"/>
                      </a:lnSpc>
                      <a:defRPr/>
                    </a:pPr>
                    <a:endParaRPr sz="2000"/>
                  </a:p>
                </p:txBody>
              </p:sp>
            </p:grpSp>
            <p:grpSp>
              <p:nvGrpSpPr>
                <p:cNvPr id="90" name="Group 14"/>
                <p:cNvGrpSpPr/>
                <p:nvPr/>
              </p:nvGrpSpPr>
              <p:grpSpPr bwMode="auto">
                <a:xfrm>
                  <a:off x="942782" y="1972710"/>
                  <a:ext cx="517404" cy="473256"/>
                  <a:chOff x="0" y="0"/>
                  <a:chExt cx="517404" cy="473256"/>
                </a:xfrm>
              </p:grpSpPr>
              <p:sp>
                <p:nvSpPr>
                  <p:cNvPr id="91" name="Freeform 15"/>
                  <p:cNvSpPr/>
                  <p:nvPr/>
                </p:nvSpPr>
                <p:spPr bwMode="auto">
                  <a:xfrm>
                    <a:off x="0" y="0"/>
                    <a:ext cx="517404" cy="47325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2C246C">
                          <a:alpha val="100000"/>
                        </a:srgbClr>
                      </a:gs>
                      <a:gs pos="100000">
                        <a:srgbClr val="5453D3">
                          <a:alpha val="100000"/>
                        </a:srgbClr>
                      </a:gs>
                    </a:gsLst>
                    <a:lin ang="2700000" scaled="1"/>
                  </a:gradFill>
                  <a:ln w="76200" cap="rnd">
                    <a:solidFill>
                      <a:srgbClr val="FFFFFF"/>
                    </a:solidFill>
                    <a:prstDash val="solid"/>
                    <a:round/>
                  </a:ln>
                </p:spPr>
                <p:txBody>
                  <a:bodyPr/>
                  <a:lstStyle/>
                  <a:p>
                    <a:pPr>
                      <a:defRPr/>
                    </a:pPr>
                    <a:endParaRPr lang="fr-FR" sz="2000"/>
                  </a:p>
                </p:txBody>
              </p:sp>
              <p:sp>
                <p:nvSpPr>
                  <p:cNvPr id="92" name="TextBox 16"/>
                  <p:cNvSpPr txBox="1"/>
                  <p:nvPr/>
                </p:nvSpPr>
                <p:spPr bwMode="auto">
                  <a:xfrm>
                    <a:off x="48506" y="22183"/>
                    <a:ext cx="420391" cy="406704"/>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93" name="AutoShape 17"/>
                <p:cNvSpPr/>
                <p:nvPr/>
              </p:nvSpPr>
              <p:spPr bwMode="auto">
                <a:xfrm flipH="1">
                  <a:off x="3991291" y="1543377"/>
                  <a:ext cx="0" cy="665960"/>
                </a:xfrm>
                <a:prstGeom prst="line">
                  <a:avLst/>
                </a:prstGeom>
                <a:grpFill/>
                <a:ln w="28575" cap="flat">
                  <a:gradFill>
                    <a:gsLst>
                      <a:gs pos="0">
                        <a:srgbClr val="3D3DCC">
                          <a:alpha val="100000"/>
                        </a:srgbClr>
                      </a:gs>
                      <a:gs pos="100000">
                        <a:srgbClr val="7090EE">
                          <a:alpha val="100000"/>
                        </a:srgbClr>
                      </a:gs>
                    </a:gsLst>
                    <a:lin ang="2700000" scaled="1"/>
                  </a:gradFill>
                  <a:prstDash val="lgDash"/>
                  <a:headEnd type="none" w="sm" len="sm"/>
                  <a:tailEnd type="none" w="sm" len="sm"/>
                </a:ln>
              </p:spPr>
              <p:txBody>
                <a:bodyPr/>
                <a:lstStyle/>
                <a:p>
                  <a:pPr>
                    <a:defRPr/>
                  </a:pPr>
                  <a:endParaRPr lang="fr-FR" sz="2000"/>
                </a:p>
              </p:txBody>
            </p:sp>
            <p:grpSp>
              <p:nvGrpSpPr>
                <p:cNvPr id="94" name="Group 18"/>
                <p:cNvGrpSpPr/>
                <p:nvPr/>
              </p:nvGrpSpPr>
              <p:grpSpPr bwMode="auto">
                <a:xfrm>
                  <a:off x="3304050" y="0"/>
                  <a:ext cx="1374482" cy="1772960"/>
                  <a:chOff x="0" y="0"/>
                  <a:chExt cx="1374482" cy="1772960"/>
                </a:xfrm>
              </p:grpSpPr>
              <p:sp>
                <p:nvSpPr>
                  <p:cNvPr id="95" name="Freeform 19"/>
                  <p:cNvSpPr/>
                  <p:nvPr/>
                </p:nvSpPr>
                <p:spPr bwMode="auto">
                  <a:xfrm>
                    <a:off x="0" y="56132"/>
                    <a:ext cx="1374482" cy="1716827"/>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3D3DCC">
                          <a:alpha val="100000"/>
                        </a:srgbClr>
                      </a:gs>
                      <a:gs pos="100000">
                        <a:srgbClr val="7090EE">
                          <a:alpha val="100000"/>
                        </a:srgbClr>
                      </a:gs>
                    </a:gsLst>
                    <a:lin ang="2700000" scaled="1"/>
                  </a:gradFill>
                  <a:ln cap="rnd">
                    <a:noFill/>
                    <a:prstDash val="solid"/>
                    <a:round/>
                  </a:ln>
                </p:spPr>
                <p:txBody>
                  <a:bodyPr/>
                  <a:lstStyle/>
                  <a:p>
                    <a:pPr>
                      <a:defRPr/>
                    </a:pPr>
                    <a:endParaRPr lang="fr-FR" sz="2000"/>
                  </a:p>
                </p:txBody>
              </p:sp>
              <p:sp>
                <p:nvSpPr>
                  <p:cNvPr id="96" name="TextBox 20"/>
                  <p:cNvSpPr txBox="1"/>
                  <p:nvPr/>
                </p:nvSpPr>
                <p:spPr bwMode="auto">
                  <a:xfrm>
                    <a:off x="0" y="0"/>
                    <a:ext cx="1374482" cy="1772960"/>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97" name="Freeform 21"/>
                <p:cNvSpPr/>
                <p:nvPr/>
              </p:nvSpPr>
              <p:spPr bwMode="auto">
                <a:xfrm>
                  <a:off x="3472489" y="409845"/>
                  <a:ext cx="1060230" cy="969764"/>
                </a:xfrm>
                <a:custGeom>
                  <a:avLst/>
                  <a:gdLst/>
                  <a:ahLst/>
                  <a:cxnLst/>
                  <a:rect l="l" t="t" r="r" b="b"/>
                  <a:pathLst>
                    <a:path w="1552417" h="1552417" extrusionOk="0">
                      <a:moveTo>
                        <a:pt x="0" y="0"/>
                      </a:moveTo>
                      <a:lnTo>
                        <a:pt x="1552417" y="0"/>
                      </a:lnTo>
                      <a:lnTo>
                        <a:pt x="1552417" y="1552417"/>
                      </a:lnTo>
                      <a:lnTo>
                        <a:pt x="0" y="1552417"/>
                      </a:lnTo>
                      <a:lnTo>
                        <a:pt x="0" y="0"/>
                      </a:lnTo>
                      <a:close/>
                    </a:path>
                  </a:pathLst>
                </a:custGeom>
                <a:blipFill>
                  <a:blip r:embed="rId3">
                    <a:alphaModFix amt="48000"/>
                  </a:blip>
                  <a:stretch/>
                </a:blipFill>
              </p:spPr>
              <p:txBody>
                <a:bodyPr/>
                <a:lstStyle/>
                <a:p>
                  <a:pPr>
                    <a:defRPr/>
                  </a:pPr>
                  <a:endParaRPr lang="fr-FR" sz="2000"/>
                </a:p>
              </p:txBody>
            </p:sp>
            <p:grpSp>
              <p:nvGrpSpPr>
                <p:cNvPr id="98" name="Group 22"/>
                <p:cNvGrpSpPr/>
                <p:nvPr/>
              </p:nvGrpSpPr>
              <p:grpSpPr bwMode="auto">
                <a:xfrm>
                  <a:off x="3501193" y="158982"/>
                  <a:ext cx="980195" cy="1159393"/>
                  <a:chOff x="0" y="0"/>
                  <a:chExt cx="980195" cy="1159393"/>
                </a:xfrm>
              </p:grpSpPr>
              <p:sp>
                <p:nvSpPr>
                  <p:cNvPr id="99" name="Freeform 23"/>
                  <p:cNvSpPr/>
                  <p:nvPr/>
                </p:nvSpPr>
                <p:spPr bwMode="auto">
                  <a:xfrm>
                    <a:off x="0" y="84731"/>
                    <a:ext cx="980195" cy="1074661"/>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p:spPr>
                <p:txBody>
                  <a:bodyPr/>
                  <a:lstStyle/>
                  <a:p>
                    <a:pPr>
                      <a:defRPr/>
                    </a:pPr>
                    <a:endParaRPr lang="fr-FR" sz="2000"/>
                  </a:p>
                </p:txBody>
              </p:sp>
              <p:sp>
                <p:nvSpPr>
                  <p:cNvPr id="100" name="TextBox 24"/>
                  <p:cNvSpPr txBox="1"/>
                  <p:nvPr/>
                </p:nvSpPr>
                <p:spPr bwMode="auto">
                  <a:xfrm>
                    <a:off x="0" y="0"/>
                    <a:ext cx="980195" cy="1130794"/>
                  </a:xfrm>
                  <a:prstGeom prst="rect">
                    <a:avLst/>
                  </a:prstGeom>
                  <a:grpFill/>
                </p:spPr>
                <p:txBody>
                  <a:bodyPr lIns="50799" tIns="50799" rIns="50799" bIns="50799" rtlCol="0" anchor="ctr"/>
                  <a:lstStyle/>
                  <a:p>
                    <a:pPr algn="ctr">
                      <a:lnSpc>
                        <a:spcPts val="2659"/>
                      </a:lnSpc>
                      <a:defRPr/>
                    </a:pPr>
                    <a:endParaRPr sz="2000"/>
                  </a:p>
                </p:txBody>
              </p:sp>
            </p:grpSp>
            <p:grpSp>
              <p:nvGrpSpPr>
                <p:cNvPr id="101" name="Group 25"/>
                <p:cNvGrpSpPr/>
                <p:nvPr/>
              </p:nvGrpSpPr>
              <p:grpSpPr bwMode="auto">
                <a:xfrm>
                  <a:off x="3732589" y="1972710"/>
                  <a:ext cx="517404" cy="473256"/>
                  <a:chOff x="0" y="0"/>
                  <a:chExt cx="517404" cy="473256"/>
                </a:xfrm>
              </p:grpSpPr>
              <p:sp>
                <p:nvSpPr>
                  <p:cNvPr id="102" name="Freeform 26"/>
                  <p:cNvSpPr/>
                  <p:nvPr/>
                </p:nvSpPr>
                <p:spPr bwMode="auto">
                  <a:xfrm>
                    <a:off x="0" y="0"/>
                    <a:ext cx="517404" cy="47325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3D3DCC">
                          <a:alpha val="100000"/>
                        </a:srgbClr>
                      </a:gs>
                      <a:gs pos="100000">
                        <a:srgbClr val="7090EE">
                          <a:alpha val="100000"/>
                        </a:srgbClr>
                      </a:gs>
                    </a:gsLst>
                    <a:lin ang="2700000" scaled="1"/>
                  </a:gradFill>
                  <a:ln w="76200" cap="rnd">
                    <a:solidFill>
                      <a:srgbClr val="FFFFFF"/>
                    </a:solidFill>
                    <a:prstDash val="solid"/>
                    <a:round/>
                  </a:ln>
                </p:spPr>
                <p:txBody>
                  <a:bodyPr/>
                  <a:lstStyle/>
                  <a:p>
                    <a:pPr>
                      <a:defRPr/>
                    </a:pPr>
                    <a:endParaRPr lang="fr-FR" sz="2000"/>
                  </a:p>
                </p:txBody>
              </p:sp>
              <p:sp>
                <p:nvSpPr>
                  <p:cNvPr id="103" name="TextBox 27"/>
                  <p:cNvSpPr txBox="1"/>
                  <p:nvPr/>
                </p:nvSpPr>
                <p:spPr bwMode="auto">
                  <a:xfrm>
                    <a:off x="48506" y="22183"/>
                    <a:ext cx="420391" cy="406704"/>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104" name="AutoShape 28"/>
                <p:cNvSpPr/>
                <p:nvPr/>
              </p:nvSpPr>
              <p:spPr bwMode="auto">
                <a:xfrm>
                  <a:off x="6781098" y="1543377"/>
                  <a:ext cx="0" cy="665960"/>
                </a:xfrm>
                <a:prstGeom prst="line">
                  <a:avLst/>
                </a:prstGeom>
                <a:grpFill/>
                <a:ln w="28575" cap="flat">
                  <a:gradFill>
                    <a:gsLst>
                      <a:gs pos="0">
                        <a:srgbClr val="E78007">
                          <a:alpha val="100000"/>
                        </a:srgbClr>
                      </a:gs>
                      <a:gs pos="100000">
                        <a:srgbClr val="FFC851">
                          <a:alpha val="100000"/>
                        </a:srgbClr>
                      </a:gs>
                    </a:gsLst>
                    <a:lin ang="2700000" scaled="1"/>
                  </a:gradFill>
                  <a:prstDash val="lgDash"/>
                  <a:headEnd type="none" w="sm" len="sm"/>
                  <a:tailEnd type="none" w="sm" len="sm"/>
                </a:ln>
              </p:spPr>
              <p:txBody>
                <a:bodyPr/>
                <a:lstStyle/>
                <a:p>
                  <a:pPr>
                    <a:defRPr/>
                  </a:pPr>
                  <a:endParaRPr lang="fr-FR" sz="2000"/>
                </a:p>
              </p:txBody>
            </p:sp>
            <p:grpSp>
              <p:nvGrpSpPr>
                <p:cNvPr id="105" name="Group 29"/>
                <p:cNvGrpSpPr/>
                <p:nvPr/>
              </p:nvGrpSpPr>
              <p:grpSpPr bwMode="auto">
                <a:xfrm>
                  <a:off x="6093857" y="0"/>
                  <a:ext cx="1374482" cy="1772960"/>
                  <a:chOff x="0" y="0"/>
                  <a:chExt cx="1374482" cy="1772960"/>
                </a:xfrm>
              </p:grpSpPr>
              <p:sp>
                <p:nvSpPr>
                  <p:cNvPr id="106" name="Freeform 30"/>
                  <p:cNvSpPr/>
                  <p:nvPr/>
                </p:nvSpPr>
                <p:spPr bwMode="auto">
                  <a:xfrm>
                    <a:off x="0" y="56132"/>
                    <a:ext cx="1374482" cy="1716827"/>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E78007">
                          <a:alpha val="100000"/>
                        </a:srgbClr>
                      </a:gs>
                      <a:gs pos="100000">
                        <a:srgbClr val="FFC851">
                          <a:alpha val="100000"/>
                        </a:srgbClr>
                      </a:gs>
                    </a:gsLst>
                    <a:lin ang="2700000" scaled="1"/>
                  </a:gradFill>
                  <a:ln cap="rnd">
                    <a:noFill/>
                    <a:prstDash val="solid"/>
                    <a:round/>
                  </a:ln>
                </p:spPr>
                <p:txBody>
                  <a:bodyPr/>
                  <a:lstStyle/>
                  <a:p>
                    <a:pPr>
                      <a:defRPr/>
                    </a:pPr>
                    <a:endParaRPr lang="fr-FR" sz="2000"/>
                  </a:p>
                </p:txBody>
              </p:sp>
              <p:sp>
                <p:nvSpPr>
                  <p:cNvPr id="107" name="TextBox 31"/>
                  <p:cNvSpPr txBox="1"/>
                  <p:nvPr/>
                </p:nvSpPr>
                <p:spPr bwMode="auto">
                  <a:xfrm>
                    <a:off x="0" y="0"/>
                    <a:ext cx="1374482" cy="1772960"/>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108" name="Freeform 32"/>
                <p:cNvSpPr/>
                <p:nvPr/>
              </p:nvSpPr>
              <p:spPr bwMode="auto">
                <a:xfrm>
                  <a:off x="6250983" y="409845"/>
                  <a:ext cx="1060230" cy="969764"/>
                </a:xfrm>
                <a:custGeom>
                  <a:avLst/>
                  <a:gdLst/>
                  <a:ahLst/>
                  <a:cxnLst/>
                  <a:rect l="l" t="t" r="r" b="b"/>
                  <a:pathLst>
                    <a:path w="1552417" h="1552417" extrusionOk="0">
                      <a:moveTo>
                        <a:pt x="0" y="0"/>
                      </a:moveTo>
                      <a:lnTo>
                        <a:pt x="1552416" y="0"/>
                      </a:lnTo>
                      <a:lnTo>
                        <a:pt x="1552416" y="1552417"/>
                      </a:lnTo>
                      <a:lnTo>
                        <a:pt x="0" y="1552417"/>
                      </a:lnTo>
                      <a:lnTo>
                        <a:pt x="0" y="0"/>
                      </a:lnTo>
                      <a:close/>
                    </a:path>
                  </a:pathLst>
                </a:custGeom>
                <a:blipFill>
                  <a:blip r:embed="rId3">
                    <a:alphaModFix amt="48000"/>
                  </a:blip>
                  <a:stretch/>
                </a:blipFill>
              </p:spPr>
              <p:txBody>
                <a:bodyPr/>
                <a:lstStyle/>
                <a:p>
                  <a:pPr>
                    <a:defRPr/>
                  </a:pPr>
                  <a:endParaRPr lang="fr-FR" sz="2000"/>
                </a:p>
              </p:txBody>
            </p:sp>
            <p:grpSp>
              <p:nvGrpSpPr>
                <p:cNvPr id="109" name="Group 33"/>
                <p:cNvGrpSpPr/>
                <p:nvPr/>
              </p:nvGrpSpPr>
              <p:grpSpPr bwMode="auto">
                <a:xfrm>
                  <a:off x="6291000" y="158982"/>
                  <a:ext cx="980195" cy="1159393"/>
                  <a:chOff x="0" y="0"/>
                  <a:chExt cx="980195" cy="1159393"/>
                </a:xfrm>
              </p:grpSpPr>
              <p:sp>
                <p:nvSpPr>
                  <p:cNvPr id="110" name="Freeform 34"/>
                  <p:cNvSpPr/>
                  <p:nvPr/>
                </p:nvSpPr>
                <p:spPr bwMode="auto">
                  <a:xfrm>
                    <a:off x="0" y="84731"/>
                    <a:ext cx="980195" cy="1074661"/>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p:spPr>
                <p:txBody>
                  <a:bodyPr/>
                  <a:lstStyle/>
                  <a:p>
                    <a:pPr>
                      <a:defRPr/>
                    </a:pPr>
                    <a:endParaRPr lang="fr-FR" sz="2000"/>
                  </a:p>
                </p:txBody>
              </p:sp>
              <p:sp>
                <p:nvSpPr>
                  <p:cNvPr id="111" name="TextBox 35"/>
                  <p:cNvSpPr txBox="1"/>
                  <p:nvPr/>
                </p:nvSpPr>
                <p:spPr bwMode="auto">
                  <a:xfrm>
                    <a:off x="0" y="0"/>
                    <a:ext cx="980195" cy="1130794"/>
                  </a:xfrm>
                  <a:prstGeom prst="rect">
                    <a:avLst/>
                  </a:prstGeom>
                  <a:grpFill/>
                </p:spPr>
                <p:txBody>
                  <a:bodyPr lIns="50799" tIns="50799" rIns="50799" bIns="50799" rtlCol="0" anchor="ctr"/>
                  <a:lstStyle/>
                  <a:p>
                    <a:pPr algn="ctr">
                      <a:lnSpc>
                        <a:spcPts val="2659"/>
                      </a:lnSpc>
                      <a:defRPr/>
                    </a:pPr>
                    <a:endParaRPr sz="2000"/>
                  </a:p>
                </p:txBody>
              </p:sp>
            </p:grpSp>
            <p:grpSp>
              <p:nvGrpSpPr>
                <p:cNvPr id="112" name="Group 36"/>
                <p:cNvGrpSpPr/>
                <p:nvPr/>
              </p:nvGrpSpPr>
              <p:grpSpPr bwMode="auto">
                <a:xfrm>
                  <a:off x="6522395" y="1972710"/>
                  <a:ext cx="517404" cy="473256"/>
                  <a:chOff x="0" y="0"/>
                  <a:chExt cx="517404" cy="473256"/>
                </a:xfrm>
              </p:grpSpPr>
              <p:sp>
                <p:nvSpPr>
                  <p:cNvPr id="113" name="Freeform 37"/>
                  <p:cNvSpPr/>
                  <p:nvPr/>
                </p:nvSpPr>
                <p:spPr bwMode="auto">
                  <a:xfrm>
                    <a:off x="0" y="0"/>
                    <a:ext cx="517404" cy="47325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E78007">
                          <a:alpha val="100000"/>
                        </a:srgbClr>
                      </a:gs>
                      <a:gs pos="100000">
                        <a:srgbClr val="FFC851">
                          <a:alpha val="100000"/>
                        </a:srgbClr>
                      </a:gs>
                    </a:gsLst>
                    <a:lin ang="2700000" scaled="1"/>
                  </a:gradFill>
                  <a:ln w="76200" cap="rnd">
                    <a:solidFill>
                      <a:srgbClr val="FFFFFF"/>
                    </a:solidFill>
                    <a:prstDash val="solid"/>
                    <a:round/>
                  </a:ln>
                </p:spPr>
                <p:txBody>
                  <a:bodyPr/>
                  <a:lstStyle/>
                  <a:p>
                    <a:pPr>
                      <a:defRPr/>
                    </a:pPr>
                    <a:endParaRPr lang="fr-FR" sz="2000"/>
                  </a:p>
                </p:txBody>
              </p:sp>
              <p:sp>
                <p:nvSpPr>
                  <p:cNvPr id="114" name="TextBox 38"/>
                  <p:cNvSpPr txBox="1"/>
                  <p:nvPr/>
                </p:nvSpPr>
                <p:spPr bwMode="auto">
                  <a:xfrm>
                    <a:off x="48506" y="22183"/>
                    <a:ext cx="420391" cy="406704"/>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115" name="AutoShape 39"/>
                <p:cNvSpPr/>
                <p:nvPr/>
              </p:nvSpPr>
              <p:spPr bwMode="auto">
                <a:xfrm>
                  <a:off x="9570906" y="1543377"/>
                  <a:ext cx="0" cy="665960"/>
                </a:xfrm>
                <a:prstGeom prst="line">
                  <a:avLst/>
                </a:prstGeom>
                <a:grpFill/>
                <a:ln w="28575" cap="flat">
                  <a:gradFill>
                    <a:gsLst>
                      <a:gs pos="0">
                        <a:srgbClr val="F56204">
                          <a:alpha val="100000"/>
                        </a:srgbClr>
                      </a:gs>
                      <a:gs pos="100000">
                        <a:srgbClr val="FFB55E">
                          <a:alpha val="100000"/>
                        </a:srgbClr>
                      </a:gs>
                    </a:gsLst>
                    <a:lin ang="2700000" scaled="1"/>
                  </a:gradFill>
                  <a:prstDash val="lgDash"/>
                  <a:headEnd type="none" w="sm" len="sm"/>
                  <a:tailEnd type="none" w="sm" len="sm"/>
                </a:ln>
              </p:spPr>
              <p:txBody>
                <a:bodyPr/>
                <a:lstStyle/>
                <a:p>
                  <a:pPr>
                    <a:defRPr/>
                  </a:pPr>
                  <a:endParaRPr lang="fr-FR" sz="2000"/>
                </a:p>
              </p:txBody>
            </p:sp>
            <p:grpSp>
              <p:nvGrpSpPr>
                <p:cNvPr id="116" name="Group 40"/>
                <p:cNvGrpSpPr/>
                <p:nvPr/>
              </p:nvGrpSpPr>
              <p:grpSpPr bwMode="auto">
                <a:xfrm>
                  <a:off x="8883664" y="0"/>
                  <a:ext cx="1374482" cy="1772960"/>
                  <a:chOff x="0" y="0"/>
                  <a:chExt cx="1374482" cy="1772960"/>
                </a:xfrm>
              </p:grpSpPr>
              <p:sp>
                <p:nvSpPr>
                  <p:cNvPr id="117" name="Freeform 41"/>
                  <p:cNvSpPr/>
                  <p:nvPr/>
                </p:nvSpPr>
                <p:spPr bwMode="auto">
                  <a:xfrm>
                    <a:off x="0" y="56132"/>
                    <a:ext cx="1374482" cy="1716827"/>
                  </a:xfrm>
                  <a:custGeom>
                    <a:avLst/>
                    <a:gdLst/>
                    <a:ahLst/>
                    <a:cxnLst/>
                    <a:rect l="l" t="t" r="r" b="b"/>
                    <a:pathLst>
                      <a:path w="853321" h="1165289" extrusionOk="0">
                        <a:moveTo>
                          <a:pt x="426660" y="0"/>
                        </a:moveTo>
                        <a:lnTo>
                          <a:pt x="426660" y="0"/>
                        </a:lnTo>
                        <a:cubicBezTo>
                          <a:pt x="662298" y="0"/>
                          <a:pt x="853321" y="191022"/>
                          <a:pt x="853321" y="426660"/>
                        </a:cubicBezTo>
                        <a:lnTo>
                          <a:pt x="853321" y="738628"/>
                        </a:lnTo>
                        <a:cubicBezTo>
                          <a:pt x="853321" y="851786"/>
                          <a:pt x="808369" y="960308"/>
                          <a:pt x="728355" y="1040323"/>
                        </a:cubicBezTo>
                        <a:cubicBezTo>
                          <a:pt x="648340" y="1120337"/>
                          <a:pt x="539818" y="1165289"/>
                          <a:pt x="426660" y="1165289"/>
                        </a:cubicBezTo>
                        <a:lnTo>
                          <a:pt x="426660" y="1165289"/>
                        </a:lnTo>
                        <a:cubicBezTo>
                          <a:pt x="313503" y="1165289"/>
                          <a:pt x="204980" y="1120337"/>
                          <a:pt x="124966" y="1040323"/>
                        </a:cubicBezTo>
                        <a:cubicBezTo>
                          <a:pt x="44952" y="960308"/>
                          <a:pt x="0" y="851786"/>
                          <a:pt x="0" y="738628"/>
                        </a:cubicBezTo>
                        <a:lnTo>
                          <a:pt x="0" y="426660"/>
                        </a:lnTo>
                        <a:cubicBezTo>
                          <a:pt x="0" y="313503"/>
                          <a:pt x="44952" y="204980"/>
                          <a:pt x="124966" y="124966"/>
                        </a:cubicBezTo>
                        <a:cubicBezTo>
                          <a:pt x="204980" y="44952"/>
                          <a:pt x="313503" y="0"/>
                          <a:pt x="426660" y="0"/>
                        </a:cubicBezTo>
                        <a:close/>
                      </a:path>
                    </a:pathLst>
                  </a:custGeom>
                  <a:gradFill>
                    <a:gsLst>
                      <a:gs pos="0">
                        <a:srgbClr val="F56204">
                          <a:alpha val="100000"/>
                        </a:srgbClr>
                      </a:gs>
                      <a:gs pos="100000">
                        <a:srgbClr val="FFB55E">
                          <a:alpha val="100000"/>
                        </a:srgbClr>
                      </a:gs>
                    </a:gsLst>
                    <a:lin ang="2700000" scaled="1"/>
                  </a:gradFill>
                  <a:ln cap="rnd">
                    <a:noFill/>
                    <a:prstDash val="solid"/>
                    <a:round/>
                  </a:ln>
                </p:spPr>
                <p:txBody>
                  <a:bodyPr/>
                  <a:lstStyle/>
                  <a:p>
                    <a:pPr>
                      <a:defRPr/>
                    </a:pPr>
                    <a:endParaRPr lang="fr-FR" sz="2000"/>
                  </a:p>
                </p:txBody>
              </p:sp>
              <p:sp>
                <p:nvSpPr>
                  <p:cNvPr id="118" name="TextBox 42"/>
                  <p:cNvSpPr txBox="1"/>
                  <p:nvPr/>
                </p:nvSpPr>
                <p:spPr bwMode="auto">
                  <a:xfrm>
                    <a:off x="0" y="0"/>
                    <a:ext cx="1374482" cy="1772960"/>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119" name="Freeform 43"/>
                <p:cNvSpPr/>
                <p:nvPr/>
              </p:nvSpPr>
              <p:spPr bwMode="auto">
                <a:xfrm>
                  <a:off x="9040790" y="409845"/>
                  <a:ext cx="1060230" cy="969764"/>
                </a:xfrm>
                <a:custGeom>
                  <a:avLst/>
                  <a:gdLst/>
                  <a:ahLst/>
                  <a:cxnLst/>
                  <a:rect l="l" t="t" r="r" b="b"/>
                  <a:pathLst>
                    <a:path w="1552417" h="1552417" extrusionOk="0">
                      <a:moveTo>
                        <a:pt x="0" y="0"/>
                      </a:moveTo>
                      <a:lnTo>
                        <a:pt x="1552417" y="0"/>
                      </a:lnTo>
                      <a:lnTo>
                        <a:pt x="1552417" y="1552417"/>
                      </a:lnTo>
                      <a:lnTo>
                        <a:pt x="0" y="1552417"/>
                      </a:lnTo>
                      <a:lnTo>
                        <a:pt x="0" y="0"/>
                      </a:lnTo>
                      <a:close/>
                    </a:path>
                  </a:pathLst>
                </a:custGeom>
                <a:blipFill>
                  <a:blip r:embed="rId3">
                    <a:alphaModFix amt="48000"/>
                  </a:blip>
                  <a:stretch/>
                </a:blipFill>
              </p:spPr>
              <p:txBody>
                <a:bodyPr/>
                <a:lstStyle/>
                <a:p>
                  <a:pPr>
                    <a:defRPr/>
                  </a:pPr>
                  <a:endParaRPr lang="fr-FR" sz="2000"/>
                </a:p>
              </p:txBody>
            </p:sp>
            <p:grpSp>
              <p:nvGrpSpPr>
                <p:cNvPr id="120" name="Group 44"/>
                <p:cNvGrpSpPr/>
                <p:nvPr/>
              </p:nvGrpSpPr>
              <p:grpSpPr bwMode="auto">
                <a:xfrm>
                  <a:off x="9080808" y="158982"/>
                  <a:ext cx="980195" cy="1159393"/>
                  <a:chOff x="0" y="0"/>
                  <a:chExt cx="980195" cy="1159393"/>
                </a:xfrm>
              </p:grpSpPr>
              <p:sp>
                <p:nvSpPr>
                  <p:cNvPr id="121" name="Freeform 45"/>
                  <p:cNvSpPr/>
                  <p:nvPr/>
                </p:nvSpPr>
                <p:spPr bwMode="auto">
                  <a:xfrm>
                    <a:off x="0" y="84731"/>
                    <a:ext cx="980195" cy="1074661"/>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p:spPr>
                <p:txBody>
                  <a:bodyPr/>
                  <a:lstStyle/>
                  <a:p>
                    <a:pPr>
                      <a:defRPr/>
                    </a:pPr>
                    <a:endParaRPr lang="fr-FR" sz="2000"/>
                  </a:p>
                </p:txBody>
              </p:sp>
              <p:sp>
                <p:nvSpPr>
                  <p:cNvPr id="122" name="TextBox 46"/>
                  <p:cNvSpPr txBox="1"/>
                  <p:nvPr/>
                </p:nvSpPr>
                <p:spPr bwMode="auto">
                  <a:xfrm>
                    <a:off x="0" y="0"/>
                    <a:ext cx="980195" cy="1130794"/>
                  </a:xfrm>
                  <a:prstGeom prst="rect">
                    <a:avLst/>
                  </a:prstGeom>
                  <a:grpFill/>
                </p:spPr>
                <p:txBody>
                  <a:bodyPr lIns="50799" tIns="50799" rIns="50799" bIns="50799" rtlCol="0" anchor="ctr"/>
                  <a:lstStyle/>
                  <a:p>
                    <a:pPr algn="ctr">
                      <a:lnSpc>
                        <a:spcPts val="2659"/>
                      </a:lnSpc>
                      <a:defRPr/>
                    </a:pPr>
                    <a:endParaRPr sz="2000"/>
                  </a:p>
                </p:txBody>
              </p:sp>
            </p:grpSp>
            <p:grpSp>
              <p:nvGrpSpPr>
                <p:cNvPr id="123" name="Group 47"/>
                <p:cNvGrpSpPr/>
                <p:nvPr/>
              </p:nvGrpSpPr>
              <p:grpSpPr bwMode="auto">
                <a:xfrm>
                  <a:off x="9312203" y="1972710"/>
                  <a:ext cx="517404" cy="473256"/>
                  <a:chOff x="0" y="0"/>
                  <a:chExt cx="517404" cy="473256"/>
                </a:xfrm>
              </p:grpSpPr>
              <p:sp>
                <p:nvSpPr>
                  <p:cNvPr id="124" name="Freeform 48"/>
                  <p:cNvSpPr/>
                  <p:nvPr/>
                </p:nvSpPr>
                <p:spPr bwMode="auto">
                  <a:xfrm>
                    <a:off x="0" y="0"/>
                    <a:ext cx="517404" cy="47325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F56204">
                          <a:alpha val="100000"/>
                        </a:srgbClr>
                      </a:gs>
                      <a:gs pos="100000">
                        <a:srgbClr val="FFB55E">
                          <a:alpha val="100000"/>
                        </a:srgbClr>
                      </a:gs>
                    </a:gsLst>
                    <a:lin ang="2700000" scaled="1"/>
                  </a:gradFill>
                  <a:ln w="76200" cap="rnd">
                    <a:solidFill>
                      <a:srgbClr val="FFFFFF"/>
                    </a:solidFill>
                    <a:prstDash val="solid"/>
                    <a:round/>
                  </a:ln>
                </p:spPr>
                <p:txBody>
                  <a:bodyPr/>
                  <a:lstStyle/>
                  <a:p>
                    <a:pPr>
                      <a:defRPr/>
                    </a:pPr>
                    <a:endParaRPr lang="fr-FR" sz="2000"/>
                  </a:p>
                </p:txBody>
              </p:sp>
              <p:sp>
                <p:nvSpPr>
                  <p:cNvPr id="125" name="TextBox 49"/>
                  <p:cNvSpPr txBox="1"/>
                  <p:nvPr/>
                </p:nvSpPr>
                <p:spPr bwMode="auto">
                  <a:xfrm>
                    <a:off x="48506" y="22183"/>
                    <a:ext cx="420391" cy="406704"/>
                  </a:xfrm>
                  <a:prstGeom prst="rect">
                    <a:avLst/>
                  </a:prstGeom>
                  <a:grpFill/>
                </p:spPr>
                <p:txBody>
                  <a:bodyPr lIns="50799" tIns="50799" rIns="50799" bIns="50799" rtlCol="0" anchor="ctr"/>
                  <a:lstStyle/>
                  <a:p>
                    <a:pPr marL="0" lvl="0" indent="0" algn="ctr">
                      <a:lnSpc>
                        <a:spcPts val="2659"/>
                      </a:lnSpc>
                      <a:spcBef>
                        <a:spcPts val="0"/>
                      </a:spcBef>
                      <a:defRPr/>
                    </a:pPr>
                    <a:endParaRPr sz="2000"/>
                  </a:p>
                </p:txBody>
              </p:sp>
            </p:grpSp>
            <p:sp>
              <p:nvSpPr>
                <p:cNvPr id="126" name="Freeform 50"/>
                <p:cNvSpPr/>
                <p:nvPr/>
              </p:nvSpPr>
              <p:spPr bwMode="auto">
                <a:xfrm>
                  <a:off x="933678" y="472498"/>
                  <a:ext cx="535611" cy="559896"/>
                </a:xfrm>
                <a:custGeom>
                  <a:avLst/>
                  <a:gdLst/>
                  <a:ahLst/>
                  <a:cxnLst/>
                  <a:rect l="l" t="t" r="r" b="b"/>
                  <a:pathLst>
                    <a:path w="784257" h="896293" extrusionOk="0">
                      <a:moveTo>
                        <a:pt x="0" y="0"/>
                      </a:moveTo>
                      <a:lnTo>
                        <a:pt x="784257" y="0"/>
                      </a:lnTo>
                      <a:lnTo>
                        <a:pt x="784257" y="896293"/>
                      </a:lnTo>
                      <a:lnTo>
                        <a:pt x="0" y="896293"/>
                      </a:lnTo>
                      <a:lnTo>
                        <a:pt x="0" y="0"/>
                      </a:lnTo>
                      <a:close/>
                    </a:path>
                  </a:pathLst>
                </a:custGeom>
                <a:blipFill>
                  <a:blip r:embed="rId4"/>
                  <a:stretch/>
                </a:blipFill>
              </p:spPr>
              <p:txBody>
                <a:bodyPr/>
                <a:lstStyle/>
                <a:p>
                  <a:pPr>
                    <a:defRPr/>
                  </a:pPr>
                  <a:endParaRPr lang="fr-FR" sz="2000"/>
                </a:p>
              </p:txBody>
            </p:sp>
            <p:sp>
              <p:nvSpPr>
                <p:cNvPr id="127" name="Freeform 51"/>
                <p:cNvSpPr/>
                <p:nvPr/>
              </p:nvSpPr>
              <p:spPr bwMode="auto">
                <a:xfrm>
                  <a:off x="3675354" y="472498"/>
                  <a:ext cx="631873" cy="559896"/>
                </a:xfrm>
                <a:custGeom>
                  <a:avLst/>
                  <a:gdLst/>
                  <a:ahLst/>
                  <a:cxnLst/>
                  <a:rect l="l" t="t" r="r" b="b"/>
                  <a:pathLst>
                    <a:path w="925206" h="896293" extrusionOk="0">
                      <a:moveTo>
                        <a:pt x="0" y="0"/>
                      </a:moveTo>
                      <a:lnTo>
                        <a:pt x="925206" y="0"/>
                      </a:lnTo>
                      <a:lnTo>
                        <a:pt x="925206" y="896293"/>
                      </a:lnTo>
                      <a:lnTo>
                        <a:pt x="0" y="896293"/>
                      </a:lnTo>
                      <a:lnTo>
                        <a:pt x="0" y="0"/>
                      </a:lnTo>
                      <a:close/>
                    </a:path>
                  </a:pathLst>
                </a:custGeom>
                <a:blipFill>
                  <a:blip r:embed="rId5"/>
                  <a:stretch/>
                </a:blipFill>
              </p:spPr>
              <p:txBody>
                <a:bodyPr/>
                <a:lstStyle/>
                <a:p>
                  <a:pPr>
                    <a:defRPr/>
                  </a:pPr>
                  <a:endParaRPr lang="fr-FR" sz="2000"/>
                </a:p>
              </p:txBody>
            </p:sp>
            <p:sp>
              <p:nvSpPr>
                <p:cNvPr id="128" name="Freeform 52"/>
                <p:cNvSpPr/>
                <p:nvPr/>
              </p:nvSpPr>
              <p:spPr bwMode="auto">
                <a:xfrm>
                  <a:off x="9248637" y="485911"/>
                  <a:ext cx="612127" cy="559896"/>
                </a:xfrm>
                <a:custGeom>
                  <a:avLst/>
                  <a:gdLst/>
                  <a:ahLst/>
                  <a:cxnLst/>
                  <a:rect l="l" t="t" r="r" b="b"/>
                  <a:pathLst>
                    <a:path w="896293" h="896293" extrusionOk="0">
                      <a:moveTo>
                        <a:pt x="0" y="0"/>
                      </a:moveTo>
                      <a:lnTo>
                        <a:pt x="896293" y="0"/>
                      </a:lnTo>
                      <a:lnTo>
                        <a:pt x="896293" y="896293"/>
                      </a:lnTo>
                      <a:lnTo>
                        <a:pt x="0" y="896293"/>
                      </a:lnTo>
                      <a:lnTo>
                        <a:pt x="0" y="0"/>
                      </a:lnTo>
                      <a:close/>
                    </a:path>
                  </a:pathLst>
                </a:custGeom>
                <a:blipFill>
                  <a:blip r:embed="rId6"/>
                  <a:stretch/>
                </a:blipFill>
              </p:spPr>
              <p:txBody>
                <a:bodyPr/>
                <a:lstStyle/>
                <a:p>
                  <a:pPr>
                    <a:defRPr/>
                  </a:pPr>
                  <a:endParaRPr lang="fr-FR" sz="2000"/>
                </a:p>
              </p:txBody>
            </p:sp>
            <p:sp>
              <p:nvSpPr>
                <p:cNvPr id="130" name="TextBox 55"/>
                <p:cNvSpPr txBox="1"/>
                <p:nvPr/>
              </p:nvSpPr>
              <p:spPr bwMode="auto">
                <a:xfrm>
                  <a:off x="396802" y="2646171"/>
                  <a:ext cx="1610074" cy="391392"/>
                </a:xfrm>
                <a:prstGeom prst="rect">
                  <a:avLst/>
                </a:prstGeom>
                <a:grpFill/>
              </p:spPr>
              <p:txBody>
                <a:bodyPr wrap="square" lIns="0" tIns="0" rIns="0" bIns="0" rtlCol="0" anchor="t">
                  <a:spAutoFit/>
                </a:bodyPr>
                <a:lstStyle/>
                <a:p>
                  <a:pPr algn="ctr">
                    <a:lnSpc>
                      <a:spcPts val="3079"/>
                    </a:lnSpc>
                    <a:defRPr/>
                  </a:pPr>
                  <a:r>
                    <a:rPr lang="en-US" sz="2400" b="1">
                      <a:solidFill>
                        <a:srgbClr val="2D2C36"/>
                      </a:solidFill>
                      <a:latin typeface="Nunito Sans Bold"/>
                      <a:ea typeface="Nunito Sans Bold"/>
                      <a:cs typeface="Nunito Sans Bold"/>
                    </a:rPr>
                    <a:t>Bilan</a:t>
                  </a:r>
                  <a:endParaRPr/>
                </a:p>
              </p:txBody>
            </p:sp>
            <p:sp>
              <p:nvSpPr>
                <p:cNvPr id="131" name="TextBox 56"/>
                <p:cNvSpPr txBox="1"/>
                <p:nvPr/>
              </p:nvSpPr>
              <p:spPr bwMode="auto">
                <a:xfrm>
                  <a:off x="0" y="3328875"/>
                  <a:ext cx="2404401" cy="2057759"/>
                </a:xfrm>
                <a:prstGeom prst="rect">
                  <a:avLst/>
                </a:prstGeom>
                <a:grpFill/>
              </p:spPr>
              <p:txBody>
                <a:bodyPr lIns="0" tIns="0" rIns="0" bIns="0" rtlCol="0" anchor="t">
                  <a:spAutoFit/>
                </a:bodyPr>
                <a:lstStyle/>
                <a:p>
                  <a:pPr algn="ctr">
                    <a:lnSpc>
                      <a:spcPts val="2700"/>
                    </a:lnSpc>
                    <a:defRPr/>
                  </a:pPr>
                  <a:r>
                    <a:rPr lang="en-US" sz="2000">
                      <a:solidFill>
                        <a:srgbClr val="42414D"/>
                      </a:solidFill>
                      <a:latin typeface="Nunito Sans"/>
                      <a:ea typeface="Nunito Sans"/>
                      <a:cs typeface="Nunito Sans"/>
                    </a:rPr>
                    <a:t>Extrait du retour des établissements</a:t>
                  </a:r>
                  <a:endParaRPr/>
                </a:p>
                <a:p>
                  <a:pPr algn="ctr">
                    <a:lnSpc>
                      <a:spcPts val="2700"/>
                    </a:lnSpc>
                    <a:defRPr/>
                  </a:pPr>
                  <a:r>
                    <a:rPr lang="en-US" sz="2000">
                      <a:solidFill>
                        <a:srgbClr val="42414D"/>
                      </a:solidFill>
                      <a:latin typeface="Nunito Sans"/>
                      <a:ea typeface="Nunito Sans"/>
                      <a:cs typeface="Nunito Sans"/>
                    </a:rPr>
                    <a:t>De la mission flash de l’IGESR</a:t>
                  </a:r>
                  <a:endParaRPr/>
                </a:p>
                <a:p>
                  <a:pPr algn="ctr">
                    <a:lnSpc>
                      <a:spcPts val="2700"/>
                    </a:lnSpc>
                    <a:defRPr/>
                  </a:pPr>
                  <a:r>
                    <a:rPr lang="en-US" sz="2000">
                      <a:solidFill>
                        <a:srgbClr val="42414D"/>
                      </a:solidFill>
                      <a:latin typeface="Nunito Sans"/>
                      <a:ea typeface="Nunito Sans"/>
                      <a:cs typeface="Nunito Sans"/>
                    </a:rPr>
                    <a:t>Du bilan de la Région Académique</a:t>
                  </a:r>
                  <a:endParaRPr/>
                </a:p>
              </p:txBody>
            </p:sp>
            <p:sp>
              <p:nvSpPr>
                <p:cNvPr id="132" name="TextBox 57"/>
                <p:cNvSpPr txBox="1"/>
                <p:nvPr/>
              </p:nvSpPr>
              <p:spPr bwMode="auto">
                <a:xfrm>
                  <a:off x="3015593" y="2646171"/>
                  <a:ext cx="1952107" cy="782425"/>
                </a:xfrm>
                <a:prstGeom prst="rect">
                  <a:avLst/>
                </a:prstGeom>
                <a:grpFill/>
              </p:spPr>
              <p:txBody>
                <a:bodyPr lIns="0" tIns="0" rIns="0" bIns="0" rtlCol="0" anchor="t">
                  <a:spAutoFit/>
                </a:bodyPr>
                <a:lstStyle/>
                <a:p>
                  <a:pPr algn="ctr">
                    <a:lnSpc>
                      <a:spcPts val="3079"/>
                    </a:lnSpc>
                    <a:defRPr/>
                  </a:pPr>
                  <a:r>
                    <a:rPr lang="en-US" sz="2400" b="1" dirty="0" err="1">
                      <a:solidFill>
                        <a:srgbClr val="2D2C36"/>
                      </a:solidFill>
                      <a:latin typeface="Nunito Sans Bold"/>
                      <a:ea typeface="Nunito Sans Bold"/>
                      <a:cs typeface="Nunito Sans Bold"/>
                    </a:rPr>
                    <a:t>Soutien</a:t>
                  </a:r>
                  <a:r>
                    <a:rPr lang="en-US" sz="2400" b="1" dirty="0">
                      <a:solidFill>
                        <a:srgbClr val="2D2C36"/>
                      </a:solidFill>
                      <a:latin typeface="Nunito Sans Bold"/>
                      <a:ea typeface="Nunito Sans Bold"/>
                      <a:cs typeface="Nunito Sans Bold"/>
                    </a:rPr>
                    <a:t> au </a:t>
                  </a:r>
                  <a:r>
                    <a:rPr lang="en-US" sz="2400" b="1" dirty="0" err="1">
                      <a:solidFill>
                        <a:srgbClr val="2D2C36"/>
                      </a:solidFill>
                      <a:latin typeface="Nunito Sans Bold"/>
                      <a:ea typeface="Nunito Sans Bold"/>
                      <a:cs typeface="Nunito Sans Bold"/>
                    </a:rPr>
                    <a:t>parcours</a:t>
                  </a:r>
                  <a:endParaRPr dirty="0"/>
                </a:p>
              </p:txBody>
            </p:sp>
            <p:sp>
              <p:nvSpPr>
                <p:cNvPr id="133" name="TextBox 58"/>
                <p:cNvSpPr txBox="1"/>
                <p:nvPr/>
              </p:nvSpPr>
              <p:spPr bwMode="auto">
                <a:xfrm>
                  <a:off x="5805401" y="2646171"/>
                  <a:ext cx="1952107" cy="782425"/>
                </a:xfrm>
                <a:prstGeom prst="rect">
                  <a:avLst/>
                </a:prstGeom>
                <a:grpFill/>
              </p:spPr>
              <p:txBody>
                <a:bodyPr lIns="0" tIns="0" rIns="0" bIns="0" rtlCol="0" anchor="t">
                  <a:spAutoFit/>
                </a:bodyPr>
                <a:lstStyle/>
                <a:p>
                  <a:pPr algn="ctr">
                    <a:lnSpc>
                      <a:spcPts val="3079"/>
                    </a:lnSpc>
                    <a:defRPr/>
                  </a:pPr>
                  <a:r>
                    <a:rPr lang="en-US" sz="2400" b="1" dirty="0">
                      <a:solidFill>
                        <a:srgbClr val="2D2C36"/>
                      </a:solidFill>
                      <a:latin typeface="Nunito Sans Bold"/>
                      <a:ea typeface="Nunito Sans Bold"/>
                      <a:cs typeface="Nunito Sans Bold"/>
                    </a:rPr>
                    <a:t>Parcours </a:t>
                  </a:r>
                  <a:r>
                    <a:rPr lang="en-US" sz="2400" b="1" dirty="0" err="1">
                      <a:solidFill>
                        <a:srgbClr val="2D2C36"/>
                      </a:solidFill>
                      <a:latin typeface="Nunito Sans Bold"/>
                      <a:ea typeface="Nunito Sans Bold"/>
                      <a:cs typeface="Nunito Sans Bold"/>
                    </a:rPr>
                    <a:t>personnalisé</a:t>
                  </a:r>
                  <a:endParaRPr dirty="0"/>
                </a:p>
              </p:txBody>
            </p:sp>
            <p:sp>
              <p:nvSpPr>
                <p:cNvPr id="134" name="TextBox 59"/>
                <p:cNvSpPr txBox="1"/>
                <p:nvPr/>
              </p:nvSpPr>
              <p:spPr bwMode="auto">
                <a:xfrm>
                  <a:off x="8595208" y="2646171"/>
                  <a:ext cx="1952109" cy="391392"/>
                </a:xfrm>
                <a:prstGeom prst="rect">
                  <a:avLst/>
                </a:prstGeom>
                <a:grpFill/>
              </p:spPr>
              <p:txBody>
                <a:bodyPr lIns="0" tIns="0" rIns="0" bIns="0" rtlCol="0" anchor="t">
                  <a:spAutoFit/>
                </a:bodyPr>
                <a:lstStyle/>
                <a:p>
                  <a:pPr algn="ctr">
                    <a:lnSpc>
                      <a:spcPts val="3079"/>
                    </a:lnSpc>
                    <a:defRPr/>
                  </a:pPr>
                  <a:r>
                    <a:rPr lang="en-US" sz="2400" b="1">
                      <a:solidFill>
                        <a:srgbClr val="2D2C36"/>
                      </a:solidFill>
                      <a:latin typeface="Nunito Sans Bold"/>
                      <a:ea typeface="Nunito Sans Bold"/>
                      <a:cs typeface="Nunito Sans Bold"/>
                    </a:rPr>
                    <a:t>PPO</a:t>
                  </a:r>
                  <a:endParaRPr/>
                </a:p>
              </p:txBody>
            </p:sp>
            <p:sp>
              <p:nvSpPr>
                <p:cNvPr id="135" name="TextBox 63"/>
                <p:cNvSpPr txBox="1"/>
                <p:nvPr/>
              </p:nvSpPr>
              <p:spPr bwMode="auto">
                <a:xfrm>
                  <a:off x="2596387" y="3521236"/>
                  <a:ext cx="2790520" cy="1714860"/>
                </a:xfrm>
                <a:prstGeom prst="rect">
                  <a:avLst/>
                </a:prstGeom>
                <a:grpFill/>
              </p:spPr>
              <p:txBody>
                <a:bodyPr wrap="square" lIns="0" tIns="0" rIns="0" bIns="0" rtlCol="0" anchor="t">
                  <a:spAutoFit/>
                </a:bodyPr>
                <a:lstStyle/>
                <a:p>
                  <a:pPr algn="ctr">
                    <a:lnSpc>
                      <a:spcPts val="2700"/>
                    </a:lnSpc>
                    <a:defRPr/>
                  </a:pPr>
                  <a:r>
                    <a:rPr lang="en-US" dirty="0" err="1">
                      <a:solidFill>
                        <a:srgbClr val="42414D"/>
                      </a:solidFill>
                      <a:latin typeface="Nunito Sans"/>
                      <a:ea typeface="Nunito Sans"/>
                      <a:cs typeface="Nunito Sans"/>
                    </a:rPr>
                    <a:t>L’accompagnement</a:t>
                  </a:r>
                  <a:r>
                    <a:rPr lang="en-US" dirty="0">
                      <a:solidFill>
                        <a:srgbClr val="42414D"/>
                      </a:solidFill>
                      <a:latin typeface="Nunito Sans"/>
                      <a:ea typeface="Nunito Sans"/>
                      <a:cs typeface="Nunito Sans"/>
                    </a:rPr>
                    <a:t> </a:t>
                  </a:r>
                  <a:r>
                    <a:rPr lang="en-US" dirty="0" err="1">
                      <a:solidFill>
                        <a:srgbClr val="42414D"/>
                      </a:solidFill>
                      <a:latin typeface="Nunito Sans"/>
                      <a:ea typeface="Nunito Sans"/>
                      <a:cs typeface="Nunito Sans"/>
                    </a:rPr>
                    <a:t>académique</a:t>
                  </a:r>
                  <a:r>
                    <a:rPr lang="en-US" dirty="0">
                      <a:solidFill>
                        <a:srgbClr val="42414D"/>
                      </a:solidFill>
                      <a:latin typeface="Nunito Sans"/>
                      <a:ea typeface="Nunito Sans"/>
                      <a:cs typeface="Nunito Sans"/>
                    </a:rPr>
                    <a:t> de la </a:t>
                  </a:r>
                  <a:r>
                    <a:rPr lang="en-US" dirty="0" err="1">
                      <a:solidFill>
                        <a:srgbClr val="42414D"/>
                      </a:solidFill>
                      <a:latin typeface="Nunito Sans"/>
                      <a:ea typeface="Nunito Sans"/>
                      <a:cs typeface="Nunito Sans"/>
                    </a:rPr>
                    <a:t>mesure</a:t>
                  </a:r>
                  <a:r>
                    <a:rPr lang="en-US" dirty="0">
                      <a:solidFill>
                        <a:srgbClr val="42414D"/>
                      </a:solidFill>
                      <a:latin typeface="Nunito Sans"/>
                      <a:ea typeface="Nunito Sans"/>
                      <a:cs typeface="Nunito Sans"/>
                    </a:rPr>
                    <a:t> 4</a:t>
                  </a:r>
                  <a:endParaRPr dirty="0"/>
                </a:p>
                <a:p>
                  <a:pPr algn="ctr">
                    <a:lnSpc>
                      <a:spcPts val="2700"/>
                    </a:lnSpc>
                    <a:defRPr/>
                  </a:pPr>
                  <a:r>
                    <a:rPr lang="en-US" dirty="0" err="1">
                      <a:solidFill>
                        <a:srgbClr val="42414D"/>
                      </a:solidFill>
                      <a:latin typeface="Nunito Sans"/>
                      <a:ea typeface="Nunito Sans"/>
                      <a:cs typeface="Nunito Sans"/>
                    </a:rPr>
                    <a:t>Approche</a:t>
                  </a:r>
                  <a:r>
                    <a:rPr lang="en-US" dirty="0">
                      <a:solidFill>
                        <a:srgbClr val="42414D"/>
                      </a:solidFill>
                      <a:latin typeface="Nunito Sans"/>
                      <a:ea typeface="Nunito Sans"/>
                      <a:cs typeface="Nunito Sans"/>
                    </a:rPr>
                    <a:t> global du </a:t>
                  </a:r>
                  <a:r>
                    <a:rPr lang="en-US" dirty="0" err="1">
                      <a:solidFill>
                        <a:srgbClr val="42414D"/>
                      </a:solidFill>
                      <a:latin typeface="Nunito Sans"/>
                      <a:ea typeface="Nunito Sans"/>
                      <a:cs typeface="Nunito Sans"/>
                    </a:rPr>
                    <a:t>parcours</a:t>
                  </a:r>
                  <a:endParaRPr dirty="0"/>
                </a:p>
                <a:p>
                  <a:pPr algn="ctr">
                    <a:lnSpc>
                      <a:spcPts val="2700"/>
                    </a:lnSpc>
                    <a:defRPr/>
                  </a:pPr>
                  <a:endParaRPr lang="en-US" dirty="0">
                    <a:solidFill>
                      <a:srgbClr val="42414D"/>
                    </a:solidFill>
                    <a:latin typeface="Nunito Sans"/>
                    <a:ea typeface="Nunito Sans"/>
                    <a:cs typeface="Nunito Sans"/>
                  </a:endParaRPr>
                </a:p>
              </p:txBody>
            </p:sp>
            <p:sp>
              <p:nvSpPr>
                <p:cNvPr id="136" name="TextBox 64"/>
                <p:cNvSpPr txBox="1"/>
                <p:nvPr/>
              </p:nvSpPr>
              <p:spPr bwMode="auto">
                <a:xfrm>
                  <a:off x="5579614" y="3708082"/>
                  <a:ext cx="2403681" cy="2407147"/>
                </a:xfrm>
                <a:prstGeom prst="rect">
                  <a:avLst/>
                </a:prstGeom>
                <a:grpFill/>
              </p:spPr>
              <p:txBody>
                <a:bodyPr lIns="0" tIns="0" rIns="0" bIns="0" rtlCol="0" anchor="t">
                  <a:spAutoFit/>
                </a:bodyPr>
                <a:lstStyle/>
                <a:p>
                  <a:pPr algn="ctr">
                    <a:defRPr/>
                  </a:pPr>
                  <a:r>
                    <a:rPr lang="fr-FR">
                      <a:solidFill>
                        <a:srgbClr val="42414D"/>
                      </a:solidFill>
                      <a:latin typeface="Nunito Sans"/>
                      <a:ea typeface="Nunito Sans"/>
                      <a:cs typeface="Nunito Sans"/>
                    </a:rPr>
                    <a:t>Avenir pro et pro+</a:t>
                  </a:r>
                  <a:endParaRPr lang="fr-FR"/>
                </a:p>
                <a:p>
                  <a:pPr algn="ctr">
                    <a:defRPr/>
                  </a:pPr>
                  <a:r>
                    <a:rPr lang="fr-FR" dirty="0">
                      <a:solidFill>
                        <a:srgbClr val="42414D"/>
                      </a:solidFill>
                      <a:latin typeface="Nunito Sans"/>
                      <a:ea typeface="Nunito Sans"/>
                      <a:cs typeface="Nunito Sans"/>
                    </a:rPr>
                    <a:t>Préparation du parcours personnalisé</a:t>
                  </a:r>
                  <a:endParaRPr lang="fr-FR" dirty="0"/>
                </a:p>
                <a:p>
                  <a:pPr algn="ctr">
                    <a:defRPr/>
                  </a:pPr>
                  <a:r>
                    <a:rPr lang="fr-FR" dirty="0">
                      <a:solidFill>
                        <a:srgbClr val="42414D"/>
                      </a:solidFill>
                      <a:latin typeface="Nunito Sans"/>
                      <a:ea typeface="Nunito Sans"/>
                      <a:cs typeface="Nunito Sans"/>
                    </a:rPr>
                    <a:t>Plate-forme avenir</a:t>
                  </a:r>
                  <a:endParaRPr lang="fr-FR" dirty="0"/>
                </a:p>
                <a:p>
                  <a:pPr algn="ctr">
                    <a:defRPr/>
                  </a:pPr>
                  <a:r>
                    <a:rPr lang="fr-FR" dirty="0">
                      <a:solidFill>
                        <a:srgbClr val="42414D"/>
                      </a:solidFill>
                      <a:latin typeface="Nunito Sans"/>
                      <a:ea typeface="Nunito Sans"/>
                      <a:cs typeface="Nunito Sans"/>
                    </a:rPr>
                    <a:t>Calendrier épreuves du Bac </a:t>
                  </a:r>
                  <a:endParaRPr lang="fr-FR" dirty="0"/>
                </a:p>
                <a:p>
                  <a:pPr algn="ctr">
                    <a:defRPr/>
                  </a:pPr>
                  <a:r>
                    <a:rPr lang="fr-FR" dirty="0">
                      <a:solidFill>
                        <a:srgbClr val="42414D"/>
                      </a:solidFill>
                      <a:latin typeface="Nunito Sans"/>
                      <a:ea typeface="Nunito Sans"/>
                      <a:cs typeface="Nunito Sans"/>
                    </a:rPr>
                    <a:t>Parcours de consolidation BTS</a:t>
                  </a:r>
                  <a:endParaRPr lang="fr-FR" dirty="0"/>
                </a:p>
              </p:txBody>
            </p:sp>
            <p:sp>
              <p:nvSpPr>
                <p:cNvPr id="137" name="TextBox 65"/>
                <p:cNvSpPr txBox="1"/>
                <p:nvPr/>
              </p:nvSpPr>
              <p:spPr bwMode="auto">
                <a:xfrm>
                  <a:off x="8369423" y="3328875"/>
                  <a:ext cx="2403681" cy="343260"/>
                </a:xfrm>
                <a:prstGeom prst="rect">
                  <a:avLst/>
                </a:prstGeom>
                <a:grpFill/>
              </p:spPr>
              <p:txBody>
                <a:bodyPr lIns="0" tIns="0" rIns="0" bIns="0" rtlCol="0" anchor="t">
                  <a:spAutoFit/>
                </a:bodyPr>
                <a:lstStyle/>
                <a:p>
                  <a:pPr algn="ctr">
                    <a:lnSpc>
                      <a:spcPts val="2700"/>
                    </a:lnSpc>
                    <a:defRPr/>
                  </a:pPr>
                  <a:r>
                    <a:rPr lang="en-US" sz="2000">
                      <a:solidFill>
                        <a:srgbClr val="42414D"/>
                      </a:solidFill>
                      <a:latin typeface="Nunito Sans"/>
                      <a:ea typeface="Nunito Sans"/>
                      <a:cs typeface="Nunito Sans"/>
                    </a:rPr>
                    <a:t>Plan avenir 2025</a:t>
                  </a:r>
                  <a:endParaRPr/>
                </a:p>
              </p:txBody>
            </p:sp>
          </p:grpSp>
          <p:sp>
            <p:nvSpPr>
              <p:cNvPr id="146" name="Freeform 45"/>
              <p:cNvSpPr/>
              <p:nvPr/>
            </p:nvSpPr>
            <p:spPr bwMode="auto">
              <a:xfrm>
                <a:off x="11410371" y="243713"/>
                <a:ext cx="980195" cy="1074662"/>
              </a:xfrm>
              <a:custGeom>
                <a:avLst/>
                <a:gdLst/>
                <a:ahLst/>
                <a:cxnLst/>
                <a:rect l="l" t="t" r="r" b="b"/>
                <a:pathLst>
                  <a:path w="608535" h="729422" extrusionOk="0">
                    <a:moveTo>
                      <a:pt x="304268" y="0"/>
                    </a:moveTo>
                    <a:lnTo>
                      <a:pt x="304268" y="0"/>
                    </a:lnTo>
                    <a:cubicBezTo>
                      <a:pt x="472310" y="0"/>
                      <a:pt x="608535" y="136225"/>
                      <a:pt x="608535" y="304268"/>
                    </a:cubicBezTo>
                    <a:lnTo>
                      <a:pt x="608535" y="425154"/>
                    </a:lnTo>
                    <a:cubicBezTo>
                      <a:pt x="608535" y="593197"/>
                      <a:pt x="472310" y="729422"/>
                      <a:pt x="304268" y="729422"/>
                    </a:cubicBezTo>
                    <a:lnTo>
                      <a:pt x="304268" y="729422"/>
                    </a:lnTo>
                    <a:cubicBezTo>
                      <a:pt x="136225" y="729422"/>
                      <a:pt x="0" y="593197"/>
                      <a:pt x="0" y="425154"/>
                    </a:cubicBezTo>
                    <a:lnTo>
                      <a:pt x="0" y="304268"/>
                    </a:lnTo>
                    <a:cubicBezTo>
                      <a:pt x="0" y="136225"/>
                      <a:pt x="136225" y="0"/>
                      <a:pt x="304268" y="0"/>
                    </a:cubicBezTo>
                    <a:close/>
                  </a:path>
                </a:pathLst>
              </a:custGeom>
              <a:solidFill>
                <a:srgbClr val="FFFFFF"/>
              </a:solidFill>
            </p:spPr>
            <p:txBody>
              <a:bodyPr/>
              <a:lstStyle/>
              <a:p>
                <a:pPr>
                  <a:defRPr/>
                </a:pPr>
                <a:endParaRPr lang="fr-FR"/>
              </a:p>
            </p:txBody>
          </p:sp>
          <p:sp>
            <p:nvSpPr>
              <p:cNvPr id="151" name="AutoShape 17"/>
              <p:cNvSpPr/>
              <p:nvPr/>
            </p:nvSpPr>
            <p:spPr bwMode="auto">
              <a:xfrm flipH="1">
                <a:off x="11908264" y="1852598"/>
                <a:ext cx="0" cy="665959"/>
              </a:xfrm>
              <a:prstGeom prst="line">
                <a:avLst/>
              </a:prstGeom>
              <a:grpFill/>
              <a:ln w="28575" cap="flat">
                <a:solidFill>
                  <a:srgbClr val="92D050"/>
                </a:solidFill>
                <a:prstDash val="lgDash"/>
                <a:headEnd type="none" w="sm" len="sm"/>
                <a:tailEnd type="none" w="sm" len="sm"/>
              </a:ln>
            </p:spPr>
            <p:txBody>
              <a:bodyPr/>
              <a:lstStyle/>
              <a:p>
                <a:pPr>
                  <a:defRPr/>
                </a:pPr>
                <a:endParaRPr lang="fr-FR"/>
              </a:p>
            </p:txBody>
          </p:sp>
          <p:sp>
            <p:nvSpPr>
              <p:cNvPr id="147" name="Freeform 48"/>
              <p:cNvSpPr/>
              <p:nvPr/>
            </p:nvSpPr>
            <p:spPr bwMode="auto">
              <a:xfrm>
                <a:off x="11641766" y="2029905"/>
                <a:ext cx="517404" cy="473255"/>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gradFill>
                <a:gsLst>
                  <a:gs pos="0">
                    <a:srgbClr val="FFC000"/>
                  </a:gs>
                  <a:gs pos="100000">
                    <a:srgbClr val="FF0000"/>
                  </a:gs>
                </a:gsLst>
                <a:lin ang="2700000" scaled="1"/>
              </a:gradFill>
              <a:ln w="76200" cap="rnd">
                <a:solidFill>
                  <a:srgbClr val="FFFFFF"/>
                </a:solidFill>
                <a:prstDash val="solid"/>
                <a:round/>
              </a:ln>
            </p:spPr>
            <p:txBody>
              <a:bodyPr/>
              <a:lstStyle/>
              <a:p>
                <a:pPr>
                  <a:defRPr/>
                </a:pPr>
                <a:endParaRPr lang="fr-FR"/>
              </a:p>
            </p:txBody>
          </p:sp>
        </p:grpSp>
        <p:sp>
          <p:nvSpPr>
            <p:cNvPr id="152" name="TextBox 64"/>
            <p:cNvSpPr txBox="1"/>
            <p:nvPr/>
          </p:nvSpPr>
          <p:spPr bwMode="auto">
            <a:xfrm>
              <a:off x="10775547" y="3543319"/>
              <a:ext cx="2611459" cy="2691283"/>
            </a:xfrm>
            <a:prstGeom prst="roundRect">
              <a:avLst>
                <a:gd name="adj" fmla="val 19647"/>
              </a:avLst>
            </a:prstGeom>
            <a:solidFill>
              <a:schemeClr val="bg1"/>
            </a:solidFill>
          </p:spPr>
          <p:txBody>
            <a:bodyPr wrap="square" lIns="0" tIns="0" rIns="0" bIns="0" rtlCol="0" anchor="t">
              <a:spAutoFit/>
            </a:bodyPr>
            <a:lstStyle/>
            <a:p>
              <a:pPr algn="ctr">
                <a:lnSpc>
                  <a:spcPct val="113999"/>
                </a:lnSpc>
                <a:defRPr/>
              </a:pPr>
              <a:r>
                <a:rPr lang="fr-FR">
                  <a:solidFill>
                    <a:srgbClr val="42414D"/>
                  </a:solidFill>
                  <a:latin typeface="Nunito Sans"/>
                  <a:ea typeface="Nunito Sans"/>
                  <a:cs typeface="Nunito Sans"/>
                </a:rPr>
                <a:t>Formation à initiative locale</a:t>
              </a:r>
              <a:endParaRPr lang="fr-FR"/>
            </a:p>
            <a:p>
              <a:pPr algn="ctr">
                <a:lnSpc>
                  <a:spcPct val="113999"/>
                </a:lnSpc>
                <a:defRPr/>
              </a:pPr>
              <a:r>
                <a:rPr lang="fr-FR">
                  <a:solidFill>
                    <a:srgbClr val="42414D"/>
                  </a:solidFill>
                  <a:latin typeface="Nunito Sans"/>
                  <a:ea typeface="Nunito Sans"/>
                  <a:cs typeface="Nunito Sans"/>
                </a:rPr>
                <a:t>Témoignage établissement</a:t>
              </a:r>
              <a:endParaRPr/>
            </a:p>
            <a:p>
              <a:pPr algn="ctr">
                <a:lnSpc>
                  <a:spcPct val="113999"/>
                </a:lnSpc>
                <a:defRPr/>
              </a:pPr>
              <a:r>
                <a:rPr lang="fr-FR">
                  <a:solidFill>
                    <a:srgbClr val="42414D"/>
                  </a:solidFill>
                  <a:latin typeface="Nunito Sans"/>
                  <a:ea typeface="Nunito Sans"/>
                  <a:cs typeface="Nunito Sans"/>
                </a:rPr>
                <a:t>Proposition de ressources</a:t>
              </a:r>
              <a:endParaRPr/>
            </a:p>
            <a:p>
              <a:pPr algn="ctr">
                <a:lnSpc>
                  <a:spcPct val="113999"/>
                </a:lnSpc>
                <a:defRPr/>
              </a:pPr>
              <a:endParaRPr lang="en-US">
                <a:solidFill>
                  <a:srgbClr val="42414D"/>
                </a:solidFill>
                <a:latin typeface="Nunito Sans"/>
                <a:ea typeface="Nunito Sans"/>
                <a:cs typeface="Nunito Sans"/>
              </a:endParaRPr>
            </a:p>
          </p:txBody>
        </p:sp>
        <p:grpSp>
          <p:nvGrpSpPr>
            <p:cNvPr id="158" name="Groupe 157"/>
            <p:cNvGrpSpPr/>
            <p:nvPr/>
          </p:nvGrpSpPr>
          <p:grpSpPr bwMode="auto">
            <a:xfrm>
              <a:off x="6381492" y="603675"/>
              <a:ext cx="756840" cy="648479"/>
              <a:chOff x="0" y="0"/>
              <a:chExt cx="756840" cy="648479"/>
            </a:xfrm>
          </p:grpSpPr>
          <p:grpSp>
            <p:nvGrpSpPr>
              <p:cNvPr id="159" name="Groupe 158"/>
              <p:cNvGrpSpPr/>
              <p:nvPr/>
            </p:nvGrpSpPr>
            <p:grpSpPr bwMode="auto">
              <a:xfrm>
                <a:off x="0" y="0"/>
                <a:ext cx="749831" cy="648479"/>
                <a:chOff x="0" y="0"/>
                <a:chExt cx="749831" cy="648479"/>
              </a:xfrm>
            </p:grpSpPr>
            <p:pic>
              <p:nvPicPr>
                <p:cNvPr id="162" name="Image 161" descr="Une image contenant croquis, blanc, conception&#10;&#10;Le contenu généré par l’IA peut être incorrect."/>
                <p:cNvPicPr>
                  <a:picLocks noChangeAspect="1"/>
                </p:cNvPicPr>
                <p:nvPr/>
              </p:nvPicPr>
              <p:blipFill>
                <a:blip r:embed="rId7">
                  <a:duotone>
                    <a:schemeClr val="accent2">
                      <a:shade val="45000"/>
                      <a:satMod val="135000"/>
                    </a:schemeClr>
                    <a:prstClr val="white"/>
                  </a:duotone>
                </a:blip>
                <a:stretch/>
              </p:blipFill>
              <p:spPr bwMode="auto">
                <a:xfrm>
                  <a:off x="36679" y="0"/>
                  <a:ext cx="713151" cy="648479"/>
                </a:xfrm>
                <a:prstGeom prst="rect">
                  <a:avLst/>
                </a:prstGeom>
              </p:spPr>
            </p:pic>
            <p:sp>
              <p:nvSpPr>
                <p:cNvPr id="163" name="Rectangle 162"/>
                <p:cNvSpPr/>
                <p:nvPr/>
              </p:nvSpPr>
              <p:spPr bwMode="auto">
                <a:xfrm>
                  <a:off x="0" y="0"/>
                  <a:ext cx="254603" cy="32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160" name="Rectangle 159"/>
              <p:cNvSpPr/>
              <p:nvPr/>
            </p:nvSpPr>
            <p:spPr bwMode="auto">
              <a:xfrm>
                <a:off x="161796" y="316482"/>
                <a:ext cx="231459" cy="48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1" name="Rectangle 160"/>
              <p:cNvSpPr/>
              <p:nvPr/>
            </p:nvSpPr>
            <p:spPr bwMode="auto">
              <a:xfrm>
                <a:off x="525381" y="316482"/>
                <a:ext cx="231459" cy="48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pic>
          <p:nvPicPr>
            <p:cNvPr id="1026" name="Picture 2" descr="Papier - Icônes éducation gratuites"/>
            <p:cNvPicPr>
              <a:picLocks noChangeAspect="1" noChangeArrowheads="1"/>
            </p:cNvPicPr>
            <p:nvPr/>
          </p:nvPicPr>
          <p:blipFill>
            <a:blip r:embed="rId8">
              <a:duotone>
                <a:schemeClr val="accent2">
                  <a:shade val="45000"/>
                  <a:satMod val="135000"/>
                </a:schemeClr>
                <a:prstClr val="white"/>
              </a:duotone>
            </a:blip>
            <a:stretch/>
          </p:blipFill>
          <p:spPr bwMode="auto">
            <a:xfrm>
              <a:off x="11566225" y="692237"/>
              <a:ext cx="628664" cy="576982"/>
            </a:xfrm>
            <a:prstGeom prst="rect">
              <a:avLst/>
            </a:prstGeom>
            <a:noFill/>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81374881" name="AutoShape 2"/>
          <p:cNvSpPr>
            <a:spLocks noChangeAspect="1" noChangeArrowheads="1"/>
          </p:cNvSpPr>
          <p:nvPr/>
        </p:nvSpPr>
        <p:spPr bwMode="auto">
          <a:xfrm>
            <a:off x="7132320" y="393192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pic>
        <p:nvPicPr>
          <p:cNvPr id="3" name="Image 2">
            <a:extLst>
              <a:ext uri="{FF2B5EF4-FFF2-40B4-BE49-F238E27FC236}">
                <a16:creationId xmlns:a16="http://schemas.microsoft.com/office/drawing/2014/main" id="{C5997083-4889-32B3-557C-AB20AD2FBE43}"/>
              </a:ext>
            </a:extLst>
          </p:cNvPr>
          <p:cNvPicPr>
            <a:picLocks noChangeAspect="1"/>
          </p:cNvPicPr>
          <p:nvPr/>
        </p:nvPicPr>
        <p:blipFill>
          <a:blip r:embed="rId3"/>
          <a:stretch>
            <a:fillRect/>
          </a:stretch>
        </p:blipFill>
        <p:spPr>
          <a:xfrm>
            <a:off x="0" y="-1"/>
            <a:ext cx="12344402" cy="822960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28273571" name="AutoShape 2"/>
          <p:cNvSpPr>
            <a:spLocks noChangeAspect="1" noChangeArrowheads="1"/>
          </p:cNvSpPr>
          <p:nvPr/>
        </p:nvSpPr>
        <p:spPr bwMode="auto">
          <a:xfrm>
            <a:off x="7132320" y="393192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sp>
        <p:nvSpPr>
          <p:cNvPr id="50419581" name="AutoShape 4" descr="Image générée"/>
          <p:cNvSpPr>
            <a:spLocks noChangeAspect="1" noChangeArrowheads="1"/>
          </p:cNvSpPr>
          <p:nvPr/>
        </p:nvSpPr>
        <p:spPr bwMode="auto">
          <a:xfrm>
            <a:off x="7315200" y="411480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pic>
        <p:nvPicPr>
          <p:cNvPr id="1143367328" name="Image 10" descr="Une image contenant Graphique, Caractère coloré, conception&#10;&#10;Le contenu généré par l’IA peut être incorrect."/>
          <p:cNvPicPr>
            <a:picLocks noChangeAspect="1"/>
          </p:cNvPicPr>
          <p:nvPr/>
        </p:nvPicPr>
        <p:blipFill>
          <a:blip r:embed="rId3"/>
          <a:stretch/>
        </p:blipFill>
        <p:spPr bwMode="auto">
          <a:xfrm>
            <a:off x="12616603" y="6506633"/>
            <a:ext cx="944879" cy="944879"/>
          </a:xfrm>
          <a:prstGeom prst="rect">
            <a:avLst/>
          </a:prstGeom>
        </p:spPr>
      </p:pic>
      <p:sp>
        <p:nvSpPr>
          <p:cNvPr id="1524377102" name="ZoneTexte 11"/>
          <p:cNvSpPr txBox="1"/>
          <p:nvPr/>
        </p:nvSpPr>
        <p:spPr bwMode="auto">
          <a:xfrm>
            <a:off x="11834502" y="3770433"/>
            <a:ext cx="2760755" cy="443198"/>
          </a:xfrm>
          <a:prstGeom prst="rect">
            <a:avLst/>
          </a:prstGeom>
          <a:noFill/>
        </p:spPr>
        <p:txBody>
          <a:bodyPr wrap="none" rtlCol="0">
            <a:spAutoFit/>
          </a:bodyPr>
          <a:lstStyle/>
          <a:p>
            <a:pPr>
              <a:defRPr/>
            </a:pPr>
            <a:r>
              <a:rPr lang="fr-FR" b="1">
                <a:latin typeface="Arial"/>
                <a:cs typeface="Arial"/>
              </a:rPr>
              <a:t>Diaporama support</a:t>
            </a:r>
            <a:endParaRPr/>
          </a:p>
        </p:txBody>
      </p:sp>
      <p:pic>
        <p:nvPicPr>
          <p:cNvPr id="3" name="Image 2">
            <a:extLst>
              <a:ext uri="{FF2B5EF4-FFF2-40B4-BE49-F238E27FC236}">
                <a16:creationId xmlns:a16="http://schemas.microsoft.com/office/drawing/2014/main" id="{A8B13689-7483-2001-5399-77A6986A2277}"/>
              </a:ext>
            </a:extLst>
          </p:cNvPr>
          <p:cNvPicPr>
            <a:picLocks noChangeAspect="1"/>
          </p:cNvPicPr>
          <p:nvPr/>
        </p:nvPicPr>
        <p:blipFill>
          <a:blip r:embed="rId4"/>
          <a:stretch>
            <a:fillRect/>
          </a:stretch>
        </p:blipFill>
        <p:spPr>
          <a:xfrm>
            <a:off x="0" y="0"/>
            <a:ext cx="12344400" cy="8229600"/>
          </a:xfrm>
          <a:prstGeom prst="rect">
            <a:avLst/>
          </a:prstGeom>
        </p:spPr>
      </p:pic>
      <p:pic>
        <p:nvPicPr>
          <p:cNvPr id="1731748067" name="Image 9" descr="Une image contenant texte, capture d’écran, Police&#10;&#10;Le contenu généré par l’IA peut être incorrect."/>
          <p:cNvPicPr>
            <a:picLocks noChangeAspect="1"/>
          </p:cNvPicPr>
          <p:nvPr/>
        </p:nvPicPr>
        <p:blipFill>
          <a:blip r:embed="rId5"/>
          <a:stretch/>
        </p:blipFill>
        <p:spPr bwMode="auto">
          <a:xfrm>
            <a:off x="11928916" y="4379443"/>
            <a:ext cx="2701484" cy="1537546"/>
          </a:xfrm>
          <a:prstGeom prst="rect">
            <a:avLst/>
          </a:prstGeom>
          <a:ln>
            <a:solidFill>
              <a:schemeClr val="tx1"/>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86954746" name="Image 4" descr="Une image contenant Graphique, Caractère coloré, conception&#10;&#10;Le contenu généré par l’IA peut être incorrect."/>
          <p:cNvPicPr>
            <a:picLocks noChangeAspect="1"/>
          </p:cNvPicPr>
          <p:nvPr/>
        </p:nvPicPr>
        <p:blipFill>
          <a:blip r:embed="rId4"/>
          <a:stretch/>
        </p:blipFill>
        <p:spPr bwMode="auto">
          <a:xfrm>
            <a:off x="12860443" y="3284894"/>
            <a:ext cx="944879" cy="944879"/>
          </a:xfrm>
          <a:prstGeom prst="rect">
            <a:avLst/>
          </a:prstGeom>
        </p:spPr>
      </p:pic>
      <p:sp>
        <p:nvSpPr>
          <p:cNvPr id="852322956" name="ZoneTexte 5"/>
          <p:cNvSpPr txBox="1"/>
          <p:nvPr/>
        </p:nvSpPr>
        <p:spPr bwMode="auto">
          <a:xfrm>
            <a:off x="12598836" y="246662"/>
            <a:ext cx="1468094" cy="443198"/>
          </a:xfrm>
          <a:prstGeom prst="rect">
            <a:avLst/>
          </a:prstGeom>
          <a:noFill/>
        </p:spPr>
        <p:txBody>
          <a:bodyPr wrap="none" rtlCol="0">
            <a:spAutoFit/>
          </a:bodyPr>
          <a:lstStyle/>
          <a:p>
            <a:pPr>
              <a:defRPr/>
            </a:pPr>
            <a:r>
              <a:rPr lang="fr-FR" b="1">
                <a:latin typeface="Arial"/>
                <a:cs typeface="Arial"/>
              </a:rPr>
              <a:t>Résultats</a:t>
            </a:r>
            <a:endParaRPr/>
          </a:p>
        </p:txBody>
      </p:sp>
      <p:sp>
        <p:nvSpPr>
          <p:cNvPr id="989568586" name="ZoneTexte 7"/>
          <p:cNvSpPr txBox="1"/>
          <p:nvPr/>
        </p:nvSpPr>
        <p:spPr bwMode="auto">
          <a:xfrm>
            <a:off x="12733601" y="5134359"/>
            <a:ext cx="970650" cy="443198"/>
          </a:xfrm>
          <a:prstGeom prst="rect">
            <a:avLst/>
          </a:prstGeom>
          <a:noFill/>
        </p:spPr>
        <p:txBody>
          <a:bodyPr wrap="none" rtlCol="0">
            <a:spAutoFit/>
          </a:bodyPr>
          <a:lstStyle/>
          <a:p>
            <a:pPr>
              <a:defRPr/>
            </a:pPr>
            <a:r>
              <a:rPr lang="fr-FR" b="1">
                <a:latin typeface="Arial"/>
                <a:cs typeface="Arial"/>
              </a:rPr>
              <a:t>Vidéo</a:t>
            </a:r>
            <a:endParaRPr/>
          </a:p>
        </p:txBody>
      </p:sp>
      <p:pic>
        <p:nvPicPr>
          <p:cNvPr id="3" name="Image 2">
            <a:extLst>
              <a:ext uri="{FF2B5EF4-FFF2-40B4-BE49-F238E27FC236}">
                <a16:creationId xmlns:a16="http://schemas.microsoft.com/office/drawing/2014/main" id="{E6F8D8DE-14EF-DD90-AB51-89EADE6FCC4E}"/>
              </a:ext>
            </a:extLst>
          </p:cNvPr>
          <p:cNvPicPr>
            <a:picLocks noChangeAspect="1"/>
          </p:cNvPicPr>
          <p:nvPr/>
        </p:nvPicPr>
        <p:blipFill>
          <a:blip r:embed="rId5"/>
          <a:stretch>
            <a:fillRect/>
          </a:stretch>
        </p:blipFill>
        <p:spPr>
          <a:xfrm>
            <a:off x="0" y="0"/>
            <a:ext cx="12344400" cy="8229600"/>
          </a:xfrm>
          <a:prstGeom prst="rect">
            <a:avLst/>
          </a:prstGeom>
        </p:spPr>
      </p:pic>
      <p:pic>
        <p:nvPicPr>
          <p:cNvPr id="2035084761" name="Picture 2" descr="Mentimeter - Lehrpfade"/>
          <p:cNvPicPr>
            <a:picLocks noChangeAspect="1" noChangeArrowheads="1"/>
          </p:cNvPicPr>
          <p:nvPr/>
        </p:nvPicPr>
        <p:blipFill>
          <a:blip r:embed="rId6"/>
          <a:stretch/>
        </p:blipFill>
        <p:spPr bwMode="auto">
          <a:xfrm>
            <a:off x="12035366" y="689860"/>
            <a:ext cx="2595033" cy="2595033"/>
          </a:xfrm>
          <a:prstGeom prst="rect">
            <a:avLst/>
          </a:prstGeom>
          <a:noFill/>
        </p:spPr>
      </p:pic>
      <p:pic>
        <p:nvPicPr>
          <p:cNvPr id="731461914" name="Média en ligne 6" title="Nikola Tesla_Mesure 4"/>
          <p:cNvPicPr>
            <a:picLocks noRot="1" noChangeAspect="1"/>
          </p:cNvPicPr>
          <p:nvPr>
            <a:videoFile r:link="rId1"/>
          </p:nvPr>
        </p:nvPicPr>
        <p:blipFill>
          <a:blip r:embed="rId7"/>
          <a:stretch/>
        </p:blipFill>
        <p:spPr bwMode="auto">
          <a:xfrm>
            <a:off x="12035366" y="5692987"/>
            <a:ext cx="2367120" cy="1337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14619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31461914"/>
                    </p:tgtEl>
                  </p:cond>
                </p:stCondLst>
                <p:endSync evt="end" delay="0"/>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31461914"/>
                                        </p:tgtEl>
                                      </p:cBhvr>
                                    </p:cmd>
                                  </p:childTnLst>
                                </p:cTn>
                              </p:par>
                            </p:childTnLst>
                          </p:cTn>
                        </p:par>
                      </p:childTnLst>
                    </p:cTn>
                  </p:par>
                </p:childTnLst>
              </p:cTn>
              <p:nextCondLst>
                <p:cond evt="onClick" delay="0">
                  <p:tgtEl>
                    <p:spTgt spid="731461914"/>
                  </p:tgtEl>
                </p:cond>
              </p:nextCondLst>
            </p:seq>
            <p:video>
              <p:cMediaNode vol="80000">
                <p:cTn id="12" fill="hold" display="0">
                  <p:stCondLst>
                    <p:cond delay="indefinite"/>
                  </p:stCondLst>
                </p:cTn>
                <p:tgtEl>
                  <p:spTgt spid="73146191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94546938" name="ZoneTexte 6"/>
          <p:cNvSpPr txBox="1"/>
          <p:nvPr/>
        </p:nvSpPr>
        <p:spPr bwMode="auto">
          <a:xfrm>
            <a:off x="12193741" y="2658986"/>
            <a:ext cx="1791259" cy="443198"/>
          </a:xfrm>
          <a:prstGeom prst="rect">
            <a:avLst/>
          </a:prstGeom>
          <a:noFill/>
        </p:spPr>
        <p:txBody>
          <a:bodyPr wrap="none" rtlCol="0">
            <a:spAutoFit/>
          </a:bodyPr>
          <a:lstStyle/>
          <a:p>
            <a:pPr>
              <a:defRPr/>
            </a:pPr>
            <a:r>
              <a:rPr lang="fr-FR" b="1">
                <a:latin typeface="Arial"/>
                <a:cs typeface="Arial"/>
              </a:rPr>
              <a:t>Fiche projet</a:t>
            </a:r>
            <a:endParaRPr/>
          </a:p>
        </p:txBody>
      </p:sp>
      <p:pic>
        <p:nvPicPr>
          <p:cNvPr id="3" name="Image 2">
            <a:extLst>
              <a:ext uri="{FF2B5EF4-FFF2-40B4-BE49-F238E27FC236}">
                <a16:creationId xmlns:a16="http://schemas.microsoft.com/office/drawing/2014/main" id="{2CBED84A-920F-08BD-BB74-6A50268501B1}"/>
              </a:ext>
            </a:extLst>
          </p:cNvPr>
          <p:cNvPicPr>
            <a:picLocks noChangeAspect="1"/>
          </p:cNvPicPr>
          <p:nvPr/>
        </p:nvPicPr>
        <p:blipFill>
          <a:blip r:embed="rId3"/>
          <a:stretch>
            <a:fillRect/>
          </a:stretch>
        </p:blipFill>
        <p:spPr>
          <a:xfrm>
            <a:off x="0" y="0"/>
            <a:ext cx="12344400" cy="8229600"/>
          </a:xfrm>
          <a:prstGeom prst="rect">
            <a:avLst/>
          </a:prstGeom>
        </p:spPr>
      </p:pic>
      <p:pic>
        <p:nvPicPr>
          <p:cNvPr id="16929794" name="Image 3" descr="Une image contenant texte, capture d’écran, Police, nombre&#10;&#10;Le contenu généré par l’IA peut être incorrect."/>
          <p:cNvPicPr>
            <a:picLocks noChangeAspect="1"/>
          </p:cNvPicPr>
          <p:nvPr/>
        </p:nvPicPr>
        <p:blipFill>
          <a:blip r:embed="rId4"/>
          <a:stretch/>
        </p:blipFill>
        <p:spPr bwMode="auto">
          <a:xfrm>
            <a:off x="11899379" y="3237652"/>
            <a:ext cx="2216247" cy="3061546"/>
          </a:xfrm>
          <a:prstGeom prst="rect">
            <a:avLst/>
          </a:prstGeom>
          <a:ln>
            <a:solidFill>
              <a:schemeClr val="accent1"/>
            </a:solidFill>
          </a:ln>
        </p:spPr>
      </p:pic>
      <p:pic>
        <p:nvPicPr>
          <p:cNvPr id="664593245" name="Image 5" descr="Une image contenant Graphique, Caractère coloré, conception&#10;&#10;Le contenu généré par l’IA peut être incorrect."/>
          <p:cNvPicPr>
            <a:picLocks noChangeAspect="1"/>
          </p:cNvPicPr>
          <p:nvPr/>
        </p:nvPicPr>
        <p:blipFill>
          <a:blip r:embed="rId5"/>
          <a:stretch/>
        </p:blipFill>
        <p:spPr bwMode="auto">
          <a:xfrm>
            <a:off x="12710158" y="6434666"/>
            <a:ext cx="944879" cy="94487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62223447" name="AutoShape 2"/>
          <p:cNvSpPr>
            <a:spLocks noChangeAspect="1" noChangeArrowheads="1"/>
          </p:cNvSpPr>
          <p:nvPr/>
        </p:nvSpPr>
        <p:spPr bwMode="auto">
          <a:xfrm>
            <a:off x="7132320" y="393192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pic>
        <p:nvPicPr>
          <p:cNvPr id="1489969556" name="Image 5" descr="Une image contenant Graphique, Caractère coloré, conception&#10;&#10;Le contenu généré par l’IA peut être incorrect."/>
          <p:cNvPicPr>
            <a:picLocks noChangeAspect="1"/>
          </p:cNvPicPr>
          <p:nvPr/>
        </p:nvPicPr>
        <p:blipFill>
          <a:blip r:embed="rId3"/>
          <a:stretch/>
        </p:blipFill>
        <p:spPr bwMode="auto">
          <a:xfrm>
            <a:off x="13011376" y="7011252"/>
            <a:ext cx="553719" cy="553719"/>
          </a:xfrm>
          <a:prstGeom prst="rect">
            <a:avLst/>
          </a:prstGeom>
        </p:spPr>
      </p:pic>
      <p:sp>
        <p:nvSpPr>
          <p:cNvPr id="2082558635" name="ZoneTexte 6"/>
          <p:cNvSpPr txBox="1"/>
          <p:nvPr/>
        </p:nvSpPr>
        <p:spPr bwMode="auto">
          <a:xfrm>
            <a:off x="12179240" y="3928347"/>
            <a:ext cx="2217990" cy="369332"/>
          </a:xfrm>
          <a:prstGeom prst="rect">
            <a:avLst/>
          </a:prstGeom>
          <a:noFill/>
        </p:spPr>
        <p:txBody>
          <a:bodyPr wrap="none" rtlCol="0">
            <a:spAutoFit/>
          </a:bodyPr>
          <a:lstStyle/>
          <a:p>
            <a:pPr>
              <a:defRPr/>
            </a:pPr>
            <a:r>
              <a:rPr lang="fr-FR" sz="1400" b="1">
                <a:latin typeface="Arial"/>
                <a:cs typeface="Arial"/>
              </a:rPr>
              <a:t>Véhicule Autonome</a:t>
            </a:r>
            <a:endParaRPr/>
          </a:p>
        </p:txBody>
      </p:sp>
      <p:pic>
        <p:nvPicPr>
          <p:cNvPr id="3" name="Image 2">
            <a:extLst>
              <a:ext uri="{FF2B5EF4-FFF2-40B4-BE49-F238E27FC236}">
                <a16:creationId xmlns:a16="http://schemas.microsoft.com/office/drawing/2014/main" id="{9842BAC9-6E18-9601-82CB-ABA5E6C82B91}"/>
              </a:ext>
            </a:extLst>
          </p:cNvPr>
          <p:cNvPicPr>
            <a:picLocks noChangeAspect="1"/>
          </p:cNvPicPr>
          <p:nvPr/>
        </p:nvPicPr>
        <p:blipFill>
          <a:blip r:embed="rId4"/>
          <a:stretch>
            <a:fillRect/>
          </a:stretch>
        </p:blipFill>
        <p:spPr>
          <a:xfrm>
            <a:off x="13774" y="0"/>
            <a:ext cx="12344400" cy="8229600"/>
          </a:xfrm>
          <a:prstGeom prst="rect">
            <a:avLst/>
          </a:prstGeom>
        </p:spPr>
      </p:pic>
      <p:pic>
        <p:nvPicPr>
          <p:cNvPr id="274868260" name="Image 11" descr="Une image contenant texte, véhicule, Véhicule terrestre, roue&#10;&#10;Le contenu généré par l’IA peut être incorrect."/>
          <p:cNvPicPr>
            <a:picLocks noChangeAspect="1"/>
          </p:cNvPicPr>
          <p:nvPr/>
        </p:nvPicPr>
        <p:blipFill>
          <a:blip r:embed="rId5"/>
          <a:stretch/>
        </p:blipFill>
        <p:spPr bwMode="auto">
          <a:xfrm>
            <a:off x="12417486" y="1700602"/>
            <a:ext cx="1691640" cy="2045970"/>
          </a:xfrm>
          <a:prstGeom prst="rect">
            <a:avLst/>
          </a:prstGeom>
        </p:spPr>
      </p:pic>
      <p:pic>
        <p:nvPicPr>
          <p:cNvPr id="1340436394" name="Image 4" descr="Une image contenant texte, capture d’écran, Parallèle, Police&#10;&#10;Le contenu généré par l’IA peut être incorrect."/>
          <p:cNvPicPr>
            <a:picLocks noChangeAspect="1"/>
          </p:cNvPicPr>
          <p:nvPr/>
        </p:nvPicPr>
        <p:blipFill>
          <a:blip r:embed="rId6"/>
          <a:stretch/>
        </p:blipFill>
        <p:spPr bwMode="auto">
          <a:xfrm>
            <a:off x="12417486" y="4661228"/>
            <a:ext cx="1741503" cy="233322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10530396" name="AutoShape 2" descr="Image générée"/>
          <p:cNvSpPr>
            <a:spLocks noChangeAspect="1" noChangeArrowheads="1"/>
          </p:cNvSpPr>
          <p:nvPr/>
        </p:nvSpPr>
        <p:spPr bwMode="auto">
          <a:xfrm>
            <a:off x="7132320" y="393192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sp>
        <p:nvSpPr>
          <p:cNvPr id="89000201" name="AutoShape 4"/>
          <p:cNvSpPr>
            <a:spLocks noChangeAspect="1" noChangeArrowheads="1"/>
          </p:cNvSpPr>
          <p:nvPr/>
        </p:nvSpPr>
        <p:spPr bwMode="auto">
          <a:xfrm>
            <a:off x="7315200" y="411480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sp>
        <p:nvSpPr>
          <p:cNvPr id="2012876320" name="AutoShape 6"/>
          <p:cNvSpPr>
            <a:spLocks noChangeAspect="1" noChangeArrowheads="1"/>
          </p:cNvSpPr>
          <p:nvPr/>
        </p:nvSpPr>
        <p:spPr bwMode="auto">
          <a:xfrm>
            <a:off x="7498080" y="4297680"/>
            <a:ext cx="365760" cy="365760"/>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pic>
        <p:nvPicPr>
          <p:cNvPr id="5" name="Image 4">
            <a:extLst>
              <a:ext uri="{FF2B5EF4-FFF2-40B4-BE49-F238E27FC236}">
                <a16:creationId xmlns:a16="http://schemas.microsoft.com/office/drawing/2014/main" id="{71DC73E7-A3C3-3616-203A-7DB0B86DD489}"/>
              </a:ext>
            </a:extLst>
          </p:cNvPr>
          <p:cNvPicPr>
            <a:picLocks noChangeAspect="1"/>
          </p:cNvPicPr>
          <p:nvPr/>
        </p:nvPicPr>
        <p:blipFill>
          <a:blip r:embed="rId3"/>
          <a:stretch>
            <a:fillRect/>
          </a:stretch>
        </p:blipFill>
        <p:spPr>
          <a:xfrm>
            <a:off x="0" y="0"/>
            <a:ext cx="12344400" cy="82296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99551065" name="Text 0"/>
          <p:cNvSpPr/>
          <p:nvPr/>
        </p:nvSpPr>
        <p:spPr bwMode="auto">
          <a:xfrm>
            <a:off x="4935156" y="628080"/>
            <a:ext cx="6023610" cy="708779"/>
          </a:xfrm>
          <a:prstGeom prst="rect">
            <a:avLst/>
          </a:prstGeom>
          <a:noFill/>
          <a:ln/>
        </p:spPr>
        <p:txBody>
          <a:bodyPr wrap="none" lIns="0" tIns="0" rIns="0" bIns="0" rtlCol="0" anchor="t"/>
          <a:lstStyle/>
          <a:p>
            <a:pPr marL="0" indent="0" algn="l">
              <a:lnSpc>
                <a:spcPts val="5550"/>
              </a:lnSpc>
              <a:buNone/>
              <a:defRPr/>
            </a:pPr>
            <a:r>
              <a:rPr lang="fr-FR" sz="4450">
                <a:solidFill>
                  <a:srgbClr val="373B48"/>
                </a:solidFill>
                <a:latin typeface="Mona Sans Semi Bold"/>
                <a:ea typeface="Mona Sans Semi Bold"/>
                <a:cs typeface="Mona Sans Semi Bold"/>
              </a:rPr>
              <a:t>Ressources Officielles</a:t>
            </a:r>
            <a:endParaRPr lang="fr-FR" sz="4450"/>
          </a:p>
        </p:txBody>
      </p:sp>
      <p:sp>
        <p:nvSpPr>
          <p:cNvPr id="606732099" name="Shape 1"/>
          <p:cNvSpPr/>
          <p:nvPr/>
        </p:nvSpPr>
        <p:spPr bwMode="auto">
          <a:xfrm>
            <a:off x="718975" y="3649085"/>
            <a:ext cx="6407943" cy="3021680"/>
          </a:xfrm>
          <a:prstGeom prst="roundRect">
            <a:avLst>
              <a:gd name="adj" fmla="val 5103"/>
            </a:avLst>
          </a:prstGeom>
          <a:solidFill>
            <a:srgbClr val="FFFFFF">
              <a:alpha val="95000"/>
            </a:srgbClr>
          </a:solidFill>
          <a:ln w="30480">
            <a:solidFill>
              <a:srgbClr val="C8CACF"/>
            </a:solidFill>
            <a:prstDash val="solid"/>
          </a:ln>
        </p:spPr>
        <p:txBody>
          <a:bodyPr/>
          <a:lstStyle/>
          <a:p>
            <a:pPr>
              <a:defRPr/>
            </a:pPr>
            <a:endParaRPr lang="fr-FR"/>
          </a:p>
        </p:txBody>
      </p:sp>
      <p:sp>
        <p:nvSpPr>
          <p:cNvPr id="1422279639" name="Text 2"/>
          <p:cNvSpPr/>
          <p:nvPr/>
        </p:nvSpPr>
        <p:spPr bwMode="auto">
          <a:xfrm>
            <a:off x="1210741" y="3939591"/>
            <a:ext cx="3066931" cy="354330"/>
          </a:xfrm>
          <a:prstGeom prst="rect">
            <a:avLst/>
          </a:prstGeom>
          <a:noFill/>
          <a:ln/>
        </p:spPr>
        <p:txBody>
          <a:bodyPr wrap="none" lIns="0" tIns="0" rIns="0" bIns="0" rtlCol="0" anchor="t"/>
          <a:lstStyle/>
          <a:p>
            <a:pPr marL="0" indent="0" algn="l">
              <a:lnSpc>
                <a:spcPts val="2750"/>
              </a:lnSpc>
              <a:buNone/>
              <a:defRPr/>
            </a:pPr>
            <a:r>
              <a:rPr lang="en-US" sz="2200" dirty="0">
                <a:solidFill>
                  <a:srgbClr val="52586B"/>
                </a:solidFill>
                <a:latin typeface="Mona Sans Semi Bold"/>
                <a:ea typeface="Mona Sans Semi Bold"/>
                <a:cs typeface="Mona Sans Semi Bold"/>
              </a:rPr>
              <a:t>Parcours </a:t>
            </a:r>
            <a:r>
              <a:rPr lang="en-US" sz="2200" dirty="0" err="1">
                <a:solidFill>
                  <a:srgbClr val="52586B"/>
                </a:solidFill>
                <a:latin typeface="Mona Sans Semi Bold"/>
                <a:ea typeface="Mona Sans Semi Bold"/>
                <a:cs typeface="Mona Sans Semi Bold"/>
              </a:rPr>
              <a:t>personnalisé</a:t>
            </a:r>
            <a:endParaRPr lang="en-US" sz="2200" dirty="0"/>
          </a:p>
        </p:txBody>
      </p:sp>
      <p:sp>
        <p:nvSpPr>
          <p:cNvPr id="1607722674" name="Text 3"/>
          <p:cNvSpPr/>
          <p:nvPr/>
        </p:nvSpPr>
        <p:spPr bwMode="auto">
          <a:xfrm>
            <a:off x="1210741" y="4249855"/>
            <a:ext cx="5893356" cy="362903"/>
          </a:xfrm>
          <a:prstGeom prst="rect">
            <a:avLst/>
          </a:prstGeom>
          <a:noFill/>
          <a:ln/>
        </p:spPr>
        <p:txBody>
          <a:bodyPr wrap="none" lIns="0" tIns="0" rIns="0" bIns="0" rtlCol="0" anchor="t"/>
          <a:lstStyle/>
          <a:p>
            <a:pPr marL="0" indent="0" algn="l">
              <a:buNone/>
              <a:defRPr/>
            </a:pPr>
            <a:r>
              <a:rPr lang="en-US" sz="1750" u="sng">
                <a:solidFill>
                  <a:srgbClr val="52586B"/>
                </a:solidFill>
                <a:latin typeface="Funnel Sans"/>
                <a:ea typeface="Funnel Sans"/>
                <a:cs typeface="Funnel Sans"/>
                <a:hlinkClick r:id="rId3" tooltip="https://www.education.gouv.fr/bo/2025/Hebdo48/MENE2535318N"/>
              </a:rPr>
              <a:t>BOEN 18 déc 2025</a:t>
            </a:r>
            <a:endParaRPr lang="en-US" sz="1750">
              <a:solidFill>
                <a:srgbClr val="52586B"/>
              </a:solidFill>
              <a:latin typeface="Funnel Sans"/>
              <a:ea typeface="Funnel Sans"/>
              <a:cs typeface="Funnel Sans"/>
            </a:endParaRPr>
          </a:p>
          <a:p>
            <a:pPr marL="0" indent="0" algn="l">
              <a:buNone/>
              <a:defRPr/>
            </a:pPr>
            <a:r>
              <a:rPr lang="en-US" sz="1750" u="sng">
                <a:solidFill>
                  <a:srgbClr val="52586B"/>
                </a:solidFill>
                <a:latin typeface="Funnel Sans"/>
                <a:hlinkClick r:id="rId4" tooltip="https://eduscol.education.fr/3215/le-parcours-personnalise-en-terminale-professionnelle"/>
              </a:rPr>
              <a:t>Eduscol</a:t>
            </a:r>
            <a:endParaRPr lang="en-US" sz="1750"/>
          </a:p>
        </p:txBody>
      </p:sp>
      <p:sp>
        <p:nvSpPr>
          <p:cNvPr id="1900976305" name="Shape 5"/>
          <p:cNvSpPr/>
          <p:nvPr/>
        </p:nvSpPr>
        <p:spPr bwMode="auto">
          <a:xfrm>
            <a:off x="7474857" y="3649085"/>
            <a:ext cx="6408062" cy="3021680"/>
          </a:xfrm>
          <a:prstGeom prst="roundRect">
            <a:avLst>
              <a:gd name="adj" fmla="val 5103"/>
            </a:avLst>
          </a:prstGeom>
          <a:solidFill>
            <a:srgbClr val="FFFFFF">
              <a:alpha val="95000"/>
            </a:srgbClr>
          </a:solidFill>
          <a:ln w="30480">
            <a:solidFill>
              <a:srgbClr val="C8CACF"/>
            </a:solidFill>
            <a:prstDash val="solid"/>
          </a:ln>
        </p:spPr>
        <p:txBody>
          <a:bodyPr/>
          <a:lstStyle/>
          <a:p>
            <a:pPr>
              <a:defRPr/>
            </a:pPr>
            <a:endParaRPr lang="fr-FR"/>
          </a:p>
        </p:txBody>
      </p:sp>
      <p:sp>
        <p:nvSpPr>
          <p:cNvPr id="551116802" name="Text 6"/>
          <p:cNvSpPr/>
          <p:nvPr/>
        </p:nvSpPr>
        <p:spPr bwMode="auto">
          <a:xfrm>
            <a:off x="1210741" y="5064054"/>
            <a:ext cx="3070860" cy="354330"/>
          </a:xfrm>
          <a:prstGeom prst="rect">
            <a:avLst/>
          </a:prstGeom>
          <a:noFill/>
          <a:ln/>
        </p:spPr>
        <p:txBody>
          <a:bodyPr wrap="none" lIns="0" tIns="0" rIns="0" bIns="0" rtlCol="0" anchor="t"/>
          <a:lstStyle/>
          <a:p>
            <a:pPr marL="0" indent="0" algn="l">
              <a:lnSpc>
                <a:spcPts val="2750"/>
              </a:lnSpc>
              <a:buNone/>
              <a:defRPr/>
            </a:pPr>
            <a:r>
              <a:rPr lang="en-US" sz="2200">
                <a:solidFill>
                  <a:srgbClr val="52586B"/>
                </a:solidFill>
                <a:latin typeface="Mona Sans Semi Bold"/>
                <a:ea typeface="Mona Sans Semi Bold"/>
                <a:cs typeface="Mona Sans Semi Bold"/>
              </a:rPr>
              <a:t>AvenirPro / AvenirPro+</a:t>
            </a:r>
            <a:endParaRPr lang="en-US" sz="2200"/>
          </a:p>
        </p:txBody>
      </p:sp>
      <p:sp>
        <p:nvSpPr>
          <p:cNvPr id="1518660301" name="Text 7"/>
          <p:cNvSpPr/>
          <p:nvPr/>
        </p:nvSpPr>
        <p:spPr bwMode="auto">
          <a:xfrm>
            <a:off x="1186987" y="5287999"/>
            <a:ext cx="5893475" cy="362903"/>
          </a:xfrm>
          <a:prstGeom prst="rect">
            <a:avLst/>
          </a:prstGeom>
          <a:noFill/>
          <a:ln/>
        </p:spPr>
        <p:txBody>
          <a:bodyPr wrap="none" lIns="0" tIns="0" rIns="0" bIns="0" rtlCol="0" anchor="t"/>
          <a:lstStyle/>
          <a:p>
            <a:pPr marL="0" indent="0" algn="l">
              <a:lnSpc>
                <a:spcPts val="2850"/>
              </a:lnSpc>
              <a:buNone/>
              <a:defRPr/>
            </a:pPr>
            <a:r>
              <a:rPr lang="en-US" sz="1750" u="sng">
                <a:solidFill>
                  <a:srgbClr val="52586B"/>
                </a:solidFill>
                <a:latin typeface="Funnel Sans"/>
                <a:ea typeface="Funnel Sans"/>
                <a:cs typeface="Funnel Sans"/>
                <a:hlinkClick r:id="rId5" tooltip="https://www.education.gouv.fr/bo/2025/Hebdo48/MENE2535281N"/>
              </a:rPr>
              <a:t>BOEN 18 déc 2025</a:t>
            </a:r>
            <a:endParaRPr lang="en-US" sz="1750"/>
          </a:p>
        </p:txBody>
      </p:sp>
      <p:sp>
        <p:nvSpPr>
          <p:cNvPr id="1105083403" name="Text 2"/>
          <p:cNvSpPr/>
          <p:nvPr/>
        </p:nvSpPr>
        <p:spPr bwMode="auto">
          <a:xfrm>
            <a:off x="7966045" y="3874259"/>
            <a:ext cx="3066931" cy="354330"/>
          </a:xfrm>
          <a:prstGeom prst="rect">
            <a:avLst/>
          </a:prstGeom>
          <a:noFill/>
          <a:ln/>
        </p:spPr>
        <p:txBody>
          <a:bodyPr wrap="none" lIns="0" tIns="0" rIns="0" bIns="0" rtlCol="0" anchor="t"/>
          <a:lstStyle/>
          <a:p>
            <a:pPr marL="0" indent="0" algn="l">
              <a:lnSpc>
                <a:spcPts val="2750"/>
              </a:lnSpc>
              <a:buNone/>
              <a:defRPr/>
            </a:pPr>
            <a:r>
              <a:rPr lang="fr-FR" sz="2200">
                <a:solidFill>
                  <a:srgbClr val="52586B"/>
                </a:solidFill>
                <a:latin typeface="Mona Sans Semi Bold"/>
                <a:ea typeface="Mona Sans Semi Bold"/>
                <a:cs typeface="Mona Sans Semi Bold"/>
              </a:rPr>
              <a:t>Soutien au Parcours</a:t>
            </a:r>
            <a:endParaRPr lang="fr-FR" sz="2200"/>
          </a:p>
        </p:txBody>
      </p:sp>
      <p:sp>
        <p:nvSpPr>
          <p:cNvPr id="184252716" name="Text 3"/>
          <p:cNvSpPr/>
          <p:nvPr/>
        </p:nvSpPr>
        <p:spPr bwMode="auto">
          <a:xfrm>
            <a:off x="8012088" y="4169760"/>
            <a:ext cx="5893356" cy="362903"/>
          </a:xfrm>
          <a:prstGeom prst="rect">
            <a:avLst/>
          </a:prstGeom>
          <a:noFill/>
          <a:ln/>
        </p:spPr>
        <p:txBody>
          <a:bodyPr wrap="none" lIns="0" tIns="0" rIns="0" bIns="0" rtlCol="0" anchor="t"/>
          <a:lstStyle/>
          <a:p>
            <a:pPr marL="0" indent="0" algn="l">
              <a:lnSpc>
                <a:spcPts val="2850"/>
              </a:lnSpc>
              <a:buNone/>
              <a:defRPr/>
            </a:pPr>
            <a:r>
              <a:rPr lang="en-US" sz="1750" u="sng">
                <a:solidFill>
                  <a:srgbClr val="52586B"/>
                </a:solidFill>
                <a:latin typeface="Funnel Sans"/>
                <a:ea typeface="Funnel Sans"/>
                <a:cs typeface="Funnel Sans"/>
                <a:hlinkClick r:id="rId6" tooltip="https://eduscol.education.fr/658/soutien-au-parcours-en-baccalaureat-professionnel"/>
              </a:rPr>
              <a:t>Eduscol</a:t>
            </a:r>
            <a:endParaRPr lang="en-US" sz="1750"/>
          </a:p>
        </p:txBody>
      </p:sp>
      <p:sp>
        <p:nvSpPr>
          <p:cNvPr id="1934281299" name="Text 2"/>
          <p:cNvSpPr/>
          <p:nvPr/>
        </p:nvSpPr>
        <p:spPr bwMode="auto">
          <a:xfrm>
            <a:off x="7973388" y="4753332"/>
            <a:ext cx="3066931" cy="354330"/>
          </a:xfrm>
          <a:prstGeom prst="rect">
            <a:avLst/>
          </a:prstGeom>
          <a:noFill/>
          <a:ln/>
        </p:spPr>
        <p:txBody>
          <a:bodyPr wrap="none" lIns="0" tIns="0" rIns="0" bIns="0" rtlCol="0" anchor="t"/>
          <a:lstStyle/>
          <a:p>
            <a:pPr>
              <a:lnSpc>
                <a:spcPts val="2750"/>
              </a:lnSpc>
              <a:defRPr/>
            </a:pPr>
            <a:r>
              <a:rPr lang="fr-FR" sz="2200">
                <a:solidFill>
                  <a:srgbClr val="52586B"/>
                </a:solidFill>
                <a:latin typeface="Mona Sans Semi Bold"/>
                <a:ea typeface="Mona Sans Semi Bold"/>
                <a:cs typeface="Mona Sans Semi Bold"/>
              </a:rPr>
              <a:t> Plan pluriannuel d’éducation à l’orientation</a:t>
            </a:r>
            <a:endParaRPr lang="en-US" sz="2200"/>
          </a:p>
        </p:txBody>
      </p:sp>
      <p:sp>
        <p:nvSpPr>
          <p:cNvPr id="617519634" name="Text 3"/>
          <p:cNvSpPr/>
          <p:nvPr/>
        </p:nvSpPr>
        <p:spPr bwMode="auto">
          <a:xfrm>
            <a:off x="8047812" y="5032828"/>
            <a:ext cx="5893356" cy="362903"/>
          </a:xfrm>
          <a:prstGeom prst="rect">
            <a:avLst/>
          </a:prstGeom>
          <a:noFill/>
          <a:ln/>
        </p:spPr>
        <p:txBody>
          <a:bodyPr wrap="none" lIns="0" tIns="0" rIns="0" bIns="0" rtlCol="0" anchor="t"/>
          <a:lstStyle/>
          <a:p>
            <a:pPr marL="0" indent="0" algn="l">
              <a:lnSpc>
                <a:spcPts val="2850"/>
              </a:lnSpc>
              <a:buNone/>
              <a:defRPr/>
            </a:pPr>
            <a:r>
              <a:rPr lang="en-US" sz="1750" u="sng">
                <a:solidFill>
                  <a:srgbClr val="52586B"/>
                </a:solidFill>
                <a:latin typeface="Funnel Sans"/>
                <a:ea typeface="Funnel Sans"/>
                <a:cs typeface="Funnel Sans"/>
                <a:hlinkClick r:id="rId7" tooltip="https://www.education.gouv.fr/bo/2025/Hebdo27/MENE2519127N"/>
              </a:rPr>
              <a:t>BOEN 2 juillet 2025</a:t>
            </a:r>
            <a:endParaRPr lang="en-US" sz="1750">
              <a:solidFill>
                <a:srgbClr val="52586B"/>
              </a:solidFill>
              <a:latin typeface="Funnel Sans"/>
              <a:ea typeface="Funnel Sans"/>
              <a:cs typeface="Funnel Sans"/>
            </a:endParaRPr>
          </a:p>
        </p:txBody>
      </p:sp>
      <p:sp>
        <p:nvSpPr>
          <p:cNvPr id="740837590" name="Text 2"/>
          <p:cNvSpPr/>
          <p:nvPr/>
        </p:nvSpPr>
        <p:spPr bwMode="auto">
          <a:xfrm>
            <a:off x="7995856" y="5591995"/>
            <a:ext cx="3066931" cy="354330"/>
          </a:xfrm>
          <a:prstGeom prst="rect">
            <a:avLst/>
          </a:prstGeom>
          <a:noFill/>
          <a:ln/>
        </p:spPr>
        <p:txBody>
          <a:bodyPr wrap="none" lIns="0" tIns="0" rIns="0" bIns="0" rtlCol="0" anchor="t"/>
          <a:lstStyle/>
          <a:p>
            <a:pPr>
              <a:lnSpc>
                <a:spcPts val="2750"/>
              </a:lnSpc>
              <a:defRPr/>
            </a:pPr>
            <a:r>
              <a:rPr lang="fr-FR" sz="2200">
                <a:solidFill>
                  <a:srgbClr val="52586B"/>
                </a:solidFill>
                <a:latin typeface="Mona Sans Semi Bold"/>
                <a:ea typeface="Mona Sans Semi Bold"/>
                <a:cs typeface="Mona Sans Semi Bold"/>
              </a:rPr>
              <a:t> Plan Avenir</a:t>
            </a:r>
            <a:endParaRPr lang="en-US" sz="2200"/>
          </a:p>
        </p:txBody>
      </p:sp>
      <p:sp>
        <p:nvSpPr>
          <p:cNvPr id="1826014499" name="Text 3"/>
          <p:cNvSpPr/>
          <p:nvPr/>
        </p:nvSpPr>
        <p:spPr bwMode="auto">
          <a:xfrm>
            <a:off x="8037186" y="5907280"/>
            <a:ext cx="5893356" cy="362903"/>
          </a:xfrm>
          <a:prstGeom prst="rect">
            <a:avLst/>
          </a:prstGeom>
          <a:noFill/>
          <a:ln/>
        </p:spPr>
        <p:txBody>
          <a:bodyPr wrap="none" lIns="0" tIns="0" rIns="0" bIns="0" rtlCol="0" anchor="t"/>
          <a:lstStyle/>
          <a:p>
            <a:pPr marL="0" indent="0" algn="l">
              <a:buNone/>
              <a:defRPr/>
            </a:pPr>
            <a:r>
              <a:rPr lang="en-US" sz="1750" u="sng">
                <a:solidFill>
                  <a:srgbClr val="52586B"/>
                </a:solidFill>
                <a:latin typeface="Funnel Sans"/>
                <a:ea typeface="Funnel Sans"/>
                <a:cs typeface="Funnel Sans"/>
                <a:hlinkClick r:id="rId7" tooltip="https://www.education.gouv.fr/bo/2025/Hebdo27/MENE2519127N"/>
              </a:rPr>
              <a:t>BOEN 3 juillet 2025</a:t>
            </a:r>
            <a:endParaRPr lang="en-US" sz="1750">
              <a:solidFill>
                <a:srgbClr val="52586B"/>
              </a:solidFill>
              <a:latin typeface="Funnel Sans"/>
              <a:ea typeface="Funnel Sans"/>
              <a:cs typeface="Funnel Sans"/>
            </a:endParaRPr>
          </a:p>
          <a:p>
            <a:pPr marL="0" indent="0" algn="l">
              <a:buNone/>
              <a:defRPr/>
            </a:pPr>
            <a:r>
              <a:rPr lang="en-US" sz="1750" u="sng">
                <a:solidFill>
                  <a:srgbClr val="52586B"/>
                </a:solidFill>
                <a:latin typeface="Funnel Sans"/>
                <a:hlinkClick r:id="rId8" tooltip="https://eduscol.education.fr/4234/des-ressources-pour-le-plan-avenir"/>
              </a:rPr>
              <a:t>Eduscol</a:t>
            </a:r>
            <a:endParaRPr lang="en-US" sz="1750"/>
          </a:p>
        </p:txBody>
      </p:sp>
      <p:sp>
        <p:nvSpPr>
          <p:cNvPr id="2119354357" name="Text 6"/>
          <p:cNvSpPr/>
          <p:nvPr/>
        </p:nvSpPr>
        <p:spPr bwMode="auto">
          <a:xfrm>
            <a:off x="1186987" y="5813726"/>
            <a:ext cx="3070860" cy="354330"/>
          </a:xfrm>
          <a:prstGeom prst="rect">
            <a:avLst/>
          </a:prstGeom>
          <a:noFill/>
          <a:ln/>
        </p:spPr>
        <p:txBody>
          <a:bodyPr wrap="none" lIns="0" tIns="0" rIns="0" bIns="0" rtlCol="0" anchor="t"/>
          <a:lstStyle/>
          <a:p>
            <a:pPr marL="0" indent="0" algn="l">
              <a:lnSpc>
                <a:spcPts val="2750"/>
              </a:lnSpc>
              <a:buNone/>
              <a:defRPr/>
            </a:pPr>
            <a:r>
              <a:rPr lang="fr-FR" sz="2200">
                <a:solidFill>
                  <a:srgbClr val="52586B"/>
                </a:solidFill>
                <a:latin typeface="Mona Sans Semi Bold"/>
                <a:ea typeface="Mona Sans Semi Bold"/>
                <a:cs typeface="Mona Sans Semi Bold"/>
              </a:rPr>
              <a:t>Parcours Tous Droits Ouverts</a:t>
            </a:r>
            <a:endParaRPr lang="fr-FR" sz="2200"/>
          </a:p>
        </p:txBody>
      </p:sp>
      <p:sp>
        <p:nvSpPr>
          <p:cNvPr id="1298633845" name="Text 7"/>
          <p:cNvSpPr/>
          <p:nvPr/>
        </p:nvSpPr>
        <p:spPr bwMode="auto">
          <a:xfrm>
            <a:off x="1186987" y="6056507"/>
            <a:ext cx="5893475" cy="362903"/>
          </a:xfrm>
          <a:prstGeom prst="rect">
            <a:avLst/>
          </a:prstGeom>
          <a:noFill/>
          <a:ln/>
        </p:spPr>
        <p:txBody>
          <a:bodyPr wrap="none" lIns="0" tIns="0" rIns="0" bIns="0" rtlCol="0" anchor="t"/>
          <a:lstStyle/>
          <a:p>
            <a:pPr marL="0" indent="0" algn="l">
              <a:lnSpc>
                <a:spcPts val="2850"/>
              </a:lnSpc>
              <a:buNone/>
              <a:defRPr/>
            </a:pPr>
            <a:r>
              <a:rPr lang="en-US" sz="1750" u="sng">
                <a:solidFill>
                  <a:srgbClr val="52586B"/>
                </a:solidFill>
                <a:latin typeface="Funnel Sans"/>
                <a:ea typeface="Funnel Sans"/>
                <a:cs typeface="Funnel Sans"/>
                <a:hlinkClick r:id="rId9" tooltip="https://www.education.gouv.fr/bo/2023/Hebdo29/MENE2315401C"/>
              </a:rPr>
              <a:t>BOEN 20 juil 2023</a:t>
            </a:r>
            <a:endParaRPr lang="en-US" sz="175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38289188" name="Text 0"/>
          <p:cNvSpPr/>
          <p:nvPr/>
        </p:nvSpPr>
        <p:spPr bwMode="auto">
          <a:xfrm>
            <a:off x="4357524" y="523304"/>
            <a:ext cx="6023610" cy="708778"/>
          </a:xfrm>
          <a:prstGeom prst="rect">
            <a:avLst/>
          </a:prstGeom>
          <a:noFill/>
          <a:ln/>
        </p:spPr>
        <p:txBody>
          <a:bodyPr wrap="none" lIns="0" tIns="0" rIns="0" bIns="0" rtlCol="0" anchor="t"/>
          <a:lstStyle/>
          <a:p>
            <a:pPr marL="0" indent="0" algn="l">
              <a:lnSpc>
                <a:spcPts val="5549"/>
              </a:lnSpc>
              <a:buNone/>
              <a:defRPr/>
            </a:pPr>
            <a:r>
              <a:rPr lang="en-US" sz="4450">
                <a:solidFill>
                  <a:srgbClr val="373B48"/>
                </a:solidFill>
                <a:latin typeface="Mona Sans Semi Bold"/>
                <a:ea typeface="Mona Sans Semi Bold"/>
                <a:cs typeface="Mona Sans Semi Bold"/>
              </a:rPr>
              <a:t>Ressources Officielles</a:t>
            </a:r>
            <a:endParaRPr lang="en-US" sz="4450"/>
          </a:p>
        </p:txBody>
      </p:sp>
      <p:sp>
        <p:nvSpPr>
          <p:cNvPr id="1008282000" name="Shape 5"/>
          <p:cNvSpPr/>
          <p:nvPr/>
        </p:nvSpPr>
        <p:spPr bwMode="auto">
          <a:xfrm>
            <a:off x="710802" y="2380413"/>
            <a:ext cx="9959147" cy="4220410"/>
          </a:xfrm>
          <a:prstGeom prst="roundRect">
            <a:avLst>
              <a:gd name="adj" fmla="val 5103"/>
            </a:avLst>
          </a:prstGeom>
          <a:solidFill>
            <a:srgbClr val="FFFFFF">
              <a:alpha val="95000"/>
            </a:srgbClr>
          </a:solidFill>
          <a:ln w="30480">
            <a:solidFill>
              <a:srgbClr val="C8CACF"/>
            </a:solidFill>
            <a:prstDash val="solid"/>
          </a:ln>
        </p:spPr>
        <p:txBody>
          <a:bodyPr/>
          <a:lstStyle/>
          <a:p>
            <a:pPr>
              <a:defRPr/>
            </a:pPr>
            <a:endParaRPr lang="fr-FR"/>
          </a:p>
        </p:txBody>
      </p:sp>
      <p:sp>
        <p:nvSpPr>
          <p:cNvPr id="331301220" name="Text 3"/>
          <p:cNvSpPr/>
          <p:nvPr/>
        </p:nvSpPr>
        <p:spPr bwMode="auto">
          <a:xfrm>
            <a:off x="944537" y="2639276"/>
            <a:ext cx="9517511" cy="3790098"/>
          </a:xfrm>
          <a:prstGeom prst="rect">
            <a:avLst/>
          </a:prstGeom>
          <a:noFill/>
          <a:ln/>
        </p:spPr>
        <p:txBody>
          <a:bodyPr wrap="square" lIns="0" tIns="0" rIns="0" bIns="0" rtlCol="0" anchor="t"/>
          <a:lstStyle/>
          <a:p>
            <a:pPr marL="0" indent="0" algn="l">
              <a:lnSpc>
                <a:spcPts val="2849"/>
              </a:lnSpc>
              <a:buNone/>
              <a:defRPr/>
            </a:pPr>
            <a:r>
              <a:rPr lang="en-US" sz="2600" u="sng">
                <a:solidFill>
                  <a:srgbClr val="52586B"/>
                </a:solidFill>
                <a:latin typeface="Funnel Sans"/>
                <a:ea typeface="Funnel Sans"/>
                <a:cs typeface="Funnel Sans"/>
                <a:hlinkClick r:id="rId3" tooltip="https://eduscol.education.fr/658/soutien-au-parcours-en-baccalaureat-professionnel"/>
              </a:rPr>
              <a:t>Eduscol</a:t>
            </a:r>
            <a:endParaRPr lang="en-US" sz="1750"/>
          </a:p>
          <a:p>
            <a:pPr marL="0" indent="0" algn="l">
              <a:lnSpc>
                <a:spcPts val="2849"/>
              </a:lnSpc>
              <a:buNone/>
              <a:defRPr/>
            </a:pPr>
            <a:endParaRPr lang="en-US"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r>
              <a:rPr lang="en-US" u="sng">
                <a:solidFill>
                  <a:schemeClr val="hlink"/>
                </a:solidFill>
                <a:latin typeface="Calibri"/>
                <a:ea typeface="Calibri"/>
                <a:cs typeface="Calibri"/>
                <a:hlinkClick r:id="rId4" tooltip="https://eduscol.education.fr/document/68832/download"/>
              </a:rPr>
              <a:t>Télécharger la fiche présentant les principes « Une inscription dans le cycle de formation »</a:t>
            </a:r>
            <a:endParaRPr lang="fr-FR"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r>
              <a:rPr lang="fr-FR" u="sng">
                <a:solidFill>
                  <a:schemeClr val="hlink"/>
                </a:solidFill>
                <a:latin typeface="Calibri"/>
                <a:ea typeface="Calibri"/>
                <a:cs typeface="Calibri"/>
                <a:hlinkClick r:id="rId5" tooltip="https://eduscol.education.fr/document/69190/download"/>
              </a:rPr>
              <a:t>Télécharger les fiches relatives aux séances communes à tous les élèves</a:t>
            </a:r>
            <a:endParaRPr lang="fr-FR"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r>
              <a:rPr lang="fr-FR" u="sng">
                <a:solidFill>
                  <a:schemeClr val="hlink"/>
                </a:solidFill>
                <a:latin typeface="Calibri"/>
                <a:ea typeface="Calibri"/>
                <a:cs typeface="Calibri"/>
                <a:hlinkClick r:id="rId6" tooltip="https://eduscol.education.fr/document/69187/download"/>
              </a:rPr>
              <a:t>Télécharger les fiches relatives aux séances « L'insertion immédiate sur le marché du travail »</a:t>
            </a:r>
            <a:endParaRPr lang="fr-FR"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r>
              <a:rPr lang="fr-FR" u="sng">
                <a:solidFill>
                  <a:schemeClr val="hlink"/>
                </a:solidFill>
                <a:latin typeface="Calibri"/>
                <a:ea typeface="Calibri"/>
                <a:cs typeface="Calibri"/>
                <a:hlinkClick r:id="rId7" tooltip="https://eduscol.education.fr/document/69184/download"/>
              </a:rPr>
              <a:t>Télécharger les fiches relatives aux séances « La continuité d'un cursus de formation »</a:t>
            </a:r>
            <a:endParaRPr lang="fr-FR"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endParaRPr lang="fr-FR" u="sng">
              <a:solidFill>
                <a:schemeClr val="hlink"/>
              </a:solidFill>
              <a:latin typeface="Calibri"/>
              <a:ea typeface="Calibri"/>
              <a:cs typeface="Calibri"/>
            </a:endParaRPr>
          </a:p>
          <a:p>
            <a:pPr marL="283879" marR="0" indent="-283879" algn="l">
              <a:lnSpc>
                <a:spcPct val="100000"/>
              </a:lnSpc>
              <a:spcBef>
                <a:spcPts val="0"/>
              </a:spcBef>
              <a:spcAft>
                <a:spcPts val="0"/>
              </a:spcAft>
              <a:buFont typeface="Arial"/>
              <a:buChar char="•"/>
              <a:defRPr/>
            </a:pPr>
            <a:r>
              <a:rPr lang="fr-FR" sz="1800" b="0" i="0" u="sng" strike="noStrike" cap="none" spc="0">
                <a:solidFill>
                  <a:schemeClr val="hlink"/>
                </a:solidFill>
                <a:latin typeface="Calibri"/>
                <a:ea typeface="Calibri"/>
                <a:cs typeface="Calibri"/>
                <a:hlinkClick r:id="rId8" tooltip="fiche_dialogue_parcours_personnalise.pdf"/>
              </a:rPr>
              <a:t>Télécharger la fiche Modèle de fiche de dialogue entre l’établissement et la famille</a:t>
            </a:r>
            <a:endParaRPr lang="fr-FR" sz="1800" b="0" i="0" u="sng" strike="noStrike" cap="none" spc="0">
              <a:solidFill>
                <a:schemeClr val="hlink"/>
              </a:solidFill>
              <a:latin typeface="Calibri"/>
              <a:cs typeface="Calibri"/>
            </a:endParaRPr>
          </a:p>
          <a:p>
            <a:pPr marL="283879" marR="0" indent="-283879" algn="l">
              <a:lnSpc>
                <a:spcPct val="100000"/>
              </a:lnSpc>
              <a:spcBef>
                <a:spcPts val="0"/>
              </a:spcBef>
              <a:spcAft>
                <a:spcPts val="0"/>
              </a:spcAft>
              <a:buFont typeface="Arial"/>
              <a:buChar char="•"/>
              <a:defRPr/>
            </a:pPr>
            <a:r>
              <a:rPr lang="fr-FR" sz="1800" b="0" i="0" u="sng" strike="noStrike" cap="none" spc="0">
                <a:solidFill>
                  <a:schemeClr val="hlink"/>
                </a:solidFill>
                <a:latin typeface="Calibri"/>
                <a:ea typeface="Calibri"/>
                <a:cs typeface="Calibri"/>
                <a:hlinkClick r:id="rId9" tooltip="fiche_preparation_insertion-pro.pdf"/>
              </a:rPr>
              <a:t>Télécharger la fiche Quatre semaines dédiées : préparation insertion professionnelle</a:t>
            </a:r>
            <a:endParaRPr lang="fr-FR" sz="1800" b="0" i="0" u="sng" strike="noStrike" cap="none" spc="0">
              <a:solidFill>
                <a:schemeClr val="hlink"/>
              </a:solidFill>
              <a:latin typeface="Calibri"/>
              <a:cs typeface="Calibri"/>
            </a:endParaRPr>
          </a:p>
          <a:p>
            <a:pPr marL="283879" marR="0" indent="-283879" algn="l">
              <a:lnSpc>
                <a:spcPct val="100000"/>
              </a:lnSpc>
              <a:spcBef>
                <a:spcPts val="0"/>
              </a:spcBef>
              <a:spcAft>
                <a:spcPts val="0"/>
              </a:spcAft>
              <a:buFont typeface="Arial"/>
              <a:buChar char="•"/>
              <a:defRPr/>
            </a:pPr>
            <a:r>
              <a:rPr lang="fr-FR" sz="1800" b="0" i="0" u="sng" strike="noStrike" cap="none" spc="0">
                <a:solidFill>
                  <a:schemeClr val="hlink"/>
                </a:solidFill>
                <a:latin typeface="Calibri"/>
                <a:ea typeface="Calibri"/>
                <a:cs typeface="Calibri"/>
                <a:hlinkClick r:id="rId10" tooltip="fiche_preparation_poursuite_etudesv2.pdf"/>
              </a:rPr>
              <a:t>Télécharger la fiche Quatre semaines dédiées : préparation poursuite d’études</a:t>
            </a:r>
            <a:r>
              <a:rPr lang="fr-FR" sz="1800" b="0" i="0" u="sng" strike="noStrike" cap="none" spc="0">
                <a:solidFill>
                  <a:schemeClr val="hlink"/>
                </a:solidFill>
                <a:latin typeface="Calibri"/>
                <a:ea typeface="Calibri"/>
                <a:cs typeface="Calibri"/>
                <a:hlinkClick r:id="rId11" tooltip="https://eduscol.education.fr/document/58461/download"/>
              </a:rPr>
              <a:t>Fiches synthétiques produites par l’IGESR concernant les écarts d’attendus entre baccalauréats professionnels et BTS et formule avec préconisations.</a:t>
            </a:r>
            <a:endParaRPr lang="en-US" sz="1750" b="0" i="0" u="sng" strike="noStrike" cap="none" spc="0">
              <a:solidFill>
                <a:srgbClr val="52586B"/>
              </a:solidFill>
              <a:latin typeface="Funnel Sans"/>
              <a:cs typeface="Funnel Sans"/>
            </a:endParaRPr>
          </a:p>
          <a:p>
            <a:pPr marL="0" marR="0" indent="0" algn="l">
              <a:lnSpc>
                <a:spcPts val="2849"/>
              </a:lnSpc>
              <a:spcBef>
                <a:spcPts val="0"/>
              </a:spcBef>
              <a:spcAft>
                <a:spcPts val="0"/>
              </a:spcAft>
              <a:buNone/>
              <a:defRPr/>
            </a:pPr>
            <a:endParaRPr lang="en-US" sz="1750" b="0" i="0" u="sng" strike="noStrike" cap="none" spc="0">
              <a:solidFill>
                <a:srgbClr val="52586B"/>
              </a:solidFill>
              <a:latin typeface="Funnel Sans"/>
              <a:cs typeface="Funnel Sans"/>
            </a:endParaRPr>
          </a:p>
          <a:p>
            <a:pPr>
              <a:defRPr/>
            </a:pPr>
            <a:endParaRPr lang="en-US" sz="1750" b="0" i="0" u="none" strike="noStrike" cap="none" spc="0">
              <a:solidFill>
                <a:schemeClr val="tx1"/>
              </a:solidFill>
              <a:latin typeface="Calibri"/>
              <a:cs typeface="Calibri"/>
            </a:endParaRPr>
          </a:p>
          <a:p>
            <a:pPr>
              <a:defRPr/>
            </a:pPr>
            <a:endParaRPr/>
          </a:p>
          <a:p>
            <a:pPr>
              <a:defRPr/>
            </a:pPr>
            <a:endParaRPr lang="en-US" sz="1750" b="0" i="0" u="none" strike="noStrike" cap="none" spc="0">
              <a:solidFill>
                <a:schemeClr val="tx1"/>
              </a:solidFill>
              <a:latin typeface="Calibri"/>
              <a:cs typeface="Calibri"/>
            </a:endParaRPr>
          </a:p>
        </p:txBody>
      </p:sp>
      <p:pic>
        <p:nvPicPr>
          <p:cNvPr id="1621733681" name="Image 2"/>
          <p:cNvPicPr>
            <a:picLocks noChangeAspect="1"/>
          </p:cNvPicPr>
          <p:nvPr/>
        </p:nvPicPr>
        <p:blipFill>
          <a:blip r:embed="rId12"/>
          <a:stretch/>
        </p:blipFill>
        <p:spPr bwMode="auto">
          <a:xfrm rot="1349280">
            <a:off x="10937682" y="1145049"/>
            <a:ext cx="3134162" cy="444879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6573579"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560825585"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840183306"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1695764013" name="TextBox 7"/>
          <p:cNvSpPr txBox="1"/>
          <p:nvPr/>
        </p:nvSpPr>
        <p:spPr bwMode="auto">
          <a:xfrm>
            <a:off x="2654928" y="3146743"/>
            <a:ext cx="9673509" cy="2051844"/>
          </a:xfrm>
          <a:prstGeom prst="rect">
            <a:avLst/>
          </a:prstGeom>
        </p:spPr>
        <p:txBody>
          <a:bodyPr wrap="square" lIns="0" tIns="0" rIns="0" bIns="0" rtlCol="0" anchor="t">
            <a:spAutoFit/>
          </a:bodyPr>
          <a:lstStyle/>
          <a:p>
            <a:pPr algn="ctr">
              <a:lnSpc>
                <a:spcPts val="8000"/>
              </a:lnSpc>
              <a:defRPr/>
            </a:pPr>
            <a:r>
              <a:rPr lang="en-US" sz="8000" b="1" dirty="0">
                <a:solidFill>
                  <a:srgbClr val="FCBF3E"/>
                </a:solidFill>
                <a:latin typeface="Marianne ExtraBold"/>
              </a:rPr>
              <a:t>Merci pour </a:t>
            </a:r>
            <a:r>
              <a:rPr lang="en-US" sz="8000" b="1" dirty="0" err="1">
                <a:solidFill>
                  <a:srgbClr val="FCBF3E"/>
                </a:solidFill>
                <a:latin typeface="Marianne ExtraBold"/>
              </a:rPr>
              <a:t>votre</a:t>
            </a:r>
            <a:r>
              <a:rPr lang="en-US" sz="8000" b="1" dirty="0">
                <a:solidFill>
                  <a:srgbClr val="FCBF3E"/>
                </a:solidFill>
                <a:latin typeface="Marianne ExtraBold"/>
              </a:rPr>
              <a:t> attention</a:t>
            </a:r>
            <a:endParaRPr dirty="0"/>
          </a:p>
        </p:txBody>
      </p:sp>
      <p:grpSp>
        <p:nvGrpSpPr>
          <p:cNvPr id="218536311" name="Group 8"/>
          <p:cNvGrpSpPr/>
          <p:nvPr/>
        </p:nvGrpSpPr>
        <p:grpSpPr bwMode="auto">
          <a:xfrm>
            <a:off x="12161518"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03787974" name="Freeform 2"/>
          <p:cNvSpPr/>
          <p:nvPr/>
        </p:nvSpPr>
        <p:spPr bwMode="auto">
          <a:xfrm flipH="1">
            <a:off x="-2107210" y="-2930170"/>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sp>
        <p:nvSpPr>
          <p:cNvPr id="1498857604" name="Freeform 3"/>
          <p:cNvSpPr/>
          <p:nvPr/>
        </p:nvSpPr>
        <p:spPr bwMode="auto">
          <a:xfrm flipH="1">
            <a:off x="10498882" y="5604231"/>
            <a:ext cx="5860339" cy="5860339"/>
          </a:xfrm>
          <a:custGeom>
            <a:avLst/>
            <a:gdLst/>
            <a:ahLst/>
            <a:cxnLst/>
            <a:rect l="l" t="t" r="r" b="b"/>
            <a:pathLst>
              <a:path w="7325424" h="7325424" extrusionOk="0">
                <a:moveTo>
                  <a:pt x="7325424" y="0"/>
                </a:moveTo>
                <a:lnTo>
                  <a:pt x="0" y="0"/>
                </a:lnTo>
                <a:lnTo>
                  <a:pt x="0" y="7325424"/>
                </a:lnTo>
                <a:lnTo>
                  <a:pt x="7325424" y="7325424"/>
                </a:lnTo>
                <a:lnTo>
                  <a:pt x="7325424" y="0"/>
                </a:lnTo>
                <a:close/>
              </a:path>
            </a:pathLst>
          </a:custGeom>
          <a:blipFill>
            <a:blip r:embed="rId3"/>
            <a:stretch/>
          </a:blipFill>
        </p:spPr>
        <p:txBody>
          <a:bodyPr/>
          <a:lstStyle/>
          <a:p>
            <a:pPr>
              <a:defRPr/>
            </a:pPr>
            <a:endParaRPr lang="fr-FR" sz="2900"/>
          </a:p>
        </p:txBody>
      </p:sp>
      <p:grpSp>
        <p:nvGrpSpPr>
          <p:cNvPr id="651934230" name="Group 4"/>
          <p:cNvGrpSpPr/>
          <p:nvPr/>
        </p:nvGrpSpPr>
        <p:grpSpPr bwMode="auto">
          <a:xfrm>
            <a:off x="-1715229" y="1967474"/>
            <a:ext cx="3636757" cy="3636757"/>
            <a:chOff x="0" y="0"/>
            <a:chExt cx="812800" cy="812800"/>
          </a:xfrm>
        </p:grpSpPr>
        <p:sp>
          <p:nvSpPr>
            <p:cNvPr id="5" name="Freeform 5"/>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a:ln>
              <a:noFill/>
            </a:ln>
          </p:spPr>
          <p:txBody>
            <a:bodyPr/>
            <a:lstStyle/>
            <a:p>
              <a:pPr>
                <a:defRPr/>
              </a:pPr>
              <a:endParaRPr lang="fr-FR" sz="2900"/>
            </a:p>
          </p:txBody>
        </p:sp>
        <p:sp>
          <p:nvSpPr>
            <p:cNvPr id="6" name="TextBox 6"/>
            <p:cNvSpPr txBox="1"/>
            <p:nvPr/>
          </p:nvSpPr>
          <p:spPr bwMode="auto">
            <a:xfrm>
              <a:off x="76200" y="95250"/>
              <a:ext cx="660400" cy="641350"/>
            </a:xfrm>
            <a:prstGeom prst="rect">
              <a:avLst/>
            </a:prstGeom>
            <a:grpFill/>
            <a:ln>
              <a:noFill/>
            </a:ln>
          </p:spPr>
          <p:txBody>
            <a:bodyPr lIns="40642" tIns="40642" rIns="40642" bIns="40642" rtlCol="0" anchor="ctr"/>
            <a:lstStyle/>
            <a:p>
              <a:pPr algn="ctr">
                <a:lnSpc>
                  <a:spcPts val="2043"/>
                </a:lnSpc>
                <a:defRPr/>
              </a:pPr>
              <a:endParaRPr sz="850"/>
            </a:p>
          </p:txBody>
        </p:sp>
      </p:grpSp>
      <p:sp>
        <p:nvSpPr>
          <p:cNvPr id="1265808396" name="TextBox 7"/>
          <p:cNvSpPr txBox="1"/>
          <p:nvPr/>
        </p:nvSpPr>
        <p:spPr bwMode="auto">
          <a:xfrm>
            <a:off x="2654928" y="3146743"/>
            <a:ext cx="9673509" cy="1025922"/>
          </a:xfrm>
          <a:prstGeom prst="rect">
            <a:avLst/>
          </a:prstGeom>
        </p:spPr>
        <p:txBody>
          <a:bodyPr wrap="square" lIns="0" tIns="0" rIns="0" bIns="0" rtlCol="0" anchor="t">
            <a:spAutoFit/>
          </a:bodyPr>
          <a:lstStyle/>
          <a:p>
            <a:pPr algn="ctr">
              <a:lnSpc>
                <a:spcPts val="8000"/>
              </a:lnSpc>
              <a:defRPr/>
            </a:pPr>
            <a:r>
              <a:rPr lang="en-US" sz="8000" b="1">
                <a:solidFill>
                  <a:srgbClr val="FCBF3E"/>
                </a:solidFill>
                <a:latin typeface="Marianne ExtraBold"/>
              </a:rPr>
              <a:t>Le Bilan</a:t>
            </a:r>
            <a:endParaRPr/>
          </a:p>
        </p:txBody>
      </p:sp>
      <p:grpSp>
        <p:nvGrpSpPr>
          <p:cNvPr id="1583974288" name="Group 8"/>
          <p:cNvGrpSpPr/>
          <p:nvPr/>
        </p:nvGrpSpPr>
        <p:grpSpPr bwMode="auto">
          <a:xfrm>
            <a:off x="11338561" y="4114800"/>
            <a:ext cx="2468882" cy="2468882"/>
            <a:chOff x="0" y="0"/>
            <a:chExt cx="812800" cy="812800"/>
          </a:xfrm>
        </p:grpSpPr>
        <p:sp>
          <p:nvSpPr>
            <p:cNvPr id="9" name="Freeform 9"/>
            <p:cNvSpPr/>
            <p:nvPr/>
          </p:nvSpPr>
          <p:spPr bwMode="auto">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54A2"/>
            </a:solidFill>
          </p:spPr>
          <p:txBody>
            <a:bodyPr/>
            <a:lstStyle/>
            <a:p>
              <a:pPr>
                <a:defRPr/>
              </a:pPr>
              <a:endParaRPr lang="fr-FR" sz="2900"/>
            </a:p>
          </p:txBody>
        </p:sp>
        <p:sp>
          <p:nvSpPr>
            <p:cNvPr id="10" name="TextBox 10"/>
            <p:cNvSpPr txBox="1"/>
            <p:nvPr/>
          </p:nvSpPr>
          <p:spPr bwMode="auto">
            <a:xfrm>
              <a:off x="76200" y="95250"/>
              <a:ext cx="660400" cy="641350"/>
            </a:xfrm>
            <a:prstGeom prst="rect">
              <a:avLst/>
            </a:prstGeom>
            <a:grpFill/>
          </p:spPr>
          <p:txBody>
            <a:bodyPr lIns="40642" tIns="40642" rIns="40642" bIns="40642" rtlCol="0" anchor="ctr"/>
            <a:lstStyle/>
            <a:p>
              <a:pPr algn="ctr">
                <a:lnSpc>
                  <a:spcPts val="2043"/>
                </a:lnSpc>
                <a:defRPr/>
              </a:pPr>
              <a:endParaRPr sz="85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8366941" name="Titre 5"/>
          <p:cNvSpPr>
            <a:spLocks noGrp="1"/>
          </p:cNvSpPr>
          <p:nvPr>
            <p:ph type="title"/>
          </p:nvPr>
        </p:nvSpPr>
        <p:spPr bwMode="auto">
          <a:xfrm>
            <a:off x="583826" y="1190922"/>
            <a:ext cx="13478400" cy="6474240"/>
          </a:xfrm>
        </p:spPr>
        <p:txBody>
          <a:bodyPr/>
          <a:lstStyle/>
          <a:p>
            <a:pPr marL="0" indent="0">
              <a:lnSpc>
                <a:spcPct val="107000"/>
              </a:lnSpc>
              <a:spcBef>
                <a:spcPts val="1280"/>
              </a:spcBef>
              <a:spcAft>
                <a:spcPts val="640"/>
              </a:spcAft>
              <a:buFont typeface="+mj-lt"/>
              <a:buNone/>
              <a:defRPr/>
            </a:pPr>
            <a:r>
              <a:rPr lang="fr-FR" b="1">
                <a:solidFill>
                  <a:schemeClr val="tx2"/>
                </a:solidFill>
              </a:rPr>
              <a:t>Quelques éléments de bilan</a:t>
            </a:r>
            <a:br>
              <a:rPr lang="fr-FR" b="1">
                <a:solidFill>
                  <a:schemeClr val="tx2"/>
                </a:solidFill>
              </a:rPr>
            </a:br>
            <a:r>
              <a:rPr lang="fr-FR" sz="3600" b="1">
                <a:solidFill>
                  <a:schemeClr val="tx2"/>
                </a:solidFill>
              </a:rPr>
              <a:t>(au niveau national)</a:t>
            </a:r>
            <a:r>
              <a:rPr lang="fr-FR" sz="3600"/>
              <a:t> </a:t>
            </a:r>
            <a:br>
              <a:rPr lang="fr-FR"/>
            </a:br>
            <a:br>
              <a:rPr lang="fr-FR"/>
            </a:br>
            <a:r>
              <a:rPr lang="fr-FR" sz="2900" b="1">
                <a:solidFill>
                  <a:srgbClr val="0F4761"/>
                </a:solidFill>
                <a:latin typeface="Aptos Display"/>
                <a:ea typeface="Times New Roman"/>
                <a:cs typeface="Times New Roman"/>
              </a:rPr>
              <a:t>Mission flash</a:t>
            </a:r>
            <a:br>
              <a:rPr lang="fr-FR" sz="2900" b="1">
                <a:solidFill>
                  <a:srgbClr val="0F4761"/>
                </a:solidFill>
                <a:latin typeface="Aptos Display"/>
                <a:ea typeface="Times New Roman"/>
                <a:cs typeface="Times New Roman"/>
              </a:rPr>
            </a:br>
            <a:r>
              <a:rPr lang="fr-FR" sz="2900" b="1">
                <a:solidFill>
                  <a:srgbClr val="0F4761"/>
                </a:solidFill>
                <a:latin typeface="Aptos Display"/>
                <a:ea typeface="Times New Roman"/>
                <a:cs typeface="Times New Roman"/>
              </a:rPr>
              <a:t>Suivi de la réforme du lycée professionnel</a:t>
            </a:r>
            <a:br>
              <a:rPr lang="fr-FR" sz="2900" b="1">
                <a:solidFill>
                  <a:srgbClr val="0F4761"/>
                </a:solidFill>
                <a:latin typeface="Aptos Display"/>
                <a:ea typeface="Times New Roman"/>
                <a:cs typeface="Times New Roman"/>
              </a:rPr>
            </a:br>
            <a:r>
              <a:rPr lang="fr-FR" sz="2900" b="1">
                <a:solidFill>
                  <a:srgbClr val="0F4761"/>
                </a:solidFill>
                <a:latin typeface="Aptos Display"/>
                <a:ea typeface="Times New Roman"/>
                <a:cs typeface="Times New Roman"/>
              </a:rPr>
              <a:t>N° 24-25 048D - septembre 2025</a:t>
            </a:r>
            <a:br>
              <a:rPr lang="fr-FR" sz="2900" b="1">
                <a:solidFill>
                  <a:srgbClr val="0F4761"/>
                </a:solidFill>
                <a:latin typeface="Aptos Display"/>
                <a:ea typeface="Times New Roman"/>
                <a:cs typeface="Times New Roman"/>
              </a:rPr>
            </a:br>
            <a:br>
              <a:rPr lang="fr-FR" sz="2900" b="1">
                <a:solidFill>
                  <a:srgbClr val="0F4761"/>
                </a:solidFill>
                <a:latin typeface="Aptos Display"/>
                <a:ea typeface="Times New Roman"/>
                <a:cs typeface="Times New Roman"/>
              </a:rPr>
            </a:b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8112339" name="Text 0"/>
          <p:cNvSpPr/>
          <p:nvPr/>
        </p:nvSpPr>
        <p:spPr bwMode="auto">
          <a:xfrm>
            <a:off x="4909717" y="772947"/>
            <a:ext cx="6373371" cy="709138"/>
          </a:xfrm>
          <a:prstGeom prst="rect">
            <a:avLst/>
          </a:prstGeom>
          <a:noFill/>
          <a:ln/>
        </p:spPr>
        <p:txBody>
          <a:bodyPr wrap="none" lIns="0" tIns="0" rIns="0" bIns="0" rtlCol="0" anchor="t"/>
          <a:lstStyle/>
          <a:p>
            <a:pPr marL="0" indent="0" algn="l">
              <a:lnSpc>
                <a:spcPts val="5549"/>
              </a:lnSpc>
              <a:buNone/>
              <a:defRPr/>
            </a:pPr>
            <a:r>
              <a:rPr lang="fr-FR" sz="4450" b="1">
                <a:solidFill>
                  <a:schemeClr val="tx2"/>
                </a:solidFill>
                <a:latin typeface="Marianne"/>
                <a:ea typeface="Kanit Light"/>
                <a:cs typeface="Kanit Light"/>
              </a:rPr>
              <a:t>Un Contexte Fragilisé</a:t>
            </a:r>
            <a:endParaRPr lang="fr-FR" sz="4450" b="1">
              <a:solidFill>
                <a:schemeClr val="tx2"/>
              </a:solidFill>
              <a:latin typeface="Marianne"/>
            </a:endParaRPr>
          </a:p>
        </p:txBody>
      </p:sp>
      <p:sp>
        <p:nvSpPr>
          <p:cNvPr id="836077084" name="Shape 1"/>
          <p:cNvSpPr/>
          <p:nvPr/>
        </p:nvSpPr>
        <p:spPr bwMode="auto">
          <a:xfrm>
            <a:off x="871952" y="3703020"/>
            <a:ext cx="4196358" cy="2410896"/>
          </a:xfrm>
          <a:prstGeom prst="roundRect">
            <a:avLst>
              <a:gd name="adj" fmla="val 3952"/>
            </a:avLst>
          </a:prstGeom>
          <a:solidFill>
            <a:srgbClr val="DFECE9"/>
          </a:solidFill>
          <a:ln w="7620">
            <a:solidFill>
              <a:srgbClr val="C5D2CF"/>
            </a:solidFill>
            <a:prstDash val="solid"/>
          </a:ln>
        </p:spPr>
        <p:txBody>
          <a:bodyPr/>
          <a:lstStyle/>
          <a:p>
            <a:pPr>
              <a:defRPr/>
            </a:pPr>
            <a:endParaRPr lang="fr-FR"/>
          </a:p>
        </p:txBody>
      </p:sp>
      <p:sp>
        <p:nvSpPr>
          <p:cNvPr id="831988469" name="Text 2"/>
          <p:cNvSpPr/>
          <p:nvPr/>
        </p:nvSpPr>
        <p:spPr bwMode="auto">
          <a:xfrm>
            <a:off x="1106386" y="3937455"/>
            <a:ext cx="3152548" cy="354689"/>
          </a:xfrm>
          <a:prstGeom prst="rect">
            <a:avLst/>
          </a:prstGeom>
          <a:noFill/>
          <a:ln/>
        </p:spPr>
        <p:txBody>
          <a:bodyPr wrap="none" lIns="0" tIns="0" rIns="0" bIns="0" rtlCol="0" anchor="t"/>
          <a:lstStyle/>
          <a:p>
            <a:pPr marL="0" indent="0" algn="l">
              <a:lnSpc>
                <a:spcPts val="2749"/>
              </a:lnSpc>
              <a:buNone/>
              <a:defRPr/>
            </a:pPr>
            <a:r>
              <a:rPr lang="fr-FR" sz="2200" b="1">
                <a:solidFill>
                  <a:srgbClr val="2C3249"/>
                </a:solidFill>
                <a:latin typeface="Kanit Light"/>
                <a:ea typeface="Kanit Light"/>
                <a:cs typeface="Kanit Light"/>
              </a:rPr>
              <a:t>Enseignants</a:t>
            </a:r>
            <a:r>
              <a:rPr lang="en-US" sz="2200" b="1">
                <a:solidFill>
                  <a:srgbClr val="2C3249"/>
                </a:solidFill>
                <a:latin typeface="Kanit Light"/>
                <a:ea typeface="Kanit Light"/>
                <a:cs typeface="Kanit Light"/>
              </a:rPr>
              <a:t> </a:t>
            </a:r>
            <a:r>
              <a:rPr lang="fr-FR" sz="2200" b="1">
                <a:solidFill>
                  <a:srgbClr val="2C3249"/>
                </a:solidFill>
                <a:latin typeface="Kanit Light"/>
                <a:ea typeface="Kanit Light"/>
                <a:cs typeface="Kanit Light"/>
              </a:rPr>
              <a:t>sollicités</a:t>
            </a:r>
            <a:endParaRPr lang="fr-FR" sz="2200"/>
          </a:p>
        </p:txBody>
      </p:sp>
      <p:sp>
        <p:nvSpPr>
          <p:cNvPr id="1833727700" name="Text 3"/>
          <p:cNvSpPr/>
          <p:nvPr/>
        </p:nvSpPr>
        <p:spPr bwMode="auto">
          <a:xfrm>
            <a:off x="1106386" y="4427872"/>
            <a:ext cx="3727489" cy="1451610"/>
          </a:xfrm>
          <a:prstGeom prst="rect">
            <a:avLst/>
          </a:prstGeom>
          <a:noFill/>
          <a:ln/>
        </p:spPr>
        <p:txBody>
          <a:bodyPr wrap="square" lIns="0" tIns="0" rIns="0" bIns="0" rtlCol="0" anchor="t"/>
          <a:lstStyle/>
          <a:p>
            <a:pPr marL="0" indent="0" algn="l">
              <a:lnSpc>
                <a:spcPts val="2849"/>
              </a:lnSpc>
              <a:buNone/>
              <a:defRPr/>
            </a:pPr>
            <a:r>
              <a:rPr lang="en-US" sz="1750">
                <a:solidFill>
                  <a:srgbClr val="2C3249"/>
                </a:solidFill>
                <a:latin typeface="Martel Sans"/>
                <a:ea typeface="Martel Sans"/>
                <a:cs typeface="Martel Sans"/>
              </a:rPr>
              <a:t>Succession rapide des réformes, manque de lisibilité des changements, repli sur les pratiques traditionnelles.</a:t>
            </a:r>
            <a:endParaRPr lang="en-US" sz="1750"/>
          </a:p>
        </p:txBody>
      </p:sp>
      <p:sp>
        <p:nvSpPr>
          <p:cNvPr id="337873987" name="Shape 4"/>
          <p:cNvSpPr/>
          <p:nvPr/>
        </p:nvSpPr>
        <p:spPr bwMode="auto">
          <a:xfrm>
            <a:off x="5295124" y="3703020"/>
            <a:ext cx="4196358" cy="2410896"/>
          </a:xfrm>
          <a:prstGeom prst="roundRect">
            <a:avLst>
              <a:gd name="adj" fmla="val 3952"/>
            </a:avLst>
          </a:prstGeom>
          <a:solidFill>
            <a:srgbClr val="DFECE9"/>
          </a:solidFill>
          <a:ln w="7620">
            <a:solidFill>
              <a:srgbClr val="C5D2CF"/>
            </a:solidFill>
            <a:prstDash val="solid"/>
          </a:ln>
        </p:spPr>
        <p:txBody>
          <a:bodyPr/>
          <a:lstStyle/>
          <a:p>
            <a:pPr>
              <a:defRPr/>
            </a:pPr>
            <a:endParaRPr lang="fr-FR"/>
          </a:p>
        </p:txBody>
      </p:sp>
      <p:sp>
        <p:nvSpPr>
          <p:cNvPr id="1885724530" name="Text 5"/>
          <p:cNvSpPr/>
          <p:nvPr/>
        </p:nvSpPr>
        <p:spPr bwMode="auto">
          <a:xfrm>
            <a:off x="5529557" y="3937455"/>
            <a:ext cx="2345182" cy="354689"/>
          </a:xfrm>
          <a:prstGeom prst="rect">
            <a:avLst/>
          </a:prstGeom>
          <a:noFill/>
          <a:ln/>
        </p:spPr>
        <p:txBody>
          <a:bodyPr wrap="none" lIns="0" tIns="0" rIns="0" bIns="0" rtlCol="0" anchor="t"/>
          <a:lstStyle/>
          <a:p>
            <a:pPr marL="0" indent="0" algn="l">
              <a:lnSpc>
                <a:spcPts val="2749"/>
              </a:lnSpc>
              <a:buNone/>
              <a:defRPr/>
            </a:pPr>
            <a:r>
              <a:rPr lang="en-US" sz="2200" b="1">
                <a:solidFill>
                  <a:srgbClr val="2C3249"/>
                </a:solidFill>
                <a:latin typeface="Kanit Light"/>
                <a:ea typeface="Kanit Light"/>
                <a:cs typeface="Kanit Light"/>
              </a:rPr>
              <a:t>Public Fragile</a:t>
            </a:r>
            <a:endParaRPr lang="en-US" sz="2200"/>
          </a:p>
        </p:txBody>
      </p:sp>
      <p:sp>
        <p:nvSpPr>
          <p:cNvPr id="1409350667" name="Text 6"/>
          <p:cNvSpPr/>
          <p:nvPr/>
        </p:nvSpPr>
        <p:spPr bwMode="auto">
          <a:xfrm>
            <a:off x="5529557" y="4427872"/>
            <a:ext cx="3727489" cy="1451610"/>
          </a:xfrm>
          <a:prstGeom prst="rect">
            <a:avLst/>
          </a:prstGeom>
          <a:noFill/>
          <a:ln/>
        </p:spPr>
        <p:txBody>
          <a:bodyPr wrap="square" lIns="0" tIns="0" rIns="0" bIns="0" rtlCol="0" anchor="t"/>
          <a:lstStyle/>
          <a:p>
            <a:pPr marL="0" indent="0" algn="l">
              <a:lnSpc>
                <a:spcPts val="2849"/>
              </a:lnSpc>
              <a:buNone/>
              <a:defRPr/>
            </a:pPr>
            <a:r>
              <a:rPr lang="fr-FR" sz="1750">
                <a:solidFill>
                  <a:srgbClr val="2C3249"/>
                </a:solidFill>
                <a:latin typeface="Martel Sans"/>
                <a:ea typeface="Martel Sans"/>
                <a:cs typeface="Martel Sans"/>
              </a:rPr>
              <a:t>Risque élevé de décrochage dès la seconde, forte représentation de familles populaires et d'élèves à besoins particuliers.</a:t>
            </a:r>
            <a:endParaRPr lang="fr-FR" sz="1750"/>
          </a:p>
        </p:txBody>
      </p:sp>
      <p:sp>
        <p:nvSpPr>
          <p:cNvPr id="1717545269" name="Shape 7"/>
          <p:cNvSpPr/>
          <p:nvPr/>
        </p:nvSpPr>
        <p:spPr bwMode="auto">
          <a:xfrm>
            <a:off x="9718295" y="3703020"/>
            <a:ext cx="4196358" cy="2410896"/>
          </a:xfrm>
          <a:prstGeom prst="roundRect">
            <a:avLst>
              <a:gd name="adj" fmla="val 3952"/>
            </a:avLst>
          </a:prstGeom>
          <a:solidFill>
            <a:srgbClr val="DFECE9"/>
          </a:solidFill>
          <a:ln w="7620">
            <a:solidFill>
              <a:srgbClr val="C5D2CF"/>
            </a:solidFill>
            <a:prstDash val="solid"/>
          </a:ln>
        </p:spPr>
        <p:txBody>
          <a:bodyPr/>
          <a:lstStyle/>
          <a:p>
            <a:pPr>
              <a:defRPr/>
            </a:pPr>
            <a:endParaRPr lang="fr-FR"/>
          </a:p>
        </p:txBody>
      </p:sp>
      <p:sp>
        <p:nvSpPr>
          <p:cNvPr id="1242303397" name="Text 8"/>
          <p:cNvSpPr/>
          <p:nvPr/>
        </p:nvSpPr>
        <p:spPr bwMode="auto">
          <a:xfrm>
            <a:off x="9952730" y="3937455"/>
            <a:ext cx="2919121" cy="354689"/>
          </a:xfrm>
          <a:prstGeom prst="rect">
            <a:avLst/>
          </a:prstGeom>
          <a:noFill/>
          <a:ln/>
        </p:spPr>
        <p:txBody>
          <a:bodyPr wrap="none" lIns="0" tIns="0" rIns="0" bIns="0" rtlCol="0" anchor="t"/>
          <a:lstStyle/>
          <a:p>
            <a:pPr marL="0" indent="0" algn="l">
              <a:lnSpc>
                <a:spcPts val="2749"/>
              </a:lnSpc>
              <a:buNone/>
              <a:defRPr/>
            </a:pPr>
            <a:r>
              <a:rPr lang="en-US" sz="2200" b="1">
                <a:solidFill>
                  <a:srgbClr val="2C3249"/>
                </a:solidFill>
                <a:latin typeface="Kanit Light"/>
                <a:ea typeface="Kanit Light"/>
                <a:cs typeface="Kanit Light"/>
              </a:rPr>
              <a:t>Appropriation Tardive</a:t>
            </a:r>
            <a:endParaRPr lang="en-US" sz="2200"/>
          </a:p>
        </p:txBody>
      </p:sp>
      <p:sp>
        <p:nvSpPr>
          <p:cNvPr id="1150846927" name="Text 9"/>
          <p:cNvSpPr/>
          <p:nvPr/>
        </p:nvSpPr>
        <p:spPr bwMode="auto">
          <a:xfrm>
            <a:off x="9952730" y="4427872"/>
            <a:ext cx="3727489" cy="1451610"/>
          </a:xfrm>
          <a:prstGeom prst="rect">
            <a:avLst/>
          </a:prstGeom>
          <a:noFill/>
          <a:ln/>
        </p:spPr>
        <p:txBody>
          <a:bodyPr wrap="square" lIns="0" tIns="0" rIns="0" bIns="0" rtlCol="0" anchor="t"/>
          <a:lstStyle/>
          <a:p>
            <a:pPr marL="0" indent="0" algn="l">
              <a:lnSpc>
                <a:spcPts val="2849"/>
              </a:lnSpc>
              <a:buNone/>
              <a:defRPr/>
            </a:pPr>
            <a:r>
              <a:rPr lang="en-US" sz="1750" dirty="0" err="1">
                <a:solidFill>
                  <a:srgbClr val="2C3249"/>
                </a:solidFill>
                <a:latin typeface="Martel Sans"/>
                <a:ea typeface="Martel Sans"/>
                <a:cs typeface="Martel Sans"/>
              </a:rPr>
              <a:t>Réforme</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centrée</a:t>
            </a:r>
            <a:r>
              <a:rPr lang="en-US" sz="1750" dirty="0">
                <a:solidFill>
                  <a:srgbClr val="2C3249"/>
                </a:solidFill>
                <a:latin typeface="Martel Sans"/>
                <a:ea typeface="Martel Sans"/>
                <a:cs typeface="Martel Sans"/>
              </a:rPr>
              <a:t> sur les 6 </a:t>
            </a:r>
            <a:r>
              <a:rPr lang="en-US" sz="1750" dirty="0" err="1">
                <a:solidFill>
                  <a:srgbClr val="2C3249"/>
                </a:solidFill>
                <a:latin typeface="Martel Sans"/>
                <a:ea typeface="Martel Sans"/>
                <a:cs typeface="Martel Sans"/>
              </a:rPr>
              <a:t>semaines</a:t>
            </a:r>
            <a:r>
              <a:rPr lang="en-US" sz="1750" dirty="0">
                <a:solidFill>
                  <a:srgbClr val="2C3249"/>
                </a:solidFill>
                <a:latin typeface="Martel Sans"/>
                <a:ea typeface="Martel Sans"/>
                <a:cs typeface="Martel Sans"/>
              </a:rPr>
              <a:t> de fin </a:t>
            </a:r>
            <a:r>
              <a:rPr lang="en-US" sz="1750" dirty="0" err="1">
                <a:solidFill>
                  <a:srgbClr val="2C3249"/>
                </a:solidFill>
                <a:latin typeface="Martel Sans"/>
                <a:ea typeface="Martel Sans"/>
                <a:cs typeface="Martel Sans"/>
              </a:rPr>
              <a:t>d'année</a:t>
            </a:r>
            <a:r>
              <a:rPr lang="en-US" sz="1750" dirty="0">
                <a:solidFill>
                  <a:srgbClr val="2C3249"/>
                </a:solidFill>
                <a:latin typeface="Martel Sans"/>
                <a:ea typeface="Martel Sans"/>
                <a:cs typeface="Martel Sans"/>
              </a:rPr>
              <a:t>, sans </a:t>
            </a:r>
            <a:r>
              <a:rPr lang="en-US" sz="1750" dirty="0" err="1">
                <a:solidFill>
                  <a:srgbClr val="2C3249"/>
                </a:solidFill>
                <a:latin typeface="Martel Sans"/>
                <a:ea typeface="Martel Sans"/>
                <a:cs typeface="Martel Sans"/>
              </a:rPr>
              <a:t>intégrer</a:t>
            </a:r>
            <a:r>
              <a:rPr lang="en-US" sz="1750" dirty="0">
                <a:solidFill>
                  <a:srgbClr val="2C3249"/>
                </a:solidFill>
                <a:latin typeface="Martel Sans"/>
                <a:ea typeface="Martel Sans"/>
                <a:cs typeface="Martel Sans"/>
              </a:rPr>
              <a:t> le </a:t>
            </a:r>
            <a:r>
              <a:rPr lang="en-US" sz="1750" dirty="0" err="1">
                <a:solidFill>
                  <a:srgbClr val="2C3249"/>
                </a:solidFill>
                <a:latin typeface="Martel Sans"/>
                <a:ea typeface="Martel Sans"/>
                <a:cs typeface="Martel Sans"/>
              </a:rPr>
              <a:t>Soutien</a:t>
            </a:r>
            <a:r>
              <a:rPr lang="en-US" sz="1750" dirty="0">
                <a:solidFill>
                  <a:srgbClr val="2C3249"/>
                </a:solidFill>
                <a:latin typeface="Martel Sans"/>
                <a:ea typeface="Martel Sans"/>
                <a:cs typeface="Martel Sans"/>
              </a:rPr>
              <a:t> au </a:t>
            </a:r>
            <a:r>
              <a:rPr lang="en-US" sz="1750" dirty="0" err="1">
                <a:solidFill>
                  <a:srgbClr val="2C3249"/>
                </a:solidFill>
                <a:latin typeface="Martel Sans"/>
                <a:ea typeface="Martel Sans"/>
                <a:cs typeface="Martel Sans"/>
              </a:rPr>
              <a:t>parcours</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ni</a:t>
            </a:r>
            <a:r>
              <a:rPr lang="en-US" sz="1750" dirty="0">
                <a:solidFill>
                  <a:srgbClr val="2C3249"/>
                </a:solidFill>
                <a:latin typeface="Martel Sans"/>
                <a:ea typeface="Martel Sans"/>
                <a:cs typeface="Martel Sans"/>
              </a:rPr>
              <a:t> la Consolidation </a:t>
            </a:r>
            <a:r>
              <a:rPr lang="en-US" sz="1750" dirty="0" err="1">
                <a:solidFill>
                  <a:srgbClr val="2C3249"/>
                </a:solidFill>
                <a:latin typeface="Martel Sans"/>
                <a:ea typeface="Martel Sans"/>
                <a:cs typeface="Martel Sans"/>
              </a:rPr>
              <a:t>en</a:t>
            </a:r>
            <a:r>
              <a:rPr lang="en-US" sz="1750" dirty="0">
                <a:solidFill>
                  <a:srgbClr val="2C3249"/>
                </a:solidFill>
                <a:latin typeface="Martel Sans"/>
                <a:ea typeface="Martel Sans"/>
                <a:cs typeface="Martel Sans"/>
              </a:rPr>
              <a:t> BTS.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2066607" name="Shape 2"/>
          <p:cNvSpPr/>
          <p:nvPr/>
        </p:nvSpPr>
        <p:spPr bwMode="auto">
          <a:xfrm>
            <a:off x="626267" y="2460310"/>
            <a:ext cx="6407942" cy="30479"/>
          </a:xfrm>
          <a:prstGeom prst="rect">
            <a:avLst/>
          </a:prstGeom>
          <a:solidFill>
            <a:srgbClr val="437066"/>
          </a:solidFill>
          <a:ln/>
        </p:spPr>
        <p:txBody>
          <a:bodyPr/>
          <a:lstStyle/>
          <a:p>
            <a:pPr>
              <a:defRPr/>
            </a:pPr>
            <a:endParaRPr lang="fr-FR"/>
          </a:p>
        </p:txBody>
      </p:sp>
      <p:sp>
        <p:nvSpPr>
          <p:cNvPr id="2008158083" name="Text 3"/>
          <p:cNvSpPr/>
          <p:nvPr/>
        </p:nvSpPr>
        <p:spPr bwMode="auto">
          <a:xfrm>
            <a:off x="626267" y="2634617"/>
            <a:ext cx="3385011" cy="354689"/>
          </a:xfrm>
          <a:prstGeom prst="rect">
            <a:avLst/>
          </a:prstGeom>
          <a:noFill/>
          <a:ln/>
        </p:spPr>
        <p:txBody>
          <a:bodyPr wrap="none" lIns="0" tIns="0" rIns="0" bIns="0" rtlCol="0" anchor="t"/>
          <a:lstStyle/>
          <a:p>
            <a:pPr marL="0" indent="0" algn="l">
              <a:lnSpc>
                <a:spcPts val="2749"/>
              </a:lnSpc>
              <a:buNone/>
              <a:defRPr/>
            </a:pPr>
            <a:r>
              <a:rPr lang="en-US" sz="2200" b="1" dirty="0">
                <a:solidFill>
                  <a:schemeClr val="tx2"/>
                </a:solidFill>
                <a:latin typeface="Kanit Light"/>
                <a:ea typeface="Kanit Light"/>
                <a:cs typeface="Kanit Light"/>
              </a:rPr>
              <a:t>Pilotage Local difficile</a:t>
            </a:r>
            <a:endParaRPr lang="en-US" sz="2200" dirty="0">
              <a:solidFill>
                <a:schemeClr val="tx2"/>
              </a:solidFill>
            </a:endParaRPr>
          </a:p>
        </p:txBody>
      </p:sp>
      <p:sp>
        <p:nvSpPr>
          <p:cNvPr id="482386263" name="Text 4"/>
          <p:cNvSpPr/>
          <p:nvPr/>
        </p:nvSpPr>
        <p:spPr bwMode="auto">
          <a:xfrm>
            <a:off x="626267" y="3125036"/>
            <a:ext cx="6407942" cy="725805"/>
          </a:xfrm>
          <a:prstGeom prst="rect">
            <a:avLst/>
          </a:prstGeom>
          <a:noFill/>
          <a:ln/>
        </p:spPr>
        <p:txBody>
          <a:bodyPr wrap="square" lIns="0" tIns="0" rIns="0" bIns="0" rtlCol="0" anchor="t"/>
          <a:lstStyle/>
          <a:p>
            <a:pPr marL="0" indent="0" algn="l">
              <a:lnSpc>
                <a:spcPts val="2849"/>
              </a:lnSpc>
              <a:buNone/>
              <a:defRPr/>
            </a:pPr>
            <a:r>
              <a:rPr lang="fr-FR" sz="1750">
                <a:solidFill>
                  <a:srgbClr val="2C3249"/>
                </a:solidFill>
                <a:latin typeface="Martel Sans"/>
                <a:ea typeface="Martel Sans"/>
                <a:cs typeface="Martel Sans"/>
              </a:rPr>
              <a:t>Manque de temps et d'outillage, axé sur l'organisationnel plutôt que la pédagogie.</a:t>
            </a:r>
            <a:endParaRPr lang="fr-FR" sz="1750"/>
          </a:p>
        </p:txBody>
      </p:sp>
      <p:sp>
        <p:nvSpPr>
          <p:cNvPr id="1645569071" name="Shape 6"/>
          <p:cNvSpPr/>
          <p:nvPr/>
        </p:nvSpPr>
        <p:spPr bwMode="auto">
          <a:xfrm>
            <a:off x="7261025" y="2460310"/>
            <a:ext cx="6408061" cy="30479"/>
          </a:xfrm>
          <a:prstGeom prst="rect">
            <a:avLst/>
          </a:prstGeom>
          <a:solidFill>
            <a:srgbClr val="437066"/>
          </a:solidFill>
          <a:ln/>
        </p:spPr>
        <p:txBody>
          <a:bodyPr/>
          <a:lstStyle/>
          <a:p>
            <a:pPr>
              <a:defRPr/>
            </a:pPr>
            <a:endParaRPr lang="fr-FR"/>
          </a:p>
        </p:txBody>
      </p:sp>
      <p:sp>
        <p:nvSpPr>
          <p:cNvPr id="894004565" name="Text 7"/>
          <p:cNvSpPr/>
          <p:nvPr/>
        </p:nvSpPr>
        <p:spPr bwMode="auto">
          <a:xfrm>
            <a:off x="7261025" y="2634617"/>
            <a:ext cx="3835622" cy="354689"/>
          </a:xfrm>
          <a:prstGeom prst="rect">
            <a:avLst/>
          </a:prstGeom>
          <a:noFill/>
          <a:ln/>
        </p:spPr>
        <p:txBody>
          <a:bodyPr wrap="none" lIns="0" tIns="0" rIns="0" bIns="0" rtlCol="0" anchor="t"/>
          <a:lstStyle/>
          <a:p>
            <a:pPr marL="0" indent="0" algn="l">
              <a:lnSpc>
                <a:spcPts val="2749"/>
              </a:lnSpc>
              <a:buNone/>
              <a:defRPr/>
            </a:pPr>
            <a:r>
              <a:rPr lang="en-US" sz="2200" b="1">
                <a:solidFill>
                  <a:schemeClr val="tx2"/>
                </a:solidFill>
                <a:latin typeface="Kanit Light"/>
                <a:ea typeface="Kanit Light"/>
                <a:cs typeface="Kanit Light"/>
              </a:rPr>
              <a:t>Temps de Préparation Limité</a:t>
            </a:r>
            <a:endParaRPr lang="en-US" sz="2200">
              <a:solidFill>
                <a:schemeClr val="tx2"/>
              </a:solidFill>
            </a:endParaRPr>
          </a:p>
        </p:txBody>
      </p:sp>
      <p:sp>
        <p:nvSpPr>
          <p:cNvPr id="1000561066" name="Text 8"/>
          <p:cNvSpPr/>
          <p:nvPr/>
        </p:nvSpPr>
        <p:spPr bwMode="auto">
          <a:xfrm>
            <a:off x="7261025" y="3125036"/>
            <a:ext cx="6408061" cy="725805"/>
          </a:xfrm>
          <a:prstGeom prst="rect">
            <a:avLst/>
          </a:prstGeom>
          <a:noFill/>
          <a:ln/>
        </p:spPr>
        <p:txBody>
          <a:bodyPr wrap="square" lIns="0" tIns="0" rIns="0" bIns="0" rtlCol="0" anchor="t"/>
          <a:lstStyle/>
          <a:p>
            <a:pPr marL="0" indent="0" algn="l">
              <a:lnSpc>
                <a:spcPts val="2849"/>
              </a:lnSpc>
              <a:buNone/>
              <a:defRPr/>
            </a:pPr>
            <a:r>
              <a:rPr lang="en-US" sz="1750">
                <a:solidFill>
                  <a:srgbClr val="2C3249"/>
                </a:solidFill>
                <a:latin typeface="Martel Sans"/>
                <a:ea typeface="Martel Sans"/>
                <a:cs typeface="Martel Sans"/>
              </a:rPr>
              <a:t>Réflexion collective en établissement insuffisante pour préparer le dispositif.</a:t>
            </a:r>
            <a:endParaRPr lang="en-US" sz="1750"/>
          </a:p>
        </p:txBody>
      </p:sp>
      <p:sp>
        <p:nvSpPr>
          <p:cNvPr id="1321342135" name="Shape 10"/>
          <p:cNvSpPr/>
          <p:nvPr/>
        </p:nvSpPr>
        <p:spPr bwMode="auto">
          <a:xfrm>
            <a:off x="626267" y="4602721"/>
            <a:ext cx="6407942" cy="30479"/>
          </a:xfrm>
          <a:prstGeom prst="rect">
            <a:avLst/>
          </a:prstGeom>
          <a:solidFill>
            <a:srgbClr val="437066"/>
          </a:solidFill>
          <a:ln/>
        </p:spPr>
        <p:txBody>
          <a:bodyPr/>
          <a:lstStyle/>
          <a:p>
            <a:pPr>
              <a:defRPr/>
            </a:pPr>
            <a:endParaRPr lang="fr-FR"/>
          </a:p>
        </p:txBody>
      </p:sp>
      <p:sp>
        <p:nvSpPr>
          <p:cNvPr id="1629699589" name="Text 11"/>
          <p:cNvSpPr/>
          <p:nvPr/>
        </p:nvSpPr>
        <p:spPr bwMode="auto">
          <a:xfrm>
            <a:off x="626267" y="4777029"/>
            <a:ext cx="2609298" cy="354689"/>
          </a:xfrm>
          <a:prstGeom prst="rect">
            <a:avLst/>
          </a:prstGeom>
          <a:noFill/>
          <a:ln/>
        </p:spPr>
        <p:txBody>
          <a:bodyPr wrap="none" lIns="0" tIns="0" rIns="0" bIns="0" rtlCol="0" anchor="t"/>
          <a:lstStyle/>
          <a:p>
            <a:pPr marL="0" indent="0" algn="l">
              <a:lnSpc>
                <a:spcPts val="2749"/>
              </a:lnSpc>
              <a:buNone/>
              <a:defRPr/>
            </a:pPr>
            <a:r>
              <a:rPr lang="en-US" sz="2200" b="1">
                <a:solidFill>
                  <a:schemeClr val="tx2"/>
                </a:solidFill>
                <a:latin typeface="Kanit Light"/>
                <a:ea typeface="Kanit Light"/>
                <a:cs typeface="Kanit Light"/>
              </a:rPr>
              <a:t>Calendrier Perturbé</a:t>
            </a:r>
            <a:endParaRPr lang="en-US" sz="2200">
              <a:solidFill>
                <a:schemeClr val="tx2"/>
              </a:solidFill>
            </a:endParaRPr>
          </a:p>
        </p:txBody>
      </p:sp>
      <p:sp>
        <p:nvSpPr>
          <p:cNvPr id="276794188" name="Text 12"/>
          <p:cNvSpPr/>
          <p:nvPr/>
        </p:nvSpPr>
        <p:spPr bwMode="auto">
          <a:xfrm>
            <a:off x="626267" y="5267446"/>
            <a:ext cx="6407942" cy="725805"/>
          </a:xfrm>
          <a:prstGeom prst="rect">
            <a:avLst/>
          </a:prstGeom>
          <a:noFill/>
          <a:ln/>
        </p:spPr>
        <p:txBody>
          <a:bodyPr wrap="square" lIns="0" tIns="0" rIns="0" bIns="0" rtlCol="0" anchor="t"/>
          <a:lstStyle/>
          <a:p>
            <a:pPr marL="0" indent="0" algn="l">
              <a:lnSpc>
                <a:spcPts val="2849"/>
              </a:lnSpc>
              <a:buNone/>
              <a:defRPr/>
            </a:pPr>
            <a:r>
              <a:rPr lang="en-US" sz="1750">
                <a:solidFill>
                  <a:srgbClr val="2C3249"/>
                </a:solidFill>
                <a:latin typeface="Martel Sans"/>
                <a:ea typeface="Martel Sans"/>
                <a:cs typeface="Martel Sans"/>
              </a:rPr>
              <a:t>Succession d'examens et jours fériés créant des temps "vides" difficiles à encadrer.</a:t>
            </a:r>
            <a:endParaRPr lang="en-US" sz="1750"/>
          </a:p>
        </p:txBody>
      </p:sp>
      <p:sp>
        <p:nvSpPr>
          <p:cNvPr id="1983060208" name="Shape 14"/>
          <p:cNvSpPr/>
          <p:nvPr/>
        </p:nvSpPr>
        <p:spPr bwMode="auto">
          <a:xfrm>
            <a:off x="7261025" y="4602721"/>
            <a:ext cx="6408061" cy="30479"/>
          </a:xfrm>
          <a:prstGeom prst="rect">
            <a:avLst/>
          </a:prstGeom>
          <a:solidFill>
            <a:srgbClr val="437066"/>
          </a:solidFill>
          <a:ln/>
        </p:spPr>
        <p:txBody>
          <a:bodyPr/>
          <a:lstStyle/>
          <a:p>
            <a:pPr>
              <a:defRPr/>
            </a:pPr>
            <a:endParaRPr lang="fr-FR"/>
          </a:p>
        </p:txBody>
      </p:sp>
      <p:sp>
        <p:nvSpPr>
          <p:cNvPr id="1196194206" name="Text 15"/>
          <p:cNvSpPr/>
          <p:nvPr/>
        </p:nvSpPr>
        <p:spPr bwMode="auto">
          <a:xfrm>
            <a:off x="7261025" y="4777029"/>
            <a:ext cx="3773415" cy="354689"/>
          </a:xfrm>
          <a:prstGeom prst="rect">
            <a:avLst/>
          </a:prstGeom>
          <a:noFill/>
          <a:ln/>
        </p:spPr>
        <p:txBody>
          <a:bodyPr wrap="none" lIns="0" tIns="0" rIns="0" bIns="0" rtlCol="0" anchor="t"/>
          <a:lstStyle/>
          <a:p>
            <a:pPr marL="0" indent="0" algn="l">
              <a:lnSpc>
                <a:spcPts val="2749"/>
              </a:lnSpc>
              <a:buNone/>
              <a:defRPr/>
            </a:pPr>
            <a:r>
              <a:rPr lang="en-US" sz="2200" b="1">
                <a:solidFill>
                  <a:schemeClr val="tx2"/>
                </a:solidFill>
                <a:latin typeface="Kanit Light"/>
                <a:ea typeface="Kanit Light"/>
                <a:cs typeface="Kanit Light"/>
              </a:rPr>
              <a:t>Emplois du Temps Instables</a:t>
            </a:r>
            <a:endParaRPr lang="en-US" sz="2200">
              <a:solidFill>
                <a:schemeClr val="tx2"/>
              </a:solidFill>
            </a:endParaRPr>
          </a:p>
        </p:txBody>
      </p:sp>
      <p:sp>
        <p:nvSpPr>
          <p:cNvPr id="1712370809" name="Text 16"/>
          <p:cNvSpPr/>
          <p:nvPr/>
        </p:nvSpPr>
        <p:spPr bwMode="auto">
          <a:xfrm>
            <a:off x="7261025" y="5267446"/>
            <a:ext cx="6408061" cy="725805"/>
          </a:xfrm>
          <a:prstGeom prst="rect">
            <a:avLst/>
          </a:prstGeom>
          <a:noFill/>
          <a:ln/>
        </p:spPr>
        <p:txBody>
          <a:bodyPr wrap="square" lIns="0" tIns="0" rIns="0" bIns="0" rtlCol="0" anchor="t"/>
          <a:lstStyle/>
          <a:p>
            <a:pPr marL="0" indent="0" algn="l">
              <a:lnSpc>
                <a:spcPts val="2849"/>
              </a:lnSpc>
              <a:buNone/>
              <a:defRPr/>
            </a:pPr>
            <a:r>
              <a:rPr lang="en-US" sz="1750">
                <a:solidFill>
                  <a:srgbClr val="2C3249"/>
                </a:solidFill>
                <a:latin typeface="Martel Sans"/>
                <a:ea typeface="Martel Sans"/>
                <a:cs typeface="Martel Sans"/>
              </a:rPr>
              <a:t>Dépendance forte aux absences de professeurs mobilisés pour les examens.</a:t>
            </a:r>
            <a:endParaRPr lang="en-US" sz="1750"/>
          </a:p>
        </p:txBody>
      </p:sp>
      <p:sp>
        <p:nvSpPr>
          <p:cNvPr id="837563848" name="Text 17"/>
          <p:cNvSpPr/>
          <p:nvPr/>
        </p:nvSpPr>
        <p:spPr bwMode="auto">
          <a:xfrm>
            <a:off x="626267" y="6418424"/>
            <a:ext cx="13042820" cy="725805"/>
          </a:xfrm>
          <a:prstGeom prst="rect">
            <a:avLst/>
          </a:prstGeom>
          <a:noFill/>
          <a:ln/>
        </p:spPr>
        <p:txBody>
          <a:bodyPr wrap="square" lIns="0" tIns="0" rIns="0" bIns="0" rtlCol="0" anchor="t"/>
          <a:lstStyle/>
          <a:p>
            <a:pPr marL="0" indent="0" algn="l">
              <a:lnSpc>
                <a:spcPts val="2849"/>
              </a:lnSpc>
              <a:buNone/>
              <a:defRPr/>
            </a:pPr>
            <a:r>
              <a:rPr lang="en-US" sz="1750" dirty="0">
                <a:solidFill>
                  <a:srgbClr val="2C3249"/>
                </a:solidFill>
                <a:latin typeface="Martel Sans"/>
                <a:ea typeface="Martel Sans"/>
                <a:cs typeface="Martel Sans"/>
              </a:rPr>
              <a:t>Le </a:t>
            </a:r>
            <a:r>
              <a:rPr lang="en-US" sz="1750" dirty="0" err="1">
                <a:solidFill>
                  <a:srgbClr val="2C3249"/>
                </a:solidFill>
                <a:latin typeface="Martel Sans"/>
                <a:ea typeface="Martel Sans"/>
                <a:cs typeface="Martel Sans"/>
              </a:rPr>
              <a:t>parcours</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débute</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alors</a:t>
            </a:r>
            <a:r>
              <a:rPr lang="en-US" sz="1750" dirty="0">
                <a:solidFill>
                  <a:srgbClr val="2C3249"/>
                </a:solidFill>
                <a:latin typeface="Martel Sans"/>
                <a:ea typeface="Martel Sans"/>
                <a:cs typeface="Martel Sans"/>
              </a:rPr>
              <a:t> que les </a:t>
            </a:r>
            <a:r>
              <a:rPr lang="en-US" sz="1750" dirty="0" err="1">
                <a:solidFill>
                  <a:srgbClr val="2C3249"/>
                </a:solidFill>
                <a:latin typeface="Martel Sans"/>
                <a:ea typeface="Martel Sans"/>
                <a:cs typeface="Martel Sans"/>
              </a:rPr>
              <a:t>épreuves</a:t>
            </a:r>
            <a:r>
              <a:rPr lang="en-US" sz="1750" dirty="0">
                <a:solidFill>
                  <a:srgbClr val="2C3249"/>
                </a:solidFill>
                <a:latin typeface="Martel Sans"/>
                <a:ea typeface="Martel Sans"/>
                <a:cs typeface="Martel Sans"/>
              </a:rPr>
              <a:t> du </a:t>
            </a:r>
            <a:r>
              <a:rPr lang="en-US" sz="1750" dirty="0" err="1">
                <a:solidFill>
                  <a:srgbClr val="2C3249"/>
                </a:solidFill>
                <a:latin typeface="Martel Sans"/>
                <a:ea typeface="Martel Sans"/>
                <a:cs typeface="Martel Sans"/>
              </a:rPr>
              <a:t>baccalauréat</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sont</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avancées</a:t>
            </a:r>
            <a:r>
              <a:rPr lang="en-US" sz="1750" dirty="0">
                <a:solidFill>
                  <a:srgbClr val="2C3249"/>
                </a:solidFill>
                <a:latin typeface="Martel Sans"/>
                <a:ea typeface="Martel Sans"/>
                <a:cs typeface="Martel Sans"/>
              </a:rPr>
              <a:t> d'un </a:t>
            </a:r>
            <a:r>
              <a:rPr lang="en-US" sz="1750" dirty="0" err="1">
                <a:solidFill>
                  <a:srgbClr val="2C3249"/>
                </a:solidFill>
                <a:latin typeface="Martel Sans"/>
                <a:ea typeface="Martel Sans"/>
                <a:cs typeface="Martel Sans"/>
              </a:rPr>
              <a:t>mois</a:t>
            </a:r>
            <a:r>
              <a:rPr lang="en-US" sz="1750" dirty="0">
                <a:solidFill>
                  <a:srgbClr val="2C3249"/>
                </a:solidFill>
                <a:latin typeface="Martel Sans"/>
                <a:ea typeface="Martel Sans"/>
                <a:cs typeface="Martel Sans"/>
              </a:rPr>
              <a:t>, </a:t>
            </a:r>
            <a:r>
              <a:rPr lang="en-US" sz="1750" dirty="0" err="1">
                <a:solidFill>
                  <a:srgbClr val="2C3249"/>
                </a:solidFill>
                <a:latin typeface="Martel Sans"/>
                <a:ea typeface="Martel Sans"/>
                <a:cs typeface="Martel Sans"/>
              </a:rPr>
              <a:t>entraînant</a:t>
            </a:r>
            <a:r>
              <a:rPr lang="en-US" sz="1750" dirty="0">
                <a:solidFill>
                  <a:srgbClr val="2C3249"/>
                </a:solidFill>
                <a:latin typeface="Martel Sans"/>
                <a:ea typeface="Martel Sans"/>
                <a:cs typeface="Martel Sans"/>
              </a:rPr>
              <a:t> des ruptures </a:t>
            </a:r>
            <a:r>
              <a:rPr lang="en-US" sz="1750" dirty="0" err="1">
                <a:solidFill>
                  <a:srgbClr val="2C3249"/>
                </a:solidFill>
                <a:latin typeface="Martel Sans"/>
                <a:ea typeface="Martel Sans"/>
                <a:cs typeface="Martel Sans"/>
              </a:rPr>
              <a:t>organisationnelles</a:t>
            </a:r>
            <a:r>
              <a:rPr lang="en-US" sz="1750" dirty="0">
                <a:solidFill>
                  <a:srgbClr val="2C3249"/>
                </a:solidFill>
                <a:latin typeface="Martel Sans"/>
                <a:ea typeface="Martel Sans"/>
                <a:cs typeface="Martel Sans"/>
              </a:rPr>
              <a:t> et </a:t>
            </a:r>
            <a:r>
              <a:rPr lang="en-US" sz="1750" dirty="0" err="1">
                <a:solidFill>
                  <a:srgbClr val="2C3249"/>
                </a:solidFill>
                <a:latin typeface="Martel Sans"/>
                <a:ea typeface="Martel Sans"/>
                <a:cs typeface="Martel Sans"/>
              </a:rPr>
              <a:t>pédagogiques</a:t>
            </a:r>
            <a:r>
              <a:rPr lang="en-US" sz="1750" dirty="0">
                <a:solidFill>
                  <a:srgbClr val="2C3249"/>
                </a:solidFill>
                <a:latin typeface="Martel Sans"/>
                <a:ea typeface="Martel Sans"/>
                <a:cs typeface="Martel Sans"/>
              </a:rPr>
              <a:t>.</a:t>
            </a:r>
            <a:endParaRPr lang="en-US" sz="1750" dirty="0"/>
          </a:p>
        </p:txBody>
      </p:sp>
      <p:sp>
        <p:nvSpPr>
          <p:cNvPr id="245779508" name="Text 0"/>
          <p:cNvSpPr/>
          <p:nvPr/>
        </p:nvSpPr>
        <p:spPr bwMode="auto">
          <a:xfrm>
            <a:off x="3006672" y="458723"/>
            <a:ext cx="10244379" cy="1003190"/>
          </a:xfrm>
          <a:prstGeom prst="rect">
            <a:avLst/>
          </a:prstGeom>
          <a:noFill/>
          <a:ln/>
        </p:spPr>
        <p:txBody>
          <a:bodyPr wrap="none" lIns="0" tIns="0" rIns="0" bIns="0" rtlCol="0" anchor="t"/>
          <a:lstStyle/>
          <a:p>
            <a:pPr marL="0" indent="0" algn="ctr">
              <a:lnSpc>
                <a:spcPts val="5549"/>
              </a:lnSpc>
              <a:buNone/>
              <a:defRPr/>
            </a:pPr>
            <a:r>
              <a:rPr lang="fr-FR" sz="4400" b="1">
                <a:solidFill>
                  <a:schemeClr val="tx2"/>
                </a:solidFill>
                <a:latin typeface="Marianne"/>
                <a:ea typeface="Kanit Light"/>
                <a:cs typeface="Kanit Light"/>
              </a:rPr>
              <a:t>Difficultés organisationnelles </a:t>
            </a:r>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4283</Words>
  <Application>Microsoft Office PowerPoint</Application>
  <PresentationFormat>Personnalisé</PresentationFormat>
  <Paragraphs>576</Paragraphs>
  <Slides>58</Slides>
  <Notes>58</Notes>
  <HiddenSlides>2</HiddenSlides>
  <MMClips>1</MMClips>
  <ScaleCrop>false</ScaleCrop>
  <HeadingPairs>
    <vt:vector size="6" baseType="variant">
      <vt:variant>
        <vt:lpstr>Polices utilisées</vt:lpstr>
      </vt:variant>
      <vt:variant>
        <vt:i4>30</vt:i4>
      </vt:variant>
      <vt:variant>
        <vt:lpstr>Thème</vt:lpstr>
      </vt:variant>
      <vt:variant>
        <vt:i4>1</vt:i4>
      </vt:variant>
      <vt:variant>
        <vt:lpstr>Titres des diapositives</vt:lpstr>
      </vt:variant>
      <vt:variant>
        <vt:i4>58</vt:i4>
      </vt:variant>
    </vt:vector>
  </HeadingPairs>
  <TitlesOfParts>
    <vt:vector size="89" baseType="lpstr">
      <vt:lpstr>Montserrat Bold Italics</vt:lpstr>
      <vt:lpstr>Nunito Sans</vt:lpstr>
      <vt:lpstr>Glacial Indifference Italics</vt:lpstr>
      <vt:lpstr>Montserrat Italics</vt:lpstr>
      <vt:lpstr>Glacial Indifference Bold</vt:lpstr>
      <vt:lpstr>Nunito Sans Bold</vt:lpstr>
      <vt:lpstr>Open Sans Bold</vt:lpstr>
      <vt:lpstr>Calibri</vt:lpstr>
      <vt:lpstr>Glacial Indifference</vt:lpstr>
      <vt:lpstr>Arial</vt:lpstr>
      <vt:lpstr>Open Sans</vt:lpstr>
      <vt:lpstr>Montserrat Bold</vt:lpstr>
      <vt:lpstr>Nunito Sans Ultra-Bold</vt:lpstr>
      <vt:lpstr>Martel Sans</vt:lpstr>
      <vt:lpstr>Kanit Light</vt:lpstr>
      <vt:lpstr>Raleway</vt:lpstr>
      <vt:lpstr>Marianne</vt:lpstr>
      <vt:lpstr>Wingdings</vt:lpstr>
      <vt:lpstr>Montserrat</vt:lpstr>
      <vt:lpstr>Times New Roman</vt:lpstr>
      <vt:lpstr>Mona Sans Semi Bold</vt:lpstr>
      <vt:lpstr>Marianne ExtraBold</vt:lpstr>
      <vt:lpstr>Inter Bold</vt:lpstr>
      <vt:lpstr>Aptos Display</vt:lpstr>
      <vt:lpstr>Arial Rounded MT Bold</vt:lpstr>
      <vt:lpstr>Inter</vt:lpstr>
      <vt:lpstr>Public Sans Italics</vt:lpstr>
      <vt:lpstr>Arial MT Pro Bold</vt:lpstr>
      <vt:lpstr>Funnel Sans</vt:lpstr>
      <vt:lpstr>Playfair Display Medium</vt:lpstr>
      <vt:lpstr>Office Theme</vt:lpstr>
      <vt:lpstr>Présentation PowerPoint</vt:lpstr>
      <vt:lpstr>Présentation PowerPoint</vt:lpstr>
      <vt:lpstr>Présentation PowerPoint</vt:lpstr>
      <vt:lpstr>Présentation PowerPoint</vt:lpstr>
      <vt:lpstr>Présentation PowerPoint</vt:lpstr>
      <vt:lpstr>Présentation PowerPoint</vt:lpstr>
      <vt:lpstr>Quelques éléments de bilan (au niveau national)   Mission flash Suivi de la réforme du lycée professionnel N° 24-25 048D - septembre 2025  </vt:lpstr>
      <vt:lpstr>Présentation PowerPoint</vt:lpstr>
      <vt:lpstr>Présentation PowerPoint</vt:lpstr>
      <vt:lpstr>Présentation PowerPoint</vt:lpstr>
      <vt:lpstr>Présentation PowerPoint</vt:lpstr>
      <vt:lpstr>Présentation PowerPoint</vt:lpstr>
      <vt:lpstr>Accompagnement de la mise en place de la « mesure 4 » au niveau académique</vt:lpstr>
      <vt:lpstr>Présentation PowerPoint</vt:lpstr>
      <vt:lpstr>Présentation PowerPoint</vt:lpstr>
      <vt:lpstr>Une réforme ambitieuse et structurante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proviseur</dc:creator>
  <cp:lastModifiedBy>Frederic Teulat</cp:lastModifiedBy>
  <cp:revision>53</cp:revision>
  <dcterms:created xsi:type="dcterms:W3CDTF">2025-12-29T13:06:44Z</dcterms:created>
  <dcterms:modified xsi:type="dcterms:W3CDTF">2026-01-21T09:02:34Z</dcterms:modified>
</cp:coreProperties>
</file>